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60" r:id="rId4"/>
    <p:sldId id="261" r:id="rId5"/>
    <p:sldId id="269" r:id="rId6"/>
    <p:sldId id="262" r:id="rId7"/>
    <p:sldId id="263" r:id="rId8"/>
    <p:sldId id="265" r:id="rId9"/>
    <p:sldId id="270" r:id="rId10"/>
    <p:sldId id="271" r:id="rId11"/>
    <p:sldId id="276" r:id="rId12"/>
    <p:sldId id="278" r:id="rId13"/>
    <p:sldId id="279" r:id="rId14"/>
    <p:sldId id="282" r:id="rId15"/>
    <p:sldId id="283" r:id="rId16"/>
    <p:sldId id="280" r:id="rId17"/>
    <p:sldId id="281" r:id="rId18"/>
  </p:sldIdLst>
  <p:sldSz cx="9144000" cy="5143500" type="screen16x9"/>
  <p:notesSz cx="6858000" cy="9144000"/>
  <p:embeddedFontLst>
    <p:embeddedFont>
      <p:font typeface="Arial Nova" panose="020B0504020202020204" pitchFamily="34" charset="0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libri Light" panose="020F0302020204030204" pitchFamily="34" charset="0"/>
      <p:regular r:id="rId28"/>
      <p:italic r:id="rId29"/>
    </p:embeddedFont>
    <p:embeddedFont>
      <p:font typeface="Myriad Pro" panose="020B0503030403020204" charset="0"/>
      <p:regular r:id="rId30"/>
      <p:bold r:id="rId31"/>
      <p:italic r:id="rId32"/>
      <p:boldItalic r:id="rId33"/>
    </p:embeddedFont>
  </p:embeddedFontLst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44A8F"/>
    <a:srgbClr val="0154A6"/>
    <a:srgbClr val="3A5DAC"/>
    <a:srgbClr val="005AA9"/>
    <a:srgbClr val="699ACA"/>
    <a:srgbClr val="05787B"/>
    <a:srgbClr val="CB8E54"/>
    <a:srgbClr val="5F1316"/>
    <a:srgbClr val="D3B8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1" autoAdjust="0"/>
    <p:restoredTop sz="97757"/>
  </p:normalViewPr>
  <p:slideViewPr>
    <p:cSldViewPr snapToGrid="0" snapToObjects="1">
      <p:cViewPr varScale="1">
        <p:scale>
          <a:sx n="140" d="100"/>
          <a:sy n="140" d="100"/>
        </p:scale>
        <p:origin x="498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77FC0-5B55-8945-82AF-FFCF0B4BAE9F}" type="datetimeFigureOut">
              <a:rPr lang="ru-RU" smtClean="0"/>
              <a:pPr/>
              <a:t>20.05.2025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9B856-5D19-3841-8300-4A202E8204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763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671A77-9FE9-4FC8-A0DF-1D43318750B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043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9224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80129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08534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96743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65921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25289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13323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8948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9B856-5D19-3841-8300-4A202E82045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120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9B856-5D19-3841-8300-4A202E82045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865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9B856-5D19-3841-8300-4A202E82045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643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9B856-5D19-3841-8300-4A202E82045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484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9B856-5D19-3841-8300-4A202E82045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7884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9B856-5D19-3841-8300-4A202E82045F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2343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9B856-5D19-3841-8300-4A202E82045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7734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DB8434-6B45-E242-8B1E-C294DC700C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8D313BC-24A8-C14E-AB49-0F6C331F58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2DDDA3-FC91-E747-8A53-C8AFC44DE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093D1-C421-8249-AB2D-EC240F750A95}" type="datetimeFigureOut">
              <a:rPr lang="ru-RU" smtClean="0"/>
              <a:pPr/>
              <a:t>20.05.2025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36500C-AA37-124B-8053-F210B0C07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8A3008-5FB7-DE46-9E35-A0CE80D1F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C6161-49B7-2242-89B7-6F4D28492F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684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B3C140-C99B-1A48-BEE7-3829EB0D4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D90789D-E9B8-834E-A4C9-55090ADF7E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C49AC6-1BB6-E94C-BD28-F0D8C246B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093D1-C421-8249-AB2D-EC240F750A95}" type="datetimeFigureOut">
              <a:rPr lang="ru-RU" smtClean="0"/>
              <a:pPr/>
              <a:t>20.05.2025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BF98C7-6402-2849-B955-733253B68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BB78FD-D6B5-8C4B-8BB6-5339ADE77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C6161-49B7-2242-89B7-6F4D28492F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776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2434BE8-544E-C14E-B113-4C9C3E2740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D6F3CDC-6DA9-2F47-A341-C03815E490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93583B-0C76-E24D-9936-E5056DFFA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093D1-C421-8249-AB2D-EC240F750A95}" type="datetimeFigureOut">
              <a:rPr lang="ru-RU" smtClean="0"/>
              <a:pPr/>
              <a:t>20.05.2025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3D8C9F-2B8D-A848-8BB6-C2C1663D8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8E86BA-16E3-6C46-A024-9C318657E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C6161-49B7-2242-89B7-6F4D28492F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741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0897B0-AB40-1D48-8D3F-9C91C37EE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6FD8A1-FA7B-CC4A-9708-88C8C0CAC6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  <a:lvl2pPr>
              <a:defRPr>
                <a:latin typeface="Myriad Pro" panose="020B0503030403020204" pitchFamily="34" charset="0"/>
              </a:defRPr>
            </a:lvl2pPr>
            <a:lvl3pPr>
              <a:defRPr>
                <a:latin typeface="Myriad Pro" panose="020B0503030403020204" pitchFamily="34" charset="0"/>
              </a:defRPr>
            </a:lvl3pPr>
            <a:lvl4pPr>
              <a:defRPr>
                <a:latin typeface="Myriad Pro" panose="020B0503030403020204" pitchFamily="34" charset="0"/>
              </a:defRPr>
            </a:lvl4pPr>
            <a:lvl5pPr>
              <a:defRPr>
                <a:latin typeface="Myriad Pro" panose="020B050303040302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F8288C-248F-F640-9F46-7EC219BAB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fld id="{060093D1-C421-8249-AB2D-EC240F750A95}" type="datetimeFigureOut">
              <a:rPr lang="ru-RU" smtClean="0"/>
              <a:pPr/>
              <a:t>20.05.2025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AFA3DE-87DF-2B48-A364-9A2838105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9AA07C-99A9-9C41-9794-F30D0C395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fld id="{05AC6161-49B7-2242-89B7-6F4D28492F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244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857E4C-B9CF-9249-8C3D-EBD7A1DCA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2841C6-AD99-8345-A13C-5467E9801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967E41-4F90-4B4E-A09E-729CD2031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093D1-C421-8249-AB2D-EC240F750A95}" type="datetimeFigureOut">
              <a:rPr lang="ru-RU" smtClean="0"/>
              <a:pPr/>
              <a:t>20.05.2025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B7FC00-1E12-C64F-8D78-39D8DAA40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E2B8C2-376B-BC44-8BC9-7C6B5EAE7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C6161-49B7-2242-89B7-6F4D28492F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719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53FC5C-1317-894A-A638-CBF15A69A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BC22CC-6070-3D4F-A511-7FE2A97239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DCAF637-F31E-9144-9FF0-9959292553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E22E8C8-F8DF-B046-A740-A6CE98E7A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093D1-C421-8249-AB2D-EC240F750A95}" type="datetimeFigureOut">
              <a:rPr lang="ru-RU" smtClean="0"/>
              <a:pPr/>
              <a:t>20.05.2025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C9F3BC-6DF4-704A-9F27-7DAD3B7E8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777C0B-27F9-5B41-A33E-B93303BCA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C6161-49B7-2242-89B7-6F4D28492F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684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0D6FC9-CEB3-1046-861A-7AA09FDE8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59F2E2-F0B8-1D40-99D0-30A173B441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338144-A0B2-654D-9BB5-7F79281F2C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601A88F-8C65-1D45-8CA9-FA7EE55EC8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56F3EF2-A52F-664F-86FD-0BC8256FE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7DAA97F-D8CF-DD48-BC8B-71136FEDE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093D1-C421-8249-AB2D-EC240F750A95}" type="datetimeFigureOut">
              <a:rPr lang="ru-RU" smtClean="0"/>
              <a:pPr/>
              <a:t>20.05.2025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7D6C6DA-EE5F-E047-A496-F2969CFC6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7A74BD9-2806-D44F-AA9E-4F36C23DA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C6161-49B7-2242-89B7-6F4D28492F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330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865996-3843-4A4F-BDCF-238D31E0F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1CA3BE3-33DA-364F-95BB-3999BEAC3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093D1-C421-8249-AB2D-EC240F750A95}" type="datetimeFigureOut">
              <a:rPr lang="ru-RU" smtClean="0"/>
              <a:pPr/>
              <a:t>20.05.2025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7B363C6-B18F-6F44-B93B-A8639234E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405208B-0CFC-D14F-8251-1F89A2FB5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C6161-49B7-2242-89B7-6F4D28492F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108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8CC89E0-BCBB-4143-8AA5-F639BB2FC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093D1-C421-8249-AB2D-EC240F750A95}" type="datetimeFigureOut">
              <a:rPr lang="ru-RU" smtClean="0"/>
              <a:pPr/>
              <a:t>20.05.2025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84ED954-DD04-6644-934E-974BBD247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78B1F3-0259-BD4C-BA32-44D87CD65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C6161-49B7-2242-89B7-6F4D28492F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279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E87F55-F802-E549-BC21-FA89981C1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CD22F2-A9D5-504E-9A86-E8871F7F6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33C2E4B-79EB-9648-B62D-FCFDEF36D6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8EEF657-87B3-E747-AE8B-B7C439037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093D1-C421-8249-AB2D-EC240F750A95}" type="datetimeFigureOut">
              <a:rPr lang="ru-RU" smtClean="0"/>
              <a:pPr/>
              <a:t>20.05.2025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67711CA-EC5B-9E43-A569-EEC26F10E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1A29F5-C170-BD48-86F3-05171B9E9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C6161-49B7-2242-89B7-6F4D28492F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843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C9629F-1CBB-D845-8ED4-D876BFA73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8553A85-D66A-5046-AA00-90CEAAEC76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54974D-ACA3-CB46-B051-8C4B1CE3A2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C897704-DBEC-9E48-8188-06DD9040F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093D1-C421-8249-AB2D-EC240F750A95}" type="datetimeFigureOut">
              <a:rPr lang="ru-RU" smtClean="0"/>
              <a:pPr/>
              <a:t>20.05.2025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3BD00A8-49C5-2F4A-ADAB-332B34DC9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BC228B4-E93D-6A4E-B870-952B17925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C6161-49B7-2242-89B7-6F4D28492F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064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B1DE93-E187-AC48-865A-F62003028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94394"/>
            <a:ext cx="7886700" cy="573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470782-9BF0-C943-9296-E2BE68CB6A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9C21EE-D5D3-7645-908B-251DBF47B8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rgbClr val="002060"/>
                </a:solidFill>
              </a:defRPr>
            </a:lvl1pPr>
          </a:lstStyle>
          <a:p>
            <a:fld id="{060093D1-C421-8249-AB2D-EC240F750A95}" type="datetimeFigureOut">
              <a:rPr lang="ru-RU" smtClean="0"/>
              <a:pPr/>
              <a:t>20.05.2025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7D8BA8-16DE-8743-9652-A4EC81D25D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rgbClr val="00206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4DE55E-9A98-AF48-9980-615B416F6A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rgbClr val="002060"/>
                </a:solidFill>
              </a:defRPr>
            </a:lvl1pPr>
          </a:lstStyle>
          <a:p>
            <a:fld id="{05AC6161-49B7-2242-89B7-6F4D28492F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761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rgbClr val="002060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002060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rgbClr val="002060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rgbClr val="002060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EDC2B3-0BD0-4D68-AB3B-8527FE18F6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7647" y="1472552"/>
            <a:ext cx="7976180" cy="1790700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2100" dirty="0">
                <a:solidFill>
                  <a:srgbClr val="0070C0"/>
                </a:solidFill>
                <a:latin typeface="Arial" panose="020B0604020202020204" pitchFamily="34" charset="0"/>
                <a:ea typeface="BatangChe" panose="02030609000101010101" pitchFamily="49" charset="-127"/>
                <a:cs typeface="Times New Roman" panose="02020603050405020304" pitchFamily="18" charset="0"/>
              </a:rPr>
              <a:t>Стабильность омега-3 жирных кислот в сухих пятнах крови на стекловолоконных носителях и оценка омега-3 индекса на основе регрессии</a:t>
            </a:r>
            <a:endParaRPr lang="ru-RU" sz="6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741B84D-F40F-7B2F-ED39-807B3DD822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6374" y="3449116"/>
            <a:ext cx="6858000" cy="582899"/>
          </a:xfrm>
        </p:spPr>
        <p:txBody>
          <a:bodyPr>
            <a:normAutofit/>
          </a:bodyPr>
          <a:lstStyle/>
          <a:p>
            <a:r>
              <a:rPr lang="ru-RU" sz="1350" u="sng" dirty="0">
                <a:solidFill>
                  <a:srgbClr val="000000"/>
                </a:solidFill>
                <a:latin typeface="Arial" panose="020B0604020202020204" pitchFamily="34" charset="0"/>
                <a:ea typeface="BatangChe" panose="02030609000101010101" pitchFamily="49" charset="-127"/>
                <a:cs typeface="Arial" panose="020B0604020202020204" pitchFamily="34" charset="0"/>
              </a:rPr>
              <a:t>Н.Н. Ерощенко</a:t>
            </a:r>
            <a:r>
              <a:rPr lang="ru-RU" sz="1350" dirty="0">
                <a:solidFill>
                  <a:srgbClr val="000000"/>
                </a:solidFill>
                <a:latin typeface="Arial" panose="020B0604020202020204" pitchFamily="34" charset="0"/>
                <a:ea typeface="BatangChe" panose="02030609000101010101" pitchFamily="49" charset="-127"/>
                <a:cs typeface="Arial" panose="020B0604020202020204" pitchFamily="34" charset="0"/>
              </a:rPr>
              <a:t>, Е.Ю. Данилова, Ж.В. Самсонова, Н.Ю. Саушкин, С.А. Лебедева</a:t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35AB8F-5F47-8B46-05DA-C0996E274F75}"/>
              </a:ext>
            </a:extLst>
          </p:cNvPr>
          <p:cNvSpPr txBox="1"/>
          <p:nvPr/>
        </p:nvSpPr>
        <p:spPr>
          <a:xfrm>
            <a:off x="207699" y="112696"/>
            <a:ext cx="474965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 Nova" panose="020B0504020202020204" pitchFamily="34" charset="0"/>
                <a:cs typeface="Times New Roman" panose="02020603050405020304" pitchFamily="18" charset="0"/>
              </a:rPr>
              <a:t>ФГАОУ ВО Первый МГМУ им. И.М. Сеченова </a:t>
            </a:r>
          </a:p>
          <a:p>
            <a:pPr algn="r"/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 Nova" panose="020B0504020202020204" pitchFamily="34" charset="0"/>
                <a:cs typeface="Times New Roman" panose="02020603050405020304" pitchFamily="18" charset="0"/>
              </a:rPr>
              <a:t>Минздрава России (Сеченовский Университет)</a:t>
            </a:r>
          </a:p>
          <a:p>
            <a:pPr algn="r"/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 Nova" panose="020B0504020202020204" pitchFamily="34" charset="0"/>
                <a:cs typeface="Times New Roman" panose="02020603050405020304" pitchFamily="18" charset="0"/>
              </a:rPr>
              <a:t>Научно-технологический парк биомедицины</a:t>
            </a:r>
          </a:p>
          <a:p>
            <a:pPr algn="r"/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 Nova" panose="020B0504020202020204" pitchFamily="34" charset="0"/>
                <a:cs typeface="Times New Roman" panose="02020603050405020304" pitchFamily="18" charset="0"/>
              </a:rPr>
              <a:t>Институт молекулярной тераностики</a:t>
            </a:r>
          </a:p>
        </p:txBody>
      </p:sp>
      <p:pic>
        <p:nvPicPr>
          <p:cNvPr id="6" name="Picture 4" descr="Picture background">
            <a:extLst>
              <a:ext uri="{FF2B5EF4-FFF2-40B4-BE49-F238E27FC236}">
                <a16:creationId xmlns:a16="http://schemas.microsoft.com/office/drawing/2014/main" id="{25C805B5-C8B9-ABE6-8DA2-E089139AF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8" y="135188"/>
            <a:ext cx="1100524" cy="85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0160AD9-4C17-4D57-37B6-19F4FF9EF7B6}"/>
              </a:ext>
            </a:extLst>
          </p:cNvPr>
          <p:cNvSpPr/>
          <p:nvPr/>
        </p:nvSpPr>
        <p:spPr>
          <a:xfrm>
            <a:off x="4101884" y="4394925"/>
            <a:ext cx="1386981" cy="248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13" b="1" dirty="0">
                <a:solidFill>
                  <a:schemeClr val="tx2">
                    <a:lumMod val="25000"/>
                    <a:lumOff val="75000"/>
                  </a:schemeClr>
                </a:solidFill>
                <a:latin typeface="Arial Nova" panose="020B0504020202020204" pitchFamily="34" charset="0"/>
                <a:cs typeface="Times New Roman" panose="02020603050405020304" pitchFamily="18" charset="0"/>
              </a:rPr>
              <a:t>21 мая 2025 г. </a:t>
            </a:r>
          </a:p>
        </p:txBody>
      </p:sp>
      <p:sp>
        <p:nvSpPr>
          <p:cNvPr id="11" name="AutoShape 16">
            <a:extLst>
              <a:ext uri="{FF2B5EF4-FFF2-40B4-BE49-F238E27FC236}">
                <a16:creationId xmlns:a16="http://schemas.microsoft.com/office/drawing/2014/main" id="{F7BD303E-E12F-E78E-A0A3-0E1C0769D049}"/>
              </a:ext>
            </a:extLst>
          </p:cNvPr>
          <p:cNvSpPr/>
          <p:nvPr/>
        </p:nvSpPr>
        <p:spPr>
          <a:xfrm>
            <a:off x="0" y="4850314"/>
            <a:ext cx="9197551" cy="0"/>
          </a:xfrm>
          <a:prstGeom prst="line">
            <a:avLst/>
          </a:prstGeom>
          <a:ln w="38100" cap="flat">
            <a:solidFill>
              <a:srgbClr val="2254C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 sz="900"/>
          </a:p>
        </p:txBody>
      </p:sp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id="{7C5C71C5-6195-134B-2ABA-0EB066D25DE8}"/>
              </a:ext>
            </a:extLst>
          </p:cNvPr>
          <p:cNvSpPr txBox="1">
            <a:spLocks/>
          </p:cNvSpPr>
          <p:nvPr/>
        </p:nvSpPr>
        <p:spPr>
          <a:xfrm>
            <a:off x="1528354" y="1375853"/>
            <a:ext cx="6858000" cy="58289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XXI научно-практическая межрегиональная конференция</a:t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«БИОМЕДИЦИНА И БИОМОДЕЛИРОВАНИЕ»</a:t>
            </a:r>
            <a:endParaRPr lang="ru-RU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789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9AE160B-E748-4D23-A493-0B552724A590}"/>
              </a:ext>
            </a:extLst>
          </p:cNvPr>
          <p:cNvSpPr txBox="1"/>
          <p:nvPr/>
        </p:nvSpPr>
        <p:spPr>
          <a:xfrm>
            <a:off x="7269213" y="37830"/>
            <a:ext cx="160808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600" b="1" dirty="0">
                <a:solidFill>
                  <a:srgbClr val="000000"/>
                </a:solidFill>
              </a:rPr>
              <a:t>Взрослые</a:t>
            </a:r>
            <a:endParaRPr lang="ru-RU" sz="1400" b="1" dirty="0">
              <a:solidFill>
                <a:srgbClr val="000000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ru-RU" sz="1200" b="1" dirty="0">
                <a:solidFill>
                  <a:srgbClr val="000000"/>
                </a:solidFill>
              </a:rPr>
              <a:t>Кровь:</a:t>
            </a:r>
          </a:p>
          <a:p>
            <a:pPr algn="just">
              <a:spcAft>
                <a:spcPts val="600"/>
              </a:spcAft>
            </a:pPr>
            <a:r>
              <a:rPr lang="ru-RU" sz="1200" b="1" dirty="0">
                <a:solidFill>
                  <a:srgbClr val="000000"/>
                </a:solidFill>
              </a:rPr>
              <a:t>А - Омега-3 </a:t>
            </a:r>
            <a:endParaRPr lang="en-US" sz="1200" b="1" dirty="0">
              <a:solidFill>
                <a:srgbClr val="000000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en-US" sz="1200" dirty="0">
                <a:solidFill>
                  <a:srgbClr val="000000"/>
                </a:solidFill>
              </a:rPr>
              <a:t>R</a:t>
            </a:r>
            <a:r>
              <a:rPr lang="en-US" sz="1200" baseline="30000" dirty="0">
                <a:solidFill>
                  <a:srgbClr val="000000"/>
                </a:solidFill>
              </a:rPr>
              <a:t>2</a:t>
            </a:r>
            <a:r>
              <a:rPr lang="en-US" sz="1200" dirty="0">
                <a:solidFill>
                  <a:srgbClr val="000000"/>
                </a:solidFill>
              </a:rPr>
              <a:t>= 0.86</a:t>
            </a:r>
            <a:endParaRPr lang="ru-RU" sz="1200" dirty="0">
              <a:solidFill>
                <a:srgbClr val="000000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ru-RU" sz="1200" b="1" dirty="0">
                <a:solidFill>
                  <a:srgbClr val="000000"/>
                </a:solidFill>
              </a:rPr>
              <a:t>Б - Омега-6/омега-3</a:t>
            </a:r>
            <a:r>
              <a:rPr lang="en-US" sz="1200" b="1" dirty="0">
                <a:solidFill>
                  <a:srgbClr val="000000"/>
                </a:solidFill>
              </a:rPr>
              <a:t> </a:t>
            </a:r>
            <a:r>
              <a:rPr lang="en-US" sz="1200" dirty="0">
                <a:solidFill>
                  <a:srgbClr val="000000"/>
                </a:solidFill>
              </a:rPr>
              <a:t>R</a:t>
            </a:r>
            <a:r>
              <a:rPr lang="en-US" sz="1200" baseline="30000" dirty="0">
                <a:solidFill>
                  <a:srgbClr val="000000"/>
                </a:solidFill>
              </a:rPr>
              <a:t>2</a:t>
            </a:r>
            <a:r>
              <a:rPr lang="en-US" sz="1200" dirty="0">
                <a:solidFill>
                  <a:srgbClr val="000000"/>
                </a:solidFill>
              </a:rPr>
              <a:t>= 0.92</a:t>
            </a:r>
            <a:endParaRPr lang="ru-RU" sz="1200" dirty="0">
              <a:solidFill>
                <a:srgbClr val="000000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ru-RU" sz="1200" b="1" dirty="0">
                <a:solidFill>
                  <a:srgbClr val="000000"/>
                </a:solidFill>
              </a:rPr>
              <a:t>В - АА/ЕРА</a:t>
            </a:r>
            <a:r>
              <a:rPr lang="en-US" sz="1200" b="1" dirty="0">
                <a:solidFill>
                  <a:srgbClr val="000000"/>
                </a:solidFill>
              </a:rPr>
              <a:t> </a:t>
            </a:r>
          </a:p>
          <a:p>
            <a:pPr algn="just">
              <a:spcAft>
                <a:spcPts val="600"/>
              </a:spcAft>
            </a:pPr>
            <a:r>
              <a:rPr lang="en-US" sz="1200" dirty="0">
                <a:solidFill>
                  <a:srgbClr val="000000"/>
                </a:solidFill>
              </a:rPr>
              <a:t>R</a:t>
            </a:r>
            <a:r>
              <a:rPr lang="en-US" sz="1200" baseline="30000" dirty="0">
                <a:solidFill>
                  <a:srgbClr val="000000"/>
                </a:solidFill>
              </a:rPr>
              <a:t>2</a:t>
            </a:r>
            <a:r>
              <a:rPr lang="en-US" sz="1200" dirty="0">
                <a:solidFill>
                  <a:srgbClr val="000000"/>
                </a:solidFill>
              </a:rPr>
              <a:t>= 0.91</a:t>
            </a:r>
            <a:endParaRPr lang="ru-RU" sz="1200" dirty="0">
              <a:solidFill>
                <a:srgbClr val="000000"/>
              </a:solidFill>
            </a:endParaRPr>
          </a:p>
        </p:txBody>
      </p:sp>
      <p:pic>
        <p:nvPicPr>
          <p:cNvPr id="10" name="Рисунок 9" descr="Изображение выглядит как текст, диаграмма, линия, График&#10;&#10;Автоматически созданное описание">
            <a:extLst>
              <a:ext uri="{FF2B5EF4-FFF2-40B4-BE49-F238E27FC236}">
                <a16:creationId xmlns:a16="http://schemas.microsoft.com/office/drawing/2014/main" id="{9EF5B1C2-5DCB-4FE4-B384-042D589D96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271845" cy="51435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805D10A-014E-483B-B180-8CC08105D13E}"/>
              </a:ext>
            </a:extLst>
          </p:cNvPr>
          <p:cNvSpPr/>
          <p:nvPr/>
        </p:nvSpPr>
        <p:spPr>
          <a:xfrm>
            <a:off x="7309398" y="2663136"/>
            <a:ext cx="1608088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200" b="1" dirty="0">
                <a:solidFill>
                  <a:srgbClr val="000000"/>
                </a:solidFill>
              </a:rPr>
              <a:t>Плазма:</a:t>
            </a:r>
          </a:p>
          <a:p>
            <a:pPr algn="just">
              <a:spcAft>
                <a:spcPts val="600"/>
              </a:spcAft>
            </a:pPr>
            <a:r>
              <a:rPr lang="ru-RU" sz="1200" b="1" dirty="0">
                <a:solidFill>
                  <a:srgbClr val="000000"/>
                </a:solidFill>
              </a:rPr>
              <a:t>А - Омега-3 </a:t>
            </a:r>
            <a:endParaRPr lang="en-US" sz="1200" b="1" dirty="0">
              <a:solidFill>
                <a:srgbClr val="000000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en-US" sz="1200" dirty="0">
                <a:solidFill>
                  <a:srgbClr val="000000"/>
                </a:solidFill>
              </a:rPr>
              <a:t>R</a:t>
            </a:r>
            <a:r>
              <a:rPr lang="en-US" sz="1200" baseline="30000" dirty="0">
                <a:solidFill>
                  <a:srgbClr val="000000"/>
                </a:solidFill>
              </a:rPr>
              <a:t>2</a:t>
            </a:r>
            <a:r>
              <a:rPr lang="en-US" sz="1200" dirty="0">
                <a:solidFill>
                  <a:srgbClr val="000000"/>
                </a:solidFill>
              </a:rPr>
              <a:t>=0.76</a:t>
            </a:r>
            <a:endParaRPr lang="ru-RU" sz="1200" dirty="0">
              <a:solidFill>
                <a:srgbClr val="000000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ru-RU" sz="1200" b="1" dirty="0">
                <a:solidFill>
                  <a:srgbClr val="000000"/>
                </a:solidFill>
              </a:rPr>
              <a:t>Б - Омега-6/омега-3</a:t>
            </a:r>
            <a:r>
              <a:rPr lang="en-US" sz="1200" b="1" dirty="0">
                <a:solidFill>
                  <a:srgbClr val="000000"/>
                </a:solidFill>
              </a:rPr>
              <a:t> </a:t>
            </a:r>
            <a:r>
              <a:rPr lang="en-US" sz="1200" dirty="0">
                <a:solidFill>
                  <a:srgbClr val="000000"/>
                </a:solidFill>
              </a:rPr>
              <a:t>R</a:t>
            </a:r>
            <a:r>
              <a:rPr lang="en-US" sz="1200" baseline="30000" dirty="0">
                <a:solidFill>
                  <a:srgbClr val="000000"/>
                </a:solidFill>
              </a:rPr>
              <a:t>2</a:t>
            </a:r>
            <a:r>
              <a:rPr lang="en-US" sz="1200" dirty="0">
                <a:solidFill>
                  <a:srgbClr val="000000"/>
                </a:solidFill>
              </a:rPr>
              <a:t>=0.84</a:t>
            </a:r>
            <a:endParaRPr lang="ru-RU" sz="1200" dirty="0">
              <a:solidFill>
                <a:srgbClr val="000000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ru-RU" sz="1200" b="1" dirty="0">
                <a:solidFill>
                  <a:srgbClr val="000000"/>
                </a:solidFill>
              </a:rPr>
              <a:t>В - АА/ЕРА</a:t>
            </a:r>
            <a:r>
              <a:rPr lang="en-US" sz="1200" b="1" dirty="0">
                <a:solidFill>
                  <a:srgbClr val="000000"/>
                </a:solidFill>
              </a:rPr>
              <a:t> </a:t>
            </a:r>
          </a:p>
          <a:p>
            <a:pPr algn="just">
              <a:spcAft>
                <a:spcPts val="600"/>
              </a:spcAft>
            </a:pPr>
            <a:r>
              <a:rPr lang="en-US" sz="1200" dirty="0">
                <a:solidFill>
                  <a:srgbClr val="000000"/>
                </a:solidFill>
              </a:rPr>
              <a:t>R</a:t>
            </a:r>
            <a:r>
              <a:rPr lang="en-US" sz="1200" baseline="30000" dirty="0">
                <a:solidFill>
                  <a:srgbClr val="000000"/>
                </a:solidFill>
              </a:rPr>
              <a:t>2</a:t>
            </a:r>
            <a:r>
              <a:rPr lang="en-US" sz="1200" dirty="0">
                <a:solidFill>
                  <a:srgbClr val="000000"/>
                </a:solidFill>
              </a:rPr>
              <a:t>=0.73</a:t>
            </a:r>
            <a:endParaRPr lang="ru-RU" sz="1200" dirty="0">
              <a:solidFill>
                <a:srgbClr val="000000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EACCA88-2F1C-4338-8A32-415AD1E0ED52}"/>
              </a:ext>
            </a:extLst>
          </p:cNvPr>
          <p:cNvSpPr/>
          <p:nvPr/>
        </p:nvSpPr>
        <p:spPr>
          <a:xfrm>
            <a:off x="1725320" y="1822933"/>
            <a:ext cx="2936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00000"/>
                </a:solidFill>
              </a:rPr>
              <a:t>А</a:t>
            </a:r>
            <a:endParaRPr 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A1F2E81-E455-48AF-BC52-2C454C04E088}"/>
              </a:ext>
            </a:extLst>
          </p:cNvPr>
          <p:cNvSpPr/>
          <p:nvPr/>
        </p:nvSpPr>
        <p:spPr>
          <a:xfrm>
            <a:off x="1725320" y="4394683"/>
            <a:ext cx="2936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00000"/>
                </a:solidFill>
              </a:rPr>
              <a:t>А</a:t>
            </a:r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5BE695A-85DC-4957-9179-5BE719F413DD}"/>
              </a:ext>
            </a:extLst>
          </p:cNvPr>
          <p:cNvSpPr/>
          <p:nvPr/>
        </p:nvSpPr>
        <p:spPr>
          <a:xfrm>
            <a:off x="4126142" y="1822933"/>
            <a:ext cx="2936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00000"/>
                </a:solidFill>
              </a:rPr>
              <a:t>Б</a:t>
            </a:r>
            <a:endParaRPr lang="ru-RU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4314F03-A161-4ED4-9F3E-99ED21CC9B35}"/>
              </a:ext>
            </a:extLst>
          </p:cNvPr>
          <p:cNvSpPr/>
          <p:nvPr/>
        </p:nvSpPr>
        <p:spPr>
          <a:xfrm>
            <a:off x="4126142" y="4394682"/>
            <a:ext cx="2936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00000"/>
                </a:solidFill>
              </a:rPr>
              <a:t>Б</a:t>
            </a:r>
            <a:endParaRPr lang="ru-RU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E1ED968-CC4C-4C49-AD10-8D5BDA8D83F4}"/>
              </a:ext>
            </a:extLst>
          </p:cNvPr>
          <p:cNvSpPr/>
          <p:nvPr/>
        </p:nvSpPr>
        <p:spPr>
          <a:xfrm>
            <a:off x="6577068" y="1822932"/>
            <a:ext cx="2936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00000"/>
                </a:solidFill>
              </a:rPr>
              <a:t>В</a:t>
            </a:r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030EA46-4B6A-45B5-9BE7-31F6171CDB5C}"/>
              </a:ext>
            </a:extLst>
          </p:cNvPr>
          <p:cNvSpPr/>
          <p:nvPr/>
        </p:nvSpPr>
        <p:spPr>
          <a:xfrm>
            <a:off x="6641786" y="4394683"/>
            <a:ext cx="2936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00000"/>
                </a:solidFill>
              </a:rPr>
              <a:t>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761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C06238B-9A99-4BEE-B71C-D9555644827A}"/>
              </a:ext>
            </a:extLst>
          </p:cNvPr>
          <p:cNvSpPr txBox="1"/>
          <p:nvPr/>
        </p:nvSpPr>
        <p:spPr>
          <a:xfrm>
            <a:off x="423482" y="719824"/>
            <a:ext cx="7785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ea typeface="STZhongsong" panose="020B0503020204020204" pitchFamily="2" charset="-122"/>
                <a:cs typeface="Aharoni" panose="02010803020104030203" pitchFamily="2" charset="-79"/>
              </a:rPr>
              <a:t>Предварительные результаты.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AE160B-E748-4D23-A493-0B552724A590}"/>
              </a:ext>
            </a:extLst>
          </p:cNvPr>
          <p:cNvSpPr txBox="1"/>
          <p:nvPr/>
        </p:nvSpPr>
        <p:spPr>
          <a:xfrm>
            <a:off x="423482" y="1447475"/>
            <a:ext cx="7981481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</a:rPr>
              <a:t>Показана сильная зависимость между переменными в контексте этой модели.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</a:rPr>
              <a:t>Модель обладает высокой степенью предсказательной способности независимо от возраста и пола.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00000"/>
                </a:solidFill>
              </a:rPr>
              <a:t>Средняя относительная погрешность в модели кровь-эритроциты – 10.87%.</a:t>
            </a:r>
          </a:p>
          <a:p>
            <a:pPr algn="just">
              <a:spcAft>
                <a:spcPts val="600"/>
              </a:spcAft>
            </a:pPr>
            <a:r>
              <a:rPr lang="ru-RU" sz="1400" dirty="0">
                <a:solidFill>
                  <a:schemeClr val="tx1">
                    <a:lumMod val="50000"/>
                  </a:schemeClr>
                </a:solidFill>
                <a:ea typeface="STZhongsong" panose="020B0503020204020204" pitchFamily="2" charset="-122"/>
                <a:cs typeface="Aharoni" panose="02010803020104030203" pitchFamily="2" charset="-79"/>
              </a:rPr>
              <a:t>Уровни омега-3 крови могут предсказать уровень омега-3 в эритроцитах с </a:t>
            </a: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ea typeface="STZhongsong" panose="020B0503020204020204" pitchFamily="2" charset="-122"/>
                <a:cs typeface="Aharoni" panose="02010803020104030203" pitchFamily="2" charset="-79"/>
              </a:rPr>
              <a:t>точностью </a:t>
            </a:r>
            <a:r>
              <a:rPr lang="en-US" sz="1400" b="1" dirty="0">
                <a:solidFill>
                  <a:schemeClr val="tx1">
                    <a:lumMod val="50000"/>
                  </a:schemeClr>
                </a:solidFill>
                <a:ea typeface="STZhongsong" panose="020B0503020204020204" pitchFamily="2" charset="-122"/>
                <a:cs typeface="Aharoni" panose="02010803020104030203" pitchFamily="2" charset="-79"/>
              </a:rPr>
              <a:t>~</a:t>
            </a: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ea typeface="STZhongsong" panose="020B0503020204020204" pitchFamily="2" charset="-122"/>
                <a:cs typeface="Aharoni" panose="02010803020104030203" pitchFamily="2" charset="-79"/>
              </a:rPr>
              <a:t>90%.</a:t>
            </a:r>
            <a:endParaRPr lang="ru-RU" sz="1400" b="1" dirty="0">
              <a:solidFill>
                <a:srgbClr val="000000"/>
              </a:solidFill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00000"/>
                </a:solidFill>
              </a:rPr>
              <a:t>Средняя относительная погрешность в модели плазма-эритроциты – 15.56%.</a:t>
            </a:r>
            <a:endParaRPr lang="en-US" sz="1400" b="1" dirty="0">
              <a:solidFill>
                <a:srgbClr val="000000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ru-RU" sz="1400" dirty="0">
                <a:solidFill>
                  <a:schemeClr val="tx1">
                    <a:lumMod val="50000"/>
                  </a:schemeClr>
                </a:solidFill>
                <a:ea typeface="STZhongsong" panose="020B0503020204020204" pitchFamily="2" charset="-122"/>
                <a:cs typeface="Aharoni" panose="02010803020104030203" pitchFamily="2" charset="-79"/>
              </a:rPr>
              <a:t>Уровни омега-3 плазмы могут предсказать уровень омега-3 в эритроцитах с </a:t>
            </a: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ea typeface="STZhongsong" panose="020B0503020204020204" pitchFamily="2" charset="-122"/>
                <a:cs typeface="Aharoni" panose="02010803020104030203" pitchFamily="2" charset="-79"/>
              </a:rPr>
              <a:t>точностью </a:t>
            </a:r>
            <a:r>
              <a:rPr lang="en-US" sz="1400" b="1" dirty="0">
                <a:solidFill>
                  <a:schemeClr val="tx1">
                    <a:lumMod val="50000"/>
                  </a:schemeClr>
                </a:solidFill>
                <a:ea typeface="STZhongsong" panose="020B0503020204020204" pitchFamily="2" charset="-122"/>
                <a:cs typeface="Aharoni" panose="02010803020104030203" pitchFamily="2" charset="-79"/>
              </a:rPr>
              <a:t>~85</a:t>
            </a: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ea typeface="STZhongsong" panose="020B0503020204020204" pitchFamily="2" charset="-122"/>
                <a:cs typeface="Aharoni" panose="02010803020104030203" pitchFamily="2" charset="-79"/>
              </a:rPr>
              <a:t>%.</a:t>
            </a:r>
            <a:endParaRPr lang="ru-RU" sz="1400" dirty="0">
              <a:solidFill>
                <a:srgbClr val="000000"/>
              </a:solidFill>
            </a:endParaRPr>
          </a:p>
          <a:p>
            <a:pPr algn="just">
              <a:spcAft>
                <a:spcPts val="600"/>
              </a:spcAft>
            </a:pPr>
            <a:endParaRPr lang="ru-RU" sz="1400" dirty="0">
              <a:solidFill>
                <a:srgbClr val="000000"/>
              </a:solidFill>
              <a:ea typeface="STZhongsong" panose="020B0503020204020204" pitchFamily="2" charset="-122"/>
              <a:cs typeface="Aharoni" panose="02010803020104030203" pitchFamily="2" charset="-79"/>
            </a:endParaRPr>
          </a:p>
        </p:txBody>
      </p:sp>
      <p:sp>
        <p:nvSpPr>
          <p:cNvPr id="9" name="AutoShape 7">
            <a:extLst>
              <a:ext uri="{FF2B5EF4-FFF2-40B4-BE49-F238E27FC236}">
                <a16:creationId xmlns:a16="http://schemas.microsoft.com/office/drawing/2014/main" id="{9F906093-BF89-49E3-A21B-A3299791DB2A}"/>
              </a:ext>
            </a:extLst>
          </p:cNvPr>
          <p:cNvSpPr/>
          <p:nvPr/>
        </p:nvSpPr>
        <p:spPr>
          <a:xfrm>
            <a:off x="5681518" y="265386"/>
            <a:ext cx="3462482" cy="0"/>
          </a:xfrm>
          <a:prstGeom prst="line">
            <a:avLst/>
          </a:prstGeom>
          <a:ln w="25400" cap="flat">
            <a:solidFill>
              <a:srgbClr val="0070C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utoShape 7">
            <a:extLst>
              <a:ext uri="{FF2B5EF4-FFF2-40B4-BE49-F238E27FC236}">
                <a16:creationId xmlns:a16="http://schemas.microsoft.com/office/drawing/2014/main" id="{875C72AB-1068-43F1-A581-D4713EEA0FF5}"/>
              </a:ext>
            </a:extLst>
          </p:cNvPr>
          <p:cNvSpPr/>
          <p:nvPr/>
        </p:nvSpPr>
        <p:spPr>
          <a:xfrm flipV="1">
            <a:off x="0" y="4837041"/>
            <a:ext cx="9144000" cy="82145"/>
          </a:xfrm>
          <a:prstGeom prst="line">
            <a:avLst/>
          </a:prstGeom>
          <a:ln w="25400" cap="flat">
            <a:solidFill>
              <a:srgbClr val="0070C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56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C06238B-9A99-4BEE-B71C-D9555644827A}"/>
              </a:ext>
            </a:extLst>
          </p:cNvPr>
          <p:cNvSpPr txBox="1"/>
          <p:nvPr/>
        </p:nvSpPr>
        <p:spPr>
          <a:xfrm>
            <a:off x="423482" y="292132"/>
            <a:ext cx="7785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ea typeface="STZhongsong" panose="020B0503020204020204" pitchFamily="2" charset="-122"/>
                <a:cs typeface="Aharoni" panose="02010803020104030203" pitchFamily="2" charset="-79"/>
              </a:rPr>
              <a:t>Область применения.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AE160B-E748-4D23-A493-0B552724A590}"/>
              </a:ext>
            </a:extLst>
          </p:cNvPr>
          <p:cNvSpPr txBox="1"/>
          <p:nvPr/>
        </p:nvSpPr>
        <p:spPr>
          <a:xfrm>
            <a:off x="287005" y="731666"/>
            <a:ext cx="5069179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400" b="1" dirty="0">
                <a:solidFill>
                  <a:srgbClr val="000000"/>
                </a:solidFill>
              </a:rPr>
              <a:t>Сделано ранее:</a:t>
            </a:r>
          </a:p>
          <a:p>
            <a:pPr marL="342900" indent="-342900" algn="just">
              <a:spcAft>
                <a:spcPts val="600"/>
              </a:spcAft>
              <a:buAutoNum type="arabicParenR"/>
            </a:pPr>
            <a:r>
              <a:rPr lang="ru-RU" sz="1400" dirty="0">
                <a:solidFill>
                  <a:srgbClr val="000000"/>
                </a:solidFill>
              </a:rPr>
              <a:t>Разработана уникальная методика исследования омега-3 индекса, методика опубликована в 2023м году в крови, плазме и эритроцитах.</a:t>
            </a:r>
          </a:p>
          <a:p>
            <a:pPr marL="342900" indent="-342900" algn="just">
              <a:spcAft>
                <a:spcPts val="600"/>
              </a:spcAft>
              <a:buAutoNum type="arabicParenR"/>
            </a:pPr>
            <a:r>
              <a:rPr lang="ru-RU" sz="1400" dirty="0">
                <a:solidFill>
                  <a:srgbClr val="000000"/>
                </a:solidFill>
              </a:rPr>
              <a:t>Анализ образцов </a:t>
            </a:r>
            <a:r>
              <a:rPr lang="ru-RU" sz="1400" b="1" dirty="0">
                <a:solidFill>
                  <a:srgbClr val="000000"/>
                </a:solidFill>
              </a:rPr>
              <a:t>плазмы</a:t>
            </a:r>
            <a:r>
              <a:rPr lang="ru-RU" sz="1400" dirty="0">
                <a:solidFill>
                  <a:srgbClr val="000000"/>
                </a:solidFill>
              </a:rPr>
              <a:t> больных атеросклерозом </a:t>
            </a:r>
            <a:r>
              <a:rPr lang="ru-RU" sz="1400" dirty="0" err="1">
                <a:solidFill>
                  <a:srgbClr val="000000"/>
                </a:solidFill>
              </a:rPr>
              <a:t>брахиоцефальных</a:t>
            </a:r>
            <a:r>
              <a:rPr lang="ru-RU" sz="1400" dirty="0">
                <a:solidFill>
                  <a:srgbClr val="000000"/>
                </a:solidFill>
              </a:rPr>
              <a:t> артерий, в рамках гранта РНФ № 23-75-01134. Статья опубликована в 2024м году.</a:t>
            </a:r>
          </a:p>
          <a:p>
            <a:pPr marL="342900" indent="-342900" algn="just">
              <a:spcAft>
                <a:spcPts val="600"/>
              </a:spcAft>
              <a:buAutoNum type="arabicParenR"/>
            </a:pPr>
            <a:r>
              <a:rPr lang="ru-RU" sz="1400" dirty="0">
                <a:solidFill>
                  <a:srgbClr val="000000"/>
                </a:solidFill>
              </a:rPr>
              <a:t>Сотрудничество с </a:t>
            </a:r>
            <a:r>
              <a:rPr lang="ru-RU" sz="1400" dirty="0" err="1">
                <a:solidFill>
                  <a:srgbClr val="000000"/>
                </a:solidFill>
              </a:rPr>
              <a:t>Сеченовским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b="1" dirty="0">
                <a:solidFill>
                  <a:srgbClr val="000000"/>
                </a:solidFill>
              </a:rPr>
              <a:t>Центром Материнства и детства</a:t>
            </a:r>
            <a:r>
              <a:rPr lang="ru-RU" sz="1400" dirty="0">
                <a:solidFill>
                  <a:srgbClr val="000000"/>
                </a:solidFill>
              </a:rPr>
              <a:t> в рамках контроля омега-3 индекса </a:t>
            </a:r>
            <a:r>
              <a:rPr lang="ru-RU" sz="1400" b="1" dirty="0">
                <a:solidFill>
                  <a:srgbClr val="000000"/>
                </a:solidFill>
              </a:rPr>
              <a:t>детей и беременных женщин</a:t>
            </a:r>
            <a:r>
              <a:rPr lang="ru-RU" sz="1400" dirty="0">
                <a:solidFill>
                  <a:srgbClr val="000000"/>
                </a:solidFill>
              </a:rPr>
              <a:t>.</a:t>
            </a:r>
          </a:p>
          <a:p>
            <a:pPr marL="342900" indent="-342900" algn="just">
              <a:spcAft>
                <a:spcPts val="600"/>
              </a:spcAft>
              <a:buAutoNum type="arabicParenR"/>
            </a:pPr>
            <a:r>
              <a:rPr lang="ru-RU" sz="1400" dirty="0">
                <a:solidFill>
                  <a:srgbClr val="000000"/>
                </a:solidFill>
              </a:rPr>
              <a:t>Сотрудничество с ООО «</a:t>
            </a:r>
            <a:r>
              <a:rPr lang="ru-RU" sz="1400" dirty="0" err="1">
                <a:solidFill>
                  <a:srgbClr val="000000"/>
                </a:solidFill>
              </a:rPr>
              <a:t>Литте</a:t>
            </a:r>
            <a:r>
              <a:rPr lang="ru-RU" sz="1400" dirty="0">
                <a:solidFill>
                  <a:srgbClr val="000000"/>
                </a:solidFill>
              </a:rPr>
              <a:t>» - исследование </a:t>
            </a:r>
            <a:r>
              <a:rPr lang="ru-RU" sz="1400" b="1" dirty="0">
                <a:solidFill>
                  <a:srgbClr val="000000"/>
                </a:solidFill>
              </a:rPr>
              <a:t>сухих пятен крови</a:t>
            </a:r>
            <a:r>
              <a:rPr lang="ru-RU" sz="1400" dirty="0">
                <a:solidFill>
                  <a:srgbClr val="000000"/>
                </a:solidFill>
              </a:rPr>
              <a:t>.</a:t>
            </a:r>
          </a:p>
          <a:p>
            <a:pPr marL="342900" indent="-342900" algn="just">
              <a:spcAft>
                <a:spcPts val="600"/>
              </a:spcAft>
              <a:buAutoNum type="arabicParenR"/>
            </a:pPr>
            <a:r>
              <a:rPr lang="ru-RU" sz="1400" dirty="0">
                <a:solidFill>
                  <a:srgbClr val="000000"/>
                </a:solidFill>
              </a:rPr>
              <a:t>Сотрудничество с кафедрой химической энзимологии МГУ, применение стекловолоконного носителя и </a:t>
            </a:r>
            <a:r>
              <a:rPr lang="ru-RU" sz="1400" b="1" dirty="0">
                <a:solidFill>
                  <a:srgbClr val="000000"/>
                </a:solidFill>
              </a:rPr>
              <a:t>разработка стабилизирующей пропитки</a:t>
            </a:r>
            <a:r>
              <a:rPr lang="ru-RU" sz="1400" dirty="0">
                <a:solidFill>
                  <a:srgbClr val="000000"/>
                </a:solidFill>
              </a:rPr>
              <a:t> для длительного сохранения уровней ПНЖК в виде </a:t>
            </a:r>
            <a:r>
              <a:rPr lang="ru-RU" sz="1400" b="1" dirty="0">
                <a:solidFill>
                  <a:srgbClr val="000000"/>
                </a:solidFill>
              </a:rPr>
              <a:t>сухих пятен крови.</a:t>
            </a:r>
            <a:endParaRPr lang="ru-RU" sz="1400" dirty="0">
              <a:solidFill>
                <a:srgbClr val="000000"/>
              </a:solidFill>
            </a:endParaRPr>
          </a:p>
          <a:p>
            <a:pPr algn="just">
              <a:spcAft>
                <a:spcPts val="600"/>
              </a:spcAft>
            </a:pPr>
            <a:endParaRPr lang="ru-RU" sz="1400" dirty="0">
              <a:solidFill>
                <a:srgbClr val="000000"/>
              </a:solidFill>
              <a:ea typeface="STZhongsong" panose="020B0503020204020204" pitchFamily="2" charset="-122"/>
              <a:cs typeface="Aharoni" panose="02010803020104030203" pitchFamily="2" charset="-79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8FEFAF5-A3EB-44C6-AB01-3581C8011A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890"/>
          <a:stretch/>
        </p:blipFill>
        <p:spPr>
          <a:xfrm>
            <a:off x="5492663" y="518819"/>
            <a:ext cx="3651337" cy="1366181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8B9C324-7CDB-451E-9972-77F2C94A31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2663" y="1885000"/>
            <a:ext cx="3459739" cy="1051682"/>
          </a:xfrm>
          <a:prstGeom prst="rect">
            <a:avLst/>
          </a:prstGeom>
        </p:spPr>
      </p:pic>
      <p:pic>
        <p:nvPicPr>
          <p:cNvPr id="10" name="Рисунок 9" descr="Изображение выглядит как текст, логотип, Бренд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35D72DAA-5D34-43E9-AEF9-C5D99D4A616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0905" b="20828"/>
          <a:stretch/>
        </p:blipFill>
        <p:spPr>
          <a:xfrm>
            <a:off x="6105573" y="3148600"/>
            <a:ext cx="2217971" cy="1604540"/>
          </a:xfrm>
          <a:prstGeom prst="rect">
            <a:avLst/>
          </a:prstGeom>
        </p:spPr>
      </p:pic>
      <p:sp>
        <p:nvSpPr>
          <p:cNvPr id="11" name="AutoShape 7">
            <a:extLst>
              <a:ext uri="{FF2B5EF4-FFF2-40B4-BE49-F238E27FC236}">
                <a16:creationId xmlns:a16="http://schemas.microsoft.com/office/drawing/2014/main" id="{685C95AE-E3F2-4104-8D7B-EFA11763B03A}"/>
              </a:ext>
            </a:extLst>
          </p:cNvPr>
          <p:cNvSpPr/>
          <p:nvPr/>
        </p:nvSpPr>
        <p:spPr>
          <a:xfrm>
            <a:off x="5681518" y="265386"/>
            <a:ext cx="3462482" cy="0"/>
          </a:xfrm>
          <a:prstGeom prst="line">
            <a:avLst/>
          </a:prstGeom>
          <a:ln w="25400" cap="flat">
            <a:solidFill>
              <a:srgbClr val="0070C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utoShape 7">
            <a:extLst>
              <a:ext uri="{FF2B5EF4-FFF2-40B4-BE49-F238E27FC236}">
                <a16:creationId xmlns:a16="http://schemas.microsoft.com/office/drawing/2014/main" id="{3F4D1B74-BF8C-4D74-B42A-9EF84E686BCA}"/>
              </a:ext>
            </a:extLst>
          </p:cNvPr>
          <p:cNvSpPr/>
          <p:nvPr/>
        </p:nvSpPr>
        <p:spPr>
          <a:xfrm flipV="1">
            <a:off x="0" y="4837041"/>
            <a:ext cx="9144000" cy="82145"/>
          </a:xfrm>
          <a:prstGeom prst="line">
            <a:avLst/>
          </a:prstGeom>
          <a:ln w="25400" cap="flat">
            <a:solidFill>
              <a:srgbClr val="0070C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58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9AE160B-E748-4D23-A493-0B552724A590}"/>
              </a:ext>
            </a:extLst>
          </p:cNvPr>
          <p:cNvSpPr txBox="1"/>
          <p:nvPr/>
        </p:nvSpPr>
        <p:spPr>
          <a:xfrm>
            <a:off x="125260" y="501952"/>
            <a:ext cx="4296428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400" b="1" dirty="0">
                <a:solidFill>
                  <a:srgbClr val="000000"/>
                </a:solidFill>
              </a:rPr>
              <a:t>Сотрудничество с кафедрой химической энзимологии МГУ</a:t>
            </a:r>
            <a:r>
              <a:rPr lang="en-US" sz="1400" dirty="0">
                <a:solidFill>
                  <a:srgbClr val="000000"/>
                </a:solidFill>
              </a:rPr>
              <a:t>: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endParaRPr lang="en-US" sz="1400" dirty="0">
              <a:solidFill>
                <a:srgbClr val="000000"/>
              </a:solidFill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</a:rPr>
              <a:t>Доказана возможность успешного применения стекловолоконного носителя, проведено сравнение с </a:t>
            </a:r>
            <a:r>
              <a:rPr lang="en-US" sz="1400" dirty="0">
                <a:solidFill>
                  <a:srgbClr val="000000"/>
                </a:solidFill>
              </a:rPr>
              <a:t>Whatman 903.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endParaRPr lang="en-US" sz="1400" dirty="0">
              <a:solidFill>
                <a:srgbClr val="000000"/>
              </a:solidFill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00000"/>
                </a:solidFill>
              </a:rPr>
              <a:t>Разработана стабилизирующая пропитка</a:t>
            </a:r>
            <a:r>
              <a:rPr lang="ru-RU" sz="1400" dirty="0">
                <a:solidFill>
                  <a:srgbClr val="000000"/>
                </a:solidFill>
              </a:rPr>
              <a:t> для длительного сохранения уровней ПНЖК в виде </a:t>
            </a:r>
            <a:r>
              <a:rPr lang="ru-RU" sz="1400" b="1" dirty="0">
                <a:solidFill>
                  <a:srgbClr val="000000"/>
                </a:solidFill>
              </a:rPr>
              <a:t>сухих пятен крови – в течение 3х недель.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00000"/>
                </a:solidFill>
              </a:rPr>
              <a:t>Отличная корреляция между цельной кровью и сухими пятнами крови</a:t>
            </a:r>
            <a:r>
              <a:rPr lang="en-US" sz="1400" b="1" dirty="0">
                <a:solidFill>
                  <a:srgbClr val="000000"/>
                </a:solidFill>
              </a:rPr>
              <a:t> (r&gt;0,98)</a:t>
            </a:r>
            <a:r>
              <a:rPr lang="ru-RU" sz="1400" dirty="0">
                <a:solidFill>
                  <a:srgbClr val="000000"/>
                </a:solidFill>
              </a:rPr>
              <a:t>.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 err="1">
                <a:solidFill>
                  <a:srgbClr val="000000"/>
                </a:solidFill>
              </a:rPr>
              <a:t>Liu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et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al</a:t>
            </a:r>
            <a:r>
              <a:rPr lang="ru-RU" sz="1400" dirty="0">
                <a:solidFill>
                  <a:srgbClr val="000000"/>
                </a:solidFill>
              </a:rPr>
              <a:t>. (2014) — Метод на основе сухих пятен крови (DBS) показал сильную корреляцию (r&gt;0,96) между результатами по EPA и DHA из капиллярной и венозной крови, демонстрируя надежность DBS для анализа омега-3 жирных кислот!</a:t>
            </a:r>
          </a:p>
          <a:p>
            <a:pPr algn="just">
              <a:spcAft>
                <a:spcPts val="600"/>
              </a:spcAft>
            </a:pPr>
            <a:endParaRPr lang="ru-RU" sz="1400" dirty="0">
              <a:solidFill>
                <a:srgbClr val="000000"/>
              </a:solidFill>
              <a:ea typeface="STZhongsong" panose="020B0503020204020204" pitchFamily="2" charset="-122"/>
              <a:cs typeface="Aharoni" panose="02010803020104030203" pitchFamily="2" charset="-79"/>
            </a:endParaRPr>
          </a:p>
        </p:txBody>
      </p:sp>
      <p:pic>
        <p:nvPicPr>
          <p:cNvPr id="4" name="Рисунок 3" descr="Изображение выглядит как текст, диаграмма, линия, График&#10;&#10;Автоматически созданное описание">
            <a:extLst>
              <a:ext uri="{FF2B5EF4-FFF2-40B4-BE49-F238E27FC236}">
                <a16:creationId xmlns:a16="http://schemas.microsoft.com/office/drawing/2014/main" id="{6E3BD5CA-BF0E-4B71-BA81-61476C5E22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420"/>
          <a:stretch/>
        </p:blipFill>
        <p:spPr>
          <a:xfrm>
            <a:off x="4316258" y="809729"/>
            <a:ext cx="4827742" cy="2755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51CF43E-B5F3-4B2B-913A-EA7DD52784D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9782"/>
          <a:stretch/>
        </p:blipFill>
        <p:spPr>
          <a:xfrm>
            <a:off x="4891414" y="3457309"/>
            <a:ext cx="1492456" cy="111404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9ADFF24-D44B-4177-83CB-050699E815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0406" y="3403254"/>
            <a:ext cx="1360112" cy="1168096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6D390EC-168A-476E-BEA8-C06BA7A37D80}"/>
              </a:ext>
            </a:extLst>
          </p:cNvPr>
          <p:cNvSpPr/>
          <p:nvPr/>
        </p:nvSpPr>
        <p:spPr>
          <a:xfrm>
            <a:off x="4617820" y="501952"/>
            <a:ext cx="42246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00000"/>
                </a:solidFill>
              </a:rPr>
              <a:t>Сравнение омега-3 индекса в цельной крови и </a:t>
            </a:r>
            <a:r>
              <a:rPr lang="en-US" sz="1400" b="1" dirty="0">
                <a:solidFill>
                  <a:srgbClr val="000000"/>
                </a:solidFill>
              </a:rPr>
              <a:t>DBS:</a:t>
            </a:r>
            <a:endParaRPr lang="ru-RU" sz="1400" b="1" dirty="0"/>
          </a:p>
        </p:txBody>
      </p:sp>
      <p:sp>
        <p:nvSpPr>
          <p:cNvPr id="9" name="AutoShape 7">
            <a:extLst>
              <a:ext uri="{FF2B5EF4-FFF2-40B4-BE49-F238E27FC236}">
                <a16:creationId xmlns:a16="http://schemas.microsoft.com/office/drawing/2014/main" id="{A524281F-499E-4C9B-B08B-EE37481FEC7C}"/>
              </a:ext>
            </a:extLst>
          </p:cNvPr>
          <p:cNvSpPr/>
          <p:nvPr/>
        </p:nvSpPr>
        <p:spPr>
          <a:xfrm>
            <a:off x="5681518" y="265386"/>
            <a:ext cx="3462482" cy="0"/>
          </a:xfrm>
          <a:prstGeom prst="line">
            <a:avLst/>
          </a:prstGeom>
          <a:ln w="25400" cap="flat">
            <a:solidFill>
              <a:srgbClr val="0070C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utoShape 7">
            <a:extLst>
              <a:ext uri="{FF2B5EF4-FFF2-40B4-BE49-F238E27FC236}">
                <a16:creationId xmlns:a16="http://schemas.microsoft.com/office/drawing/2014/main" id="{C5D857F1-B86B-4545-8DAB-997B5A173F63}"/>
              </a:ext>
            </a:extLst>
          </p:cNvPr>
          <p:cNvSpPr/>
          <p:nvPr/>
        </p:nvSpPr>
        <p:spPr>
          <a:xfrm flipV="1">
            <a:off x="0" y="4837041"/>
            <a:ext cx="9144000" cy="82145"/>
          </a:xfrm>
          <a:prstGeom prst="line">
            <a:avLst/>
          </a:prstGeom>
          <a:ln w="25400" cap="flat">
            <a:solidFill>
              <a:srgbClr val="0070C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00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9AE160B-E748-4D23-A493-0B552724A590}"/>
              </a:ext>
            </a:extLst>
          </p:cNvPr>
          <p:cNvSpPr txBox="1"/>
          <p:nvPr/>
        </p:nvSpPr>
        <p:spPr>
          <a:xfrm>
            <a:off x="125259" y="289666"/>
            <a:ext cx="8643427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400" b="1" dirty="0">
                <a:solidFill>
                  <a:srgbClr val="000000"/>
                </a:solidFill>
              </a:rPr>
              <a:t>Разработка стабилизирующей пропитки</a:t>
            </a:r>
            <a:r>
              <a:rPr lang="en-US" sz="1400" dirty="0">
                <a:solidFill>
                  <a:srgbClr val="000000"/>
                </a:solidFill>
              </a:rPr>
              <a:t>: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endParaRPr lang="en-US" sz="1400" dirty="0">
              <a:solidFill>
                <a:srgbClr val="000000"/>
              </a:solidFill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</a:rPr>
              <a:t>Основным ограничением </a:t>
            </a:r>
            <a:r>
              <a:rPr lang="en-US" sz="1400" dirty="0">
                <a:solidFill>
                  <a:srgbClr val="000000"/>
                </a:solidFill>
              </a:rPr>
              <a:t>DBS </a:t>
            </a:r>
            <a:r>
              <a:rPr lang="ru-RU" sz="1400" dirty="0">
                <a:solidFill>
                  <a:srgbClr val="000000"/>
                </a:solidFill>
              </a:rPr>
              <a:t>остаётся нестабильность полиненасыщенных ЖК в образцах. Существующие решения, например, метод </a:t>
            </a:r>
            <a:r>
              <a:rPr lang="ru-RU" sz="1400" dirty="0" err="1">
                <a:solidFill>
                  <a:srgbClr val="000000"/>
                </a:solidFill>
              </a:rPr>
              <a:t>Liu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et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al</a:t>
            </a:r>
            <a:r>
              <a:rPr lang="ru-RU" sz="1400" dirty="0">
                <a:solidFill>
                  <a:srgbClr val="000000"/>
                </a:solidFill>
              </a:rPr>
              <a:t>. (2014) с добавлением антиоксидантов и технология </a:t>
            </a:r>
            <a:r>
              <a:rPr lang="ru-RU" sz="1400" dirty="0" err="1">
                <a:solidFill>
                  <a:srgbClr val="000000"/>
                </a:solidFill>
              </a:rPr>
              <a:t>OxyStop</a:t>
            </a:r>
            <a:r>
              <a:rPr lang="ru-RU" sz="1400" dirty="0">
                <a:solidFill>
                  <a:srgbClr val="000000"/>
                </a:solidFill>
              </a:rPr>
              <a:t>® от компании </a:t>
            </a:r>
            <a:r>
              <a:rPr lang="ru-RU" sz="1400" dirty="0" err="1">
                <a:solidFill>
                  <a:srgbClr val="000000"/>
                </a:solidFill>
              </a:rPr>
              <a:t>OmegaQuant</a:t>
            </a:r>
            <a:r>
              <a:rPr lang="ru-RU" sz="1400" dirty="0">
                <a:solidFill>
                  <a:srgbClr val="000000"/>
                </a:solidFill>
              </a:rPr>
              <a:t> (США), ограничены по доступности и применимости. Разработка новой технологии является значительным вкладом в эту область</a:t>
            </a:r>
            <a:r>
              <a:rPr lang="en-US" sz="1400" dirty="0">
                <a:solidFill>
                  <a:srgbClr val="000000"/>
                </a:solidFill>
              </a:rPr>
              <a:t>.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</a:rPr>
              <a:t>У носителей на основе целлюлозы имеются некоторые недостатки, а именно влияние гематокрита и </a:t>
            </a:r>
            <a:r>
              <a:rPr lang="ru-RU" sz="1400" dirty="0" err="1">
                <a:solidFill>
                  <a:srgbClr val="000000"/>
                </a:solidFill>
              </a:rPr>
              <a:t>хроматографический</a:t>
            </a:r>
            <a:r>
              <a:rPr lang="ru-RU" sz="1400" dirty="0">
                <a:solidFill>
                  <a:srgbClr val="000000"/>
                </a:solidFill>
              </a:rPr>
              <a:t> эффект, влияющие на количественный анализ низкомолекулярных веществ.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</a:rPr>
              <a:t>Носитель в виде полосок из стекловолокна имеет преимущество с точки зрения легкости </a:t>
            </a:r>
            <a:r>
              <a:rPr lang="ru-RU" sz="1400" dirty="0" err="1">
                <a:solidFill>
                  <a:srgbClr val="000000"/>
                </a:solidFill>
              </a:rPr>
              <a:t>аликвотирования</a:t>
            </a:r>
            <a:r>
              <a:rPr lang="ru-RU" sz="1400" dirty="0">
                <a:solidFill>
                  <a:srgbClr val="000000"/>
                </a:solidFill>
              </a:rPr>
              <a:t> высушенного образца, небольшого влияния гематокрита образца и равномерного распределения биожидкости/</a:t>
            </a:r>
            <a:r>
              <a:rPr lang="ru-RU" sz="1400" dirty="0" err="1">
                <a:solidFill>
                  <a:srgbClr val="000000"/>
                </a:solidFill>
              </a:rPr>
              <a:t>аналита</a:t>
            </a:r>
            <a:r>
              <a:rPr lang="ru-RU" sz="1400" dirty="0">
                <a:solidFill>
                  <a:srgbClr val="000000"/>
                </a:solidFill>
              </a:rPr>
              <a:t> по всей полосе. 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</a:rPr>
              <a:t>Была изучена стабильность ЖК, в особенности омега-3, в виде DBS в течение 3х недель. За основу был взят ранее опубликованный метод, состоящий в нанесении на носитель 0.2% раствора </a:t>
            </a:r>
            <a:r>
              <a:rPr lang="ru-RU" sz="1400" dirty="0" err="1">
                <a:solidFill>
                  <a:srgbClr val="000000"/>
                </a:solidFill>
              </a:rPr>
              <a:t>бутилгидрокситолуол</a:t>
            </a:r>
            <a:r>
              <a:rPr lang="ru-RU" sz="1400" dirty="0">
                <a:solidFill>
                  <a:srgbClr val="000000"/>
                </a:solidFill>
              </a:rPr>
              <a:t> (BHT) в качестве антиоксиданта c добавлением 0.5% </a:t>
            </a:r>
            <a:r>
              <a:rPr lang="ru-RU" sz="1400" dirty="0" err="1">
                <a:solidFill>
                  <a:srgbClr val="000000"/>
                </a:solidFill>
              </a:rPr>
              <a:t>динатриевой</a:t>
            </a:r>
            <a:r>
              <a:rPr lang="ru-RU" sz="1400" dirty="0">
                <a:solidFill>
                  <a:srgbClr val="000000"/>
                </a:solidFill>
              </a:rPr>
              <a:t> соли ЭДТА в качестве </a:t>
            </a:r>
            <a:r>
              <a:rPr lang="ru-RU" sz="1400" dirty="0" err="1">
                <a:solidFill>
                  <a:srgbClr val="000000"/>
                </a:solidFill>
              </a:rPr>
              <a:t>хелатирующего</a:t>
            </a:r>
            <a:r>
              <a:rPr lang="ru-RU" sz="1400" dirty="0">
                <a:solidFill>
                  <a:srgbClr val="000000"/>
                </a:solidFill>
              </a:rPr>
              <a:t> агента.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</a:rPr>
              <a:t>В течение 3х недель при хранении в закрытом от света месте при комнатной температуре обнаружено падение уровня омега-3 до 57.84 % (n=6, коэффициент вариации 2.80%) от первоначального уровня на стекловолоконном носителе, и 65.89 % (n=6, коэффициент вариации 3.84%) на </a:t>
            </a:r>
            <a:r>
              <a:rPr lang="ru-RU" sz="1400" dirty="0" err="1">
                <a:solidFill>
                  <a:srgbClr val="000000"/>
                </a:solidFill>
              </a:rPr>
              <a:t>Whatman</a:t>
            </a:r>
            <a:r>
              <a:rPr lang="ru-RU" sz="1400" dirty="0">
                <a:solidFill>
                  <a:srgbClr val="000000"/>
                </a:solidFill>
              </a:rPr>
              <a:t> 903, что является недостаточным для соответствия критериям стабильности ≥80%. </a:t>
            </a:r>
            <a:endParaRPr lang="en-US" sz="1400" dirty="0">
              <a:solidFill>
                <a:srgbClr val="000000"/>
              </a:solidFill>
            </a:endParaRPr>
          </a:p>
          <a:p>
            <a:pPr algn="just">
              <a:spcAft>
                <a:spcPts val="600"/>
              </a:spcAft>
            </a:pPr>
            <a:endParaRPr lang="ru-RU" sz="1400" dirty="0">
              <a:solidFill>
                <a:srgbClr val="000000"/>
              </a:solidFill>
              <a:ea typeface="STZhongsong" panose="020B0503020204020204" pitchFamily="2" charset="-122"/>
              <a:cs typeface="Aharoni" panose="02010803020104030203" pitchFamily="2" charset="-79"/>
            </a:endParaRPr>
          </a:p>
        </p:txBody>
      </p:sp>
      <p:sp>
        <p:nvSpPr>
          <p:cNvPr id="9" name="AutoShape 7">
            <a:extLst>
              <a:ext uri="{FF2B5EF4-FFF2-40B4-BE49-F238E27FC236}">
                <a16:creationId xmlns:a16="http://schemas.microsoft.com/office/drawing/2014/main" id="{A524281F-499E-4C9B-B08B-EE37481FEC7C}"/>
              </a:ext>
            </a:extLst>
          </p:cNvPr>
          <p:cNvSpPr/>
          <p:nvPr/>
        </p:nvSpPr>
        <p:spPr>
          <a:xfrm>
            <a:off x="5681518" y="265386"/>
            <a:ext cx="3462482" cy="0"/>
          </a:xfrm>
          <a:prstGeom prst="line">
            <a:avLst/>
          </a:prstGeom>
          <a:ln w="25400" cap="flat">
            <a:solidFill>
              <a:srgbClr val="0070C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utoShape 7">
            <a:extLst>
              <a:ext uri="{FF2B5EF4-FFF2-40B4-BE49-F238E27FC236}">
                <a16:creationId xmlns:a16="http://schemas.microsoft.com/office/drawing/2014/main" id="{C5D857F1-B86B-4545-8DAB-997B5A173F63}"/>
              </a:ext>
            </a:extLst>
          </p:cNvPr>
          <p:cNvSpPr/>
          <p:nvPr/>
        </p:nvSpPr>
        <p:spPr>
          <a:xfrm flipV="1">
            <a:off x="0" y="4837041"/>
            <a:ext cx="9144000" cy="82145"/>
          </a:xfrm>
          <a:prstGeom prst="line">
            <a:avLst/>
          </a:prstGeom>
          <a:ln w="25400" cap="flat">
            <a:solidFill>
              <a:srgbClr val="0070C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52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9AE160B-E748-4D23-A493-0B552724A590}"/>
              </a:ext>
            </a:extLst>
          </p:cNvPr>
          <p:cNvSpPr txBox="1"/>
          <p:nvPr/>
        </p:nvSpPr>
        <p:spPr>
          <a:xfrm>
            <a:off x="125259" y="289666"/>
            <a:ext cx="352138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400" b="1" dirty="0">
                <a:solidFill>
                  <a:srgbClr val="000000"/>
                </a:solidFill>
              </a:rPr>
              <a:t>Разработка стабилизирующей пропитки</a:t>
            </a:r>
            <a:r>
              <a:rPr lang="en-US" sz="1400" dirty="0">
                <a:solidFill>
                  <a:srgbClr val="000000"/>
                </a:solidFill>
              </a:rPr>
              <a:t>: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endParaRPr lang="en-US" sz="1400" dirty="0">
              <a:solidFill>
                <a:srgbClr val="000000"/>
              </a:solidFill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</a:rPr>
              <a:t>Для </a:t>
            </a:r>
            <a:r>
              <a:rPr lang="ru-RU" sz="1400" dirty="0" err="1">
                <a:solidFill>
                  <a:srgbClr val="000000"/>
                </a:solidFill>
              </a:rPr>
              <a:t>Whaman</a:t>
            </a:r>
            <a:r>
              <a:rPr lang="ru-RU" sz="1400" dirty="0">
                <a:solidFill>
                  <a:srgbClr val="000000"/>
                </a:solidFill>
              </a:rPr>
              <a:t> 903 были исследования по увеличению содержания </a:t>
            </a:r>
            <a:r>
              <a:rPr lang="en-US" sz="1400" dirty="0">
                <a:solidFill>
                  <a:srgbClr val="000000"/>
                </a:solidFill>
              </a:rPr>
              <a:t>BHT</a:t>
            </a:r>
            <a:r>
              <a:rPr lang="ru-RU" sz="1400" dirty="0">
                <a:solidFill>
                  <a:srgbClr val="000000"/>
                </a:solidFill>
              </a:rPr>
              <a:t> до 0.5% и выше, что не дало эффекта. Однако для стекловолоконного носителя были тестированы пропитки с содержанием 0.5%, 0.75% и 1%</a:t>
            </a:r>
            <a:r>
              <a:rPr lang="en-US" sz="1400" dirty="0">
                <a:solidFill>
                  <a:srgbClr val="000000"/>
                </a:solidFill>
              </a:rPr>
              <a:t>.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</a:rPr>
              <a:t>При использовании </a:t>
            </a:r>
            <a:r>
              <a:rPr lang="en-US" sz="1400" dirty="0">
                <a:solidFill>
                  <a:srgbClr val="000000"/>
                </a:solidFill>
              </a:rPr>
              <a:t>BHT</a:t>
            </a:r>
            <a:r>
              <a:rPr lang="ru-RU" sz="1400" dirty="0">
                <a:solidFill>
                  <a:srgbClr val="000000"/>
                </a:solidFill>
              </a:rPr>
              <a:t> 0.5%, 0.75% статистически значимого увеличения стабильности омега-3 не выявлено, но уровень 1% показал среднюю стабильность на уровне 84.72 % (n=6, коэффициент вариации 8.27%) в течение 3х недель хранения.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</a:rPr>
              <a:t>Данное открытие открывает перспективы широкого применения данного носителя для анализа ЖК. </a:t>
            </a:r>
          </a:p>
          <a:p>
            <a:pPr algn="just">
              <a:spcAft>
                <a:spcPts val="600"/>
              </a:spcAft>
            </a:pPr>
            <a:endParaRPr lang="ru-RU" sz="1400" dirty="0">
              <a:solidFill>
                <a:srgbClr val="000000"/>
              </a:solidFill>
              <a:ea typeface="STZhongsong" panose="020B0503020204020204" pitchFamily="2" charset="-122"/>
              <a:cs typeface="Aharoni" panose="02010803020104030203" pitchFamily="2" charset="-79"/>
            </a:endParaRPr>
          </a:p>
        </p:txBody>
      </p:sp>
      <p:sp>
        <p:nvSpPr>
          <p:cNvPr id="9" name="AutoShape 7">
            <a:extLst>
              <a:ext uri="{FF2B5EF4-FFF2-40B4-BE49-F238E27FC236}">
                <a16:creationId xmlns:a16="http://schemas.microsoft.com/office/drawing/2014/main" id="{A524281F-499E-4C9B-B08B-EE37481FEC7C}"/>
              </a:ext>
            </a:extLst>
          </p:cNvPr>
          <p:cNvSpPr/>
          <p:nvPr/>
        </p:nvSpPr>
        <p:spPr>
          <a:xfrm>
            <a:off x="5681518" y="265386"/>
            <a:ext cx="3462482" cy="0"/>
          </a:xfrm>
          <a:prstGeom prst="line">
            <a:avLst/>
          </a:prstGeom>
          <a:ln w="25400" cap="flat">
            <a:solidFill>
              <a:srgbClr val="0070C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utoShape 7">
            <a:extLst>
              <a:ext uri="{FF2B5EF4-FFF2-40B4-BE49-F238E27FC236}">
                <a16:creationId xmlns:a16="http://schemas.microsoft.com/office/drawing/2014/main" id="{C5D857F1-B86B-4545-8DAB-997B5A173F63}"/>
              </a:ext>
            </a:extLst>
          </p:cNvPr>
          <p:cNvSpPr/>
          <p:nvPr/>
        </p:nvSpPr>
        <p:spPr>
          <a:xfrm flipV="1">
            <a:off x="0" y="4837041"/>
            <a:ext cx="9144000" cy="82145"/>
          </a:xfrm>
          <a:prstGeom prst="line">
            <a:avLst/>
          </a:prstGeom>
          <a:ln w="25400" cap="flat">
            <a:solidFill>
              <a:srgbClr val="0070C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 descr="Изображение выглядит как текст, линия, диаграмма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A82CA1E4-4EA6-4840-A695-0437A536F3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8001" y="354345"/>
            <a:ext cx="5371951" cy="421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60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C06238B-9A99-4BEE-B71C-D9555644827A}"/>
              </a:ext>
            </a:extLst>
          </p:cNvPr>
          <p:cNvSpPr txBox="1"/>
          <p:nvPr/>
        </p:nvSpPr>
        <p:spPr>
          <a:xfrm>
            <a:off x="423482" y="719824"/>
            <a:ext cx="7785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ea typeface="STZhongsong" panose="020B0503020204020204" pitchFamily="2" charset="-122"/>
                <a:cs typeface="Aharoni" panose="02010803020104030203" pitchFamily="2" charset="-79"/>
              </a:rPr>
              <a:t>Выводы.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AE160B-E748-4D23-A493-0B552724A590}"/>
              </a:ext>
            </a:extLst>
          </p:cNvPr>
          <p:cNvSpPr txBox="1"/>
          <p:nvPr/>
        </p:nvSpPr>
        <p:spPr>
          <a:xfrm>
            <a:off x="423482" y="1071339"/>
            <a:ext cx="7981481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ru-RU" sz="1400" dirty="0">
                <a:solidFill>
                  <a:srgbClr val="000000"/>
                </a:solidFill>
              </a:rPr>
              <a:t>Показана реальность разработки точной модели предсказания содержания омега-3 жирных кислот между фракциями крови: цельная кровь, плазма, эритроциты, сухие пятна крови (</a:t>
            </a:r>
            <a:r>
              <a:rPr lang="en-US" sz="1400" dirty="0">
                <a:solidFill>
                  <a:srgbClr val="000000"/>
                </a:solidFill>
              </a:rPr>
              <a:t>BDS</a:t>
            </a:r>
            <a:r>
              <a:rPr lang="ru-RU" sz="1400" dirty="0">
                <a:solidFill>
                  <a:srgbClr val="000000"/>
                </a:solidFill>
              </a:rPr>
              <a:t>).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ru-RU" sz="1400" dirty="0">
                <a:solidFill>
                  <a:srgbClr val="000000"/>
                </a:solidFill>
              </a:rPr>
              <a:t>Уровни омега-3 </a:t>
            </a:r>
            <a:r>
              <a:rPr lang="ru-RU" sz="1400" b="1" dirty="0">
                <a:solidFill>
                  <a:srgbClr val="000000"/>
                </a:solidFill>
              </a:rPr>
              <a:t>крови</a:t>
            </a:r>
            <a:r>
              <a:rPr lang="ru-RU" sz="1400" dirty="0">
                <a:solidFill>
                  <a:srgbClr val="000000"/>
                </a:solidFill>
              </a:rPr>
              <a:t> могут предсказать уровень омега-3 в </a:t>
            </a:r>
            <a:r>
              <a:rPr lang="ru-RU" sz="1400" b="1" dirty="0">
                <a:solidFill>
                  <a:srgbClr val="000000"/>
                </a:solidFill>
              </a:rPr>
              <a:t>эритроцитах</a:t>
            </a:r>
            <a:r>
              <a:rPr lang="ru-RU" sz="1400" dirty="0">
                <a:solidFill>
                  <a:srgbClr val="000000"/>
                </a:solidFill>
              </a:rPr>
              <a:t> с </a:t>
            </a:r>
            <a:r>
              <a:rPr lang="ru-RU" sz="1400" b="1" dirty="0">
                <a:solidFill>
                  <a:srgbClr val="000000"/>
                </a:solidFill>
              </a:rPr>
              <a:t>точностью ~90%, </a:t>
            </a:r>
            <a:r>
              <a:rPr lang="ru-RU" sz="1400" dirty="0">
                <a:solidFill>
                  <a:srgbClr val="000000"/>
                </a:solidFill>
              </a:rPr>
              <a:t>уровни омега-3 </a:t>
            </a:r>
            <a:r>
              <a:rPr lang="ru-RU" sz="1400" b="1" dirty="0">
                <a:solidFill>
                  <a:srgbClr val="000000"/>
                </a:solidFill>
              </a:rPr>
              <a:t>плазмы</a:t>
            </a:r>
            <a:r>
              <a:rPr lang="ru-RU" sz="1400" dirty="0">
                <a:solidFill>
                  <a:srgbClr val="000000"/>
                </a:solidFill>
              </a:rPr>
              <a:t> могут предсказать уровень омега-3 в </a:t>
            </a:r>
            <a:r>
              <a:rPr lang="ru-RU" sz="1400" b="1" dirty="0">
                <a:solidFill>
                  <a:srgbClr val="000000"/>
                </a:solidFill>
              </a:rPr>
              <a:t>эритроцитах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b="1" dirty="0">
                <a:solidFill>
                  <a:srgbClr val="000000"/>
                </a:solidFill>
              </a:rPr>
              <a:t>с точностью </a:t>
            </a:r>
            <a:r>
              <a:rPr lang="en-US" sz="1400" b="1" dirty="0">
                <a:solidFill>
                  <a:srgbClr val="000000"/>
                </a:solidFill>
              </a:rPr>
              <a:t>~85</a:t>
            </a:r>
            <a:r>
              <a:rPr lang="ru-RU" sz="1400" b="1" dirty="0">
                <a:solidFill>
                  <a:srgbClr val="000000"/>
                </a:solidFill>
              </a:rPr>
              <a:t>%</a:t>
            </a:r>
            <a:r>
              <a:rPr lang="ru-RU" sz="1400" dirty="0">
                <a:solidFill>
                  <a:srgbClr val="000000"/>
                </a:solidFill>
              </a:rPr>
              <a:t>.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ru-RU" sz="1400" dirty="0">
                <a:solidFill>
                  <a:srgbClr val="000000"/>
                </a:solidFill>
              </a:rPr>
              <a:t>Модель может успешно применяться для </a:t>
            </a:r>
            <a:r>
              <a:rPr lang="ru-RU" sz="1400" b="1" dirty="0">
                <a:solidFill>
                  <a:srgbClr val="000000"/>
                </a:solidFill>
              </a:rPr>
              <a:t>сухих пятен крови (</a:t>
            </a:r>
            <a:r>
              <a:rPr lang="en-US" sz="1400" b="1" dirty="0">
                <a:solidFill>
                  <a:srgbClr val="000000"/>
                </a:solidFill>
              </a:rPr>
              <a:t>DBS</a:t>
            </a:r>
            <a:r>
              <a:rPr lang="ru-RU" sz="1400" b="1" dirty="0">
                <a:solidFill>
                  <a:srgbClr val="000000"/>
                </a:solidFill>
              </a:rPr>
              <a:t>)</a:t>
            </a:r>
            <a:r>
              <a:rPr lang="ru-RU" sz="1400" dirty="0">
                <a:solidFill>
                  <a:srgbClr val="000000"/>
                </a:solidFill>
              </a:rPr>
              <a:t>. Разработка нового носителя с подтвержденной стабильностью ПНЖК омега-3 позволит проводить более масштабные исследования.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ru-RU" sz="1400" dirty="0">
                <a:solidFill>
                  <a:srgbClr val="000000"/>
                </a:solidFill>
              </a:rPr>
              <a:t>При использовании </a:t>
            </a:r>
            <a:r>
              <a:rPr lang="en-US" sz="1400" dirty="0">
                <a:solidFill>
                  <a:srgbClr val="000000"/>
                </a:solidFill>
              </a:rPr>
              <a:t>BHT</a:t>
            </a:r>
            <a:r>
              <a:rPr lang="ru-RU" sz="1400" dirty="0">
                <a:solidFill>
                  <a:srgbClr val="000000"/>
                </a:solidFill>
              </a:rPr>
              <a:t> 1%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ru-RU" sz="1400" dirty="0">
                <a:solidFill>
                  <a:srgbClr val="000000"/>
                </a:solidFill>
              </a:rPr>
              <a:t>стекловолоконный носитель показал среднюю стабильность омега-3 жирных кислот на уровне 84.72 % (n=6, коэффициент вариации 8.27%) в течение 3х недель хранения. Данное открытие открывает перспективы широкого применения данного носителя для анализа ЖК. 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endParaRPr lang="ru-RU" sz="1400" dirty="0">
              <a:solidFill>
                <a:srgbClr val="000000"/>
              </a:solidFill>
            </a:endParaRP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endParaRPr lang="ru-RU" sz="1400" dirty="0">
              <a:solidFill>
                <a:srgbClr val="000000"/>
              </a:solidFill>
            </a:endParaRPr>
          </a:p>
          <a:p>
            <a:pPr algn="just">
              <a:spcAft>
                <a:spcPts val="600"/>
              </a:spcAft>
            </a:pPr>
            <a:endParaRPr lang="ru-RU" sz="1400" dirty="0">
              <a:solidFill>
                <a:srgbClr val="000000"/>
              </a:solidFill>
              <a:ea typeface="STZhongsong" panose="020B0503020204020204" pitchFamily="2" charset="-122"/>
              <a:cs typeface="Aharoni" panose="02010803020104030203" pitchFamily="2" charset="-79"/>
            </a:endParaRPr>
          </a:p>
        </p:txBody>
      </p:sp>
      <p:sp>
        <p:nvSpPr>
          <p:cNvPr id="7" name="AutoShape 7">
            <a:extLst>
              <a:ext uri="{FF2B5EF4-FFF2-40B4-BE49-F238E27FC236}">
                <a16:creationId xmlns:a16="http://schemas.microsoft.com/office/drawing/2014/main" id="{2B37CA30-C37D-4A4D-870D-18BD90B19CAB}"/>
              </a:ext>
            </a:extLst>
          </p:cNvPr>
          <p:cNvSpPr/>
          <p:nvPr/>
        </p:nvSpPr>
        <p:spPr>
          <a:xfrm>
            <a:off x="5681518" y="265386"/>
            <a:ext cx="3462482" cy="0"/>
          </a:xfrm>
          <a:prstGeom prst="line">
            <a:avLst/>
          </a:prstGeom>
          <a:ln w="25400" cap="flat">
            <a:solidFill>
              <a:srgbClr val="0070C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AutoShape 7">
            <a:extLst>
              <a:ext uri="{FF2B5EF4-FFF2-40B4-BE49-F238E27FC236}">
                <a16:creationId xmlns:a16="http://schemas.microsoft.com/office/drawing/2014/main" id="{6285D1D9-4811-4BB7-B07C-E1C3AFCE1609}"/>
              </a:ext>
            </a:extLst>
          </p:cNvPr>
          <p:cNvSpPr/>
          <p:nvPr/>
        </p:nvSpPr>
        <p:spPr>
          <a:xfrm flipV="1">
            <a:off x="0" y="4837041"/>
            <a:ext cx="9144000" cy="82145"/>
          </a:xfrm>
          <a:prstGeom prst="line">
            <a:avLst/>
          </a:prstGeom>
          <a:ln w="25400" cap="flat">
            <a:solidFill>
              <a:srgbClr val="0070C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23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C06238B-9A99-4BEE-B71C-D9555644827A}"/>
              </a:ext>
            </a:extLst>
          </p:cNvPr>
          <p:cNvSpPr txBox="1"/>
          <p:nvPr/>
        </p:nvSpPr>
        <p:spPr>
          <a:xfrm>
            <a:off x="2866057" y="2310140"/>
            <a:ext cx="3760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ea typeface="STZhongsong" panose="020B0503020204020204" pitchFamily="2" charset="-122"/>
                <a:cs typeface="Aharoni" panose="02010803020104030203" pitchFamily="2" charset="-79"/>
              </a:rPr>
              <a:t>Спасибо за внимание!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87761F1-890E-4A5A-906D-A00427F2DBC8}"/>
              </a:ext>
            </a:extLst>
          </p:cNvPr>
          <p:cNvSpPr/>
          <p:nvPr/>
        </p:nvSpPr>
        <p:spPr>
          <a:xfrm>
            <a:off x="319414" y="3986479"/>
            <a:ext cx="32485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rgbClr val="000000"/>
                </a:solidFill>
                <a:ea typeface="STZhongsong" panose="020B0503020204020204" pitchFamily="2" charset="-122"/>
                <a:cs typeface="Aharoni" panose="02010803020104030203" pitchFamily="2" charset="-79"/>
              </a:rPr>
              <a:t>Ерощенко Николай</a:t>
            </a:r>
          </a:p>
          <a:p>
            <a:r>
              <a:rPr lang="ru-RU" sz="1200" dirty="0">
                <a:solidFill>
                  <a:srgbClr val="000000"/>
                </a:solidFill>
                <a:ea typeface="STZhongsong" panose="020B0503020204020204" pitchFamily="2" charset="-122"/>
                <a:cs typeface="Aharoni" panose="02010803020104030203" pitchFamily="2" charset="-79"/>
              </a:rPr>
              <a:t>Лаборатория молекулярного онкогенеза НТПБ</a:t>
            </a:r>
          </a:p>
          <a:p>
            <a:r>
              <a:rPr lang="en-US" sz="1200" dirty="0">
                <a:solidFill>
                  <a:srgbClr val="000000"/>
                </a:solidFill>
              </a:rPr>
              <a:t>eroshchenko_n_n@staff.sechenov.ru</a:t>
            </a:r>
            <a:endParaRPr lang="ru-RU" sz="1200" dirty="0">
              <a:solidFill>
                <a:srgbClr val="000000"/>
              </a:solidFill>
            </a:endParaRPr>
          </a:p>
        </p:txBody>
      </p:sp>
      <p:sp>
        <p:nvSpPr>
          <p:cNvPr id="8" name="AutoShape 7">
            <a:extLst>
              <a:ext uri="{FF2B5EF4-FFF2-40B4-BE49-F238E27FC236}">
                <a16:creationId xmlns:a16="http://schemas.microsoft.com/office/drawing/2014/main" id="{46FB87ED-C28C-4B28-91F8-F36EAB33A973}"/>
              </a:ext>
            </a:extLst>
          </p:cNvPr>
          <p:cNvSpPr/>
          <p:nvPr/>
        </p:nvSpPr>
        <p:spPr>
          <a:xfrm>
            <a:off x="5681518" y="265386"/>
            <a:ext cx="3462482" cy="0"/>
          </a:xfrm>
          <a:prstGeom prst="line">
            <a:avLst/>
          </a:prstGeom>
          <a:ln w="25400" cap="flat">
            <a:solidFill>
              <a:srgbClr val="0070C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AutoShape 7">
            <a:extLst>
              <a:ext uri="{FF2B5EF4-FFF2-40B4-BE49-F238E27FC236}">
                <a16:creationId xmlns:a16="http://schemas.microsoft.com/office/drawing/2014/main" id="{99EDC59D-FF3F-468D-BD76-C42FC5AF11B7}"/>
              </a:ext>
            </a:extLst>
          </p:cNvPr>
          <p:cNvSpPr/>
          <p:nvPr/>
        </p:nvSpPr>
        <p:spPr>
          <a:xfrm flipV="1">
            <a:off x="0" y="4837041"/>
            <a:ext cx="9144000" cy="82145"/>
          </a:xfrm>
          <a:prstGeom prst="line">
            <a:avLst/>
          </a:prstGeom>
          <a:ln w="25400" cap="flat">
            <a:solidFill>
              <a:srgbClr val="0070C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14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C06238B-9A99-4BEE-B71C-D9555644827A}"/>
              </a:ext>
            </a:extLst>
          </p:cNvPr>
          <p:cNvSpPr txBox="1"/>
          <p:nvPr/>
        </p:nvSpPr>
        <p:spPr>
          <a:xfrm>
            <a:off x="682043" y="926534"/>
            <a:ext cx="6476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ea typeface="STZhongsong" panose="020B0503020204020204" pitchFamily="2" charset="-122"/>
                <a:cs typeface="Aharoni" panose="02010803020104030203" pitchFamily="2" charset="-79"/>
              </a:rPr>
              <a:t>Важность изучения состава жирных кислот крови.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AE160B-E748-4D23-A493-0B552724A590}"/>
              </a:ext>
            </a:extLst>
          </p:cNvPr>
          <p:cNvSpPr txBox="1"/>
          <p:nvPr/>
        </p:nvSpPr>
        <p:spPr>
          <a:xfrm>
            <a:off x="486114" y="1937265"/>
            <a:ext cx="26266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ea typeface="STZhongsong" panose="020B0503020204020204" pitchFamily="2" charset="-122"/>
                <a:cs typeface="Aharoni" panose="02010803020104030203" pitchFamily="2" charset="-79"/>
              </a:rPr>
              <a:t>Роль в здоровье сердечно-сосудистой системы</a:t>
            </a:r>
          </a:p>
          <a:p>
            <a:pPr algn="ctr"/>
            <a:r>
              <a:rPr lang="ru-RU" sz="1400" dirty="0">
                <a:solidFill>
                  <a:schemeClr val="tx1">
                    <a:lumMod val="50000"/>
                  </a:schemeClr>
                </a:solidFill>
                <a:ea typeface="STZhongsong" panose="020B0503020204020204" pitchFamily="2" charset="-122"/>
                <a:cs typeface="Aharoni" panose="02010803020104030203" pitchFamily="2" charset="-79"/>
              </a:rPr>
              <a:t>Жирные кислоты, особенно омега-3, играют ключевую роль в поддержании здоровья сердца и сосудов, снижая уровень триглицеридов и предотвращая воспаления.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E31ABE-BED3-4E16-BC60-01EDBDFEEA4A}"/>
              </a:ext>
            </a:extLst>
          </p:cNvPr>
          <p:cNvSpPr txBox="1"/>
          <p:nvPr/>
        </p:nvSpPr>
        <p:spPr>
          <a:xfrm>
            <a:off x="3365169" y="1941375"/>
            <a:ext cx="262660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ea typeface="STZhongsong" panose="020B0503020204020204" pitchFamily="2" charset="-122"/>
                <a:cs typeface="Aharoni" panose="02010803020104030203" pitchFamily="2" charset="-79"/>
              </a:rPr>
              <a:t>Влияние на когнитивные функции</a:t>
            </a:r>
          </a:p>
          <a:p>
            <a:pPr algn="ctr"/>
            <a:r>
              <a:rPr lang="ru-RU" sz="1400" dirty="0">
                <a:solidFill>
                  <a:schemeClr val="tx1">
                    <a:lumMod val="50000"/>
                  </a:schemeClr>
                </a:solidFill>
                <a:ea typeface="STZhongsong" panose="020B0503020204020204" pitchFamily="2" charset="-122"/>
                <a:cs typeface="Aharoni" panose="02010803020104030203" pitchFamily="2" charset="-79"/>
              </a:rPr>
              <a:t>Омега-3 и другие ПНЖК оказывают положительное воздействие на мозг, улучшая память и снижая риски </a:t>
            </a:r>
            <a:r>
              <a:rPr lang="ru-RU" sz="1400" dirty="0" err="1">
                <a:solidFill>
                  <a:schemeClr val="tx1">
                    <a:lumMod val="50000"/>
                  </a:schemeClr>
                </a:solidFill>
                <a:ea typeface="STZhongsong" panose="020B0503020204020204" pitchFamily="2" charset="-122"/>
                <a:cs typeface="Aharoni" panose="02010803020104030203" pitchFamily="2" charset="-79"/>
              </a:rPr>
              <a:t>нейродегенеративных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ea typeface="STZhongsong" panose="020B0503020204020204" pitchFamily="2" charset="-122"/>
                <a:cs typeface="Aharoni" panose="02010803020104030203" pitchFamily="2" charset="-79"/>
              </a:rPr>
              <a:t> заболеваний.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339C83-594F-4CD4-82A3-F89ED5646A1B}"/>
              </a:ext>
            </a:extLst>
          </p:cNvPr>
          <p:cNvSpPr txBox="1"/>
          <p:nvPr/>
        </p:nvSpPr>
        <p:spPr>
          <a:xfrm>
            <a:off x="6244223" y="1941375"/>
            <a:ext cx="25553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ea typeface="STZhongsong" panose="020B0503020204020204" pitchFamily="2" charset="-122"/>
                <a:cs typeface="Aharoni" panose="02010803020104030203" pitchFamily="2" charset="-79"/>
              </a:rPr>
              <a:t>Значение для здоровья клеток</a:t>
            </a:r>
          </a:p>
          <a:p>
            <a:pPr algn="ctr"/>
            <a:r>
              <a:rPr lang="ru-RU" sz="1400" dirty="0">
                <a:solidFill>
                  <a:schemeClr val="tx1">
                    <a:lumMod val="50000"/>
                  </a:schemeClr>
                </a:solidFill>
                <a:ea typeface="STZhongsong" panose="020B0503020204020204" pitchFamily="2" charset="-122"/>
                <a:cs typeface="Aharoni" panose="02010803020104030203" pitchFamily="2" charset="-79"/>
              </a:rPr>
              <a:t>Важны для роста, входят в состав клеточных мембран и служат субстратом для синтеза биологически активных веществ (в т. ч. </a:t>
            </a:r>
            <a:r>
              <a:rPr lang="ru-RU" sz="1400" dirty="0" err="1">
                <a:solidFill>
                  <a:schemeClr val="tx1">
                    <a:lumMod val="50000"/>
                  </a:schemeClr>
                </a:solidFill>
                <a:ea typeface="STZhongsong" panose="020B0503020204020204" pitchFamily="2" charset="-122"/>
                <a:cs typeface="Aharoni" panose="02010803020104030203" pitchFamily="2" charset="-79"/>
              </a:rPr>
              <a:t>эйкозаноидов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ea typeface="STZhongsong" panose="020B0503020204020204" pitchFamily="2" charset="-122"/>
                <a:cs typeface="Aharoni" panose="02010803020104030203" pitchFamily="2" charset="-79"/>
              </a:rPr>
              <a:t> и простагландинов).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F2A0008-08A2-44B8-93DB-73523A8CEF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3227" y="1440333"/>
            <a:ext cx="6250486" cy="364378"/>
          </a:xfrm>
          <a:prstGeom prst="rect">
            <a:avLst/>
          </a:prstGeom>
        </p:spPr>
      </p:pic>
      <p:sp>
        <p:nvSpPr>
          <p:cNvPr id="12" name="AutoShape 7">
            <a:extLst>
              <a:ext uri="{FF2B5EF4-FFF2-40B4-BE49-F238E27FC236}">
                <a16:creationId xmlns:a16="http://schemas.microsoft.com/office/drawing/2014/main" id="{00660358-3006-4085-9254-B78CA0603444}"/>
              </a:ext>
            </a:extLst>
          </p:cNvPr>
          <p:cNvSpPr/>
          <p:nvPr/>
        </p:nvSpPr>
        <p:spPr>
          <a:xfrm flipV="1">
            <a:off x="0" y="4837041"/>
            <a:ext cx="9144000" cy="82145"/>
          </a:xfrm>
          <a:prstGeom prst="line">
            <a:avLst/>
          </a:prstGeom>
          <a:ln w="25400" cap="flat">
            <a:solidFill>
              <a:srgbClr val="0070C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utoShape 7">
            <a:extLst>
              <a:ext uri="{FF2B5EF4-FFF2-40B4-BE49-F238E27FC236}">
                <a16:creationId xmlns:a16="http://schemas.microsoft.com/office/drawing/2014/main" id="{494D9F90-F525-4F1F-9C35-2C3E2F1B22C1}"/>
              </a:ext>
            </a:extLst>
          </p:cNvPr>
          <p:cNvSpPr/>
          <p:nvPr/>
        </p:nvSpPr>
        <p:spPr>
          <a:xfrm>
            <a:off x="5681518" y="265386"/>
            <a:ext cx="3462482" cy="0"/>
          </a:xfrm>
          <a:prstGeom prst="line">
            <a:avLst/>
          </a:prstGeom>
          <a:ln w="25400" cap="flat">
            <a:solidFill>
              <a:srgbClr val="0070C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64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C06238B-9A99-4BEE-B71C-D9555644827A}"/>
              </a:ext>
            </a:extLst>
          </p:cNvPr>
          <p:cNvSpPr txBox="1"/>
          <p:nvPr/>
        </p:nvSpPr>
        <p:spPr>
          <a:xfrm>
            <a:off x="486114" y="394871"/>
            <a:ext cx="6476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ea typeface="STZhongsong" panose="020B0503020204020204" pitchFamily="2" charset="-122"/>
                <a:cs typeface="Aharoni" panose="02010803020104030203" pitchFamily="2" charset="-79"/>
              </a:rPr>
              <a:t>Основные определяемые показатели в эритроцитах.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AE160B-E748-4D23-A493-0B552724A590}"/>
              </a:ext>
            </a:extLst>
          </p:cNvPr>
          <p:cNvSpPr txBox="1"/>
          <p:nvPr/>
        </p:nvSpPr>
        <p:spPr>
          <a:xfrm>
            <a:off x="486114" y="794981"/>
            <a:ext cx="83384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ea typeface="STZhongsong" panose="020B0503020204020204" pitchFamily="2" charset="-122"/>
                <a:cs typeface="Aharoni" panose="02010803020104030203" pitchFamily="2" charset="-79"/>
              </a:rPr>
              <a:t>Омега-3 индекс (</a:t>
            </a:r>
            <a:r>
              <a:rPr lang="en-US" sz="1400" b="1" dirty="0">
                <a:solidFill>
                  <a:schemeClr val="tx1">
                    <a:lumMod val="50000"/>
                  </a:schemeClr>
                </a:solidFill>
                <a:ea typeface="STZhongsong" panose="020B0503020204020204" pitchFamily="2" charset="-122"/>
                <a:cs typeface="Aharoni" panose="02010803020104030203" pitchFamily="2" charset="-79"/>
              </a:rPr>
              <a:t>EPA + DHA)</a:t>
            </a: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ea typeface="STZhongsong" panose="020B0503020204020204" pitchFamily="2" charset="-122"/>
                <a:cs typeface="Aharoni" panose="02010803020104030203" pitchFamily="2" charset="-79"/>
              </a:rPr>
              <a:t>: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ea typeface="STZhongsong" panose="020B0503020204020204" pitchFamily="2" charset="-122"/>
                <a:cs typeface="Aharoni" panose="02010803020104030203" pitchFamily="2" charset="-79"/>
              </a:rPr>
              <a:t>определение риска сердечно-сосудистых заболеваний, а также нарушений липидного обмена. Низкий уровень – 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ea typeface="STZhongsong" panose="020B0503020204020204" pitchFamily="2" charset="-122"/>
                <a:cs typeface="Aharoni" panose="02010803020104030203" pitchFamily="2" charset="-79"/>
              </a:rPr>
              <a:t>&lt;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ea typeface="STZhongsong" panose="020B0503020204020204" pitchFamily="2" charset="-122"/>
                <a:cs typeface="Aharoni" panose="02010803020104030203" pitchFamily="2" charset="-79"/>
              </a:rPr>
              <a:t> 4%, рекомендуемый диапазон - 4 - 8 %.</a:t>
            </a:r>
          </a:p>
          <a:p>
            <a:pPr algn="just">
              <a:spcAft>
                <a:spcPts val="1200"/>
              </a:spcAft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ea typeface="STZhongsong" panose="020B0503020204020204" pitchFamily="2" charset="-122"/>
                <a:cs typeface="Aharoni" panose="02010803020104030203" pitchFamily="2" charset="-79"/>
              </a:rPr>
              <a:t>Индекс Омега-6/-3: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ea typeface="STZhongsong" panose="020B0503020204020204" pitchFamily="2" charset="-122"/>
                <a:cs typeface="Aharoni" panose="02010803020104030203" pitchFamily="2" charset="-79"/>
              </a:rPr>
              <a:t>показатель баланса полиненасыщенных жирных кислот. Оценка риска развития воспалительных реакций. От 2 до 5 – оптимально сбалансированная диета; </a:t>
            </a:r>
          </a:p>
          <a:p>
            <a:pPr algn="just">
              <a:spcAft>
                <a:spcPts val="1200"/>
              </a:spcAft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ea typeface="STZhongsong" panose="020B0503020204020204" pitchFamily="2" charset="-122"/>
                <a:cs typeface="Aharoni" panose="02010803020104030203" pitchFamily="2" charset="-79"/>
              </a:rPr>
              <a:t>Соотношение </a:t>
            </a:r>
            <a:r>
              <a:rPr lang="ru-RU" sz="1400" b="1" dirty="0" err="1">
                <a:solidFill>
                  <a:schemeClr val="tx1">
                    <a:lumMod val="50000"/>
                  </a:schemeClr>
                </a:solidFill>
                <a:ea typeface="STZhongsong" panose="020B0503020204020204" pitchFamily="2" charset="-122"/>
                <a:cs typeface="Aharoni" panose="02010803020104030203" pitchFamily="2" charset="-79"/>
              </a:rPr>
              <a:t>арахидоновая</a:t>
            </a: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ea typeface="STZhongsong" panose="020B0503020204020204" pitchFamily="2" charset="-122"/>
                <a:cs typeface="Aharoni" panose="02010803020104030203" pitchFamily="2" charset="-79"/>
              </a:rPr>
              <a:t> кислота/</a:t>
            </a:r>
            <a:r>
              <a:rPr lang="ru-RU" sz="1400" b="1" dirty="0" err="1">
                <a:solidFill>
                  <a:schemeClr val="tx1">
                    <a:lumMod val="50000"/>
                  </a:schemeClr>
                </a:solidFill>
                <a:ea typeface="STZhongsong" panose="020B0503020204020204" pitchFamily="2" charset="-122"/>
                <a:cs typeface="Aharoni" panose="02010803020104030203" pitchFamily="2" charset="-79"/>
              </a:rPr>
              <a:t>эйкозапентаеновая</a:t>
            </a: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ea typeface="STZhongsong" panose="020B0503020204020204" pitchFamily="2" charset="-122"/>
                <a:cs typeface="Aharoni" panose="02010803020104030203" pitchFamily="2" charset="-79"/>
              </a:rPr>
              <a:t> кислота (</a:t>
            </a:r>
            <a:r>
              <a:rPr lang="en-US" sz="1400" b="1" dirty="0">
                <a:solidFill>
                  <a:schemeClr val="tx1">
                    <a:lumMod val="50000"/>
                  </a:schemeClr>
                </a:solidFill>
                <a:ea typeface="STZhongsong" panose="020B0503020204020204" pitchFamily="2" charset="-122"/>
                <a:cs typeface="Aharoni" panose="02010803020104030203" pitchFamily="2" charset="-79"/>
              </a:rPr>
              <a:t>AA/EPA)</a:t>
            </a: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ea typeface="STZhongsong" panose="020B0503020204020204" pitchFamily="2" charset="-122"/>
                <a:cs typeface="Aharoni" panose="02010803020104030203" pitchFamily="2" charset="-79"/>
              </a:rPr>
              <a:t>: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ea typeface="STZhongsong" panose="020B0503020204020204" pitchFamily="2" charset="-122"/>
                <a:cs typeface="Aharoni" panose="02010803020104030203" pitchFamily="2" charset="-79"/>
              </a:rPr>
              <a:t>позволяет оценить </a:t>
            </a:r>
            <a:r>
              <a:rPr lang="ru-RU" sz="1400" dirty="0" err="1">
                <a:solidFill>
                  <a:schemeClr val="tx1">
                    <a:lumMod val="50000"/>
                  </a:schemeClr>
                </a:solidFill>
                <a:ea typeface="STZhongsong" panose="020B0503020204020204" pitchFamily="2" charset="-122"/>
                <a:cs typeface="Aharoni" panose="02010803020104030203" pitchFamily="2" charset="-79"/>
              </a:rPr>
              <a:t>восалительные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ea typeface="STZhongsong" panose="020B0503020204020204" pitchFamily="2" charset="-122"/>
                <a:cs typeface="Aharoni" panose="02010803020104030203" pitchFamily="2" charset="-79"/>
              </a:rPr>
              <a:t> процессы.</a:t>
            </a:r>
            <a:r>
              <a:rPr lang="ru-RU" sz="1400" dirty="0"/>
              <a:t> </a:t>
            </a:r>
            <a:r>
              <a:rPr lang="ru-RU" sz="1400" dirty="0" err="1">
                <a:solidFill>
                  <a:schemeClr val="tx1">
                    <a:lumMod val="50000"/>
                  </a:schemeClr>
                </a:solidFill>
                <a:ea typeface="STZhongsong" panose="020B0503020204020204" pitchFamily="2" charset="-122"/>
                <a:cs typeface="Aharoni" panose="02010803020104030203" pitchFamily="2" charset="-79"/>
              </a:rPr>
              <a:t>Арахидоновая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ea typeface="STZhongsong" panose="020B0503020204020204" pitchFamily="2" charset="-122"/>
                <a:cs typeface="Aharoni" panose="02010803020104030203" pitchFamily="2" charset="-79"/>
              </a:rPr>
              <a:t> кислота является предшественником </a:t>
            </a:r>
            <a:r>
              <a:rPr lang="ru-RU" sz="1400" dirty="0" err="1">
                <a:solidFill>
                  <a:schemeClr val="tx1">
                    <a:lumMod val="50000"/>
                  </a:schemeClr>
                </a:solidFill>
                <a:ea typeface="STZhongsong" panose="020B0503020204020204" pitchFamily="2" charset="-122"/>
                <a:cs typeface="Aharoni" panose="02010803020104030203" pitchFamily="2" charset="-79"/>
              </a:rPr>
              <a:t>эйкозаноидов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ea typeface="STZhongsong" panose="020B0503020204020204" pitchFamily="2" charset="-122"/>
                <a:cs typeface="Aharoni" panose="02010803020104030203" pitchFamily="2" charset="-79"/>
              </a:rPr>
              <a:t>. Оптимальный диапазон - 4,0 – 50,0.</a:t>
            </a:r>
            <a:endParaRPr lang="en-US" sz="1400" dirty="0">
              <a:solidFill>
                <a:schemeClr val="tx1">
                  <a:lumMod val="50000"/>
                </a:schemeClr>
              </a:solidFill>
              <a:ea typeface="STZhongsong" panose="020B0503020204020204" pitchFamily="2" charset="-122"/>
              <a:cs typeface="Aharoni" panose="02010803020104030203" pitchFamily="2" charset="-79"/>
            </a:endParaRPr>
          </a:p>
          <a:p>
            <a:pPr algn="just">
              <a:spcAft>
                <a:spcPts val="1200"/>
              </a:spcAft>
            </a:pPr>
            <a:r>
              <a:rPr lang="ru-RU" sz="1400" dirty="0">
                <a:solidFill>
                  <a:schemeClr val="tx1">
                    <a:lumMod val="50000"/>
                  </a:schemeClr>
                </a:solidFill>
                <a:ea typeface="STZhongsong" panose="020B0503020204020204" pitchFamily="2" charset="-122"/>
                <a:cs typeface="Aharoni" panose="02010803020104030203" pitchFamily="2" charset="-79"/>
              </a:rPr>
              <a:t>Основным классом липидов мембран эритроцитов, используемым для анализа при определении омега-3 индекса, являются </a:t>
            </a: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ea typeface="STZhongsong" panose="020B0503020204020204" pitchFamily="2" charset="-122"/>
                <a:cs typeface="Aharoni" panose="02010803020104030203" pitchFamily="2" charset="-79"/>
              </a:rPr>
              <a:t>фосфолипиды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ea typeface="STZhongsong" panose="020B0503020204020204" pitchFamily="2" charset="-122"/>
                <a:cs typeface="Aharoni" panose="02010803020104030203" pitchFamily="2" charset="-79"/>
              </a:rPr>
              <a:t>. В мембранах эритроцитов именно фосфолипиды содержат большую часть длинноцепочечных полиненасыщенных жирных кислот (ПНЖК), таких как </a:t>
            </a:r>
            <a:r>
              <a:rPr lang="ru-RU" sz="1400" dirty="0" err="1">
                <a:solidFill>
                  <a:schemeClr val="tx1">
                    <a:lumMod val="50000"/>
                  </a:schemeClr>
                </a:solidFill>
                <a:ea typeface="STZhongsong" panose="020B0503020204020204" pitchFamily="2" charset="-122"/>
                <a:cs typeface="Aharoni" panose="02010803020104030203" pitchFamily="2" charset="-79"/>
              </a:rPr>
              <a:t>эйкозапентаеновая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ea typeface="STZhongsong" panose="020B0503020204020204" pitchFamily="2" charset="-122"/>
                <a:cs typeface="Aharoni" panose="02010803020104030203" pitchFamily="2" charset="-79"/>
              </a:rPr>
              <a:t> (EPA) и </a:t>
            </a:r>
            <a:r>
              <a:rPr lang="ru-RU" sz="1400" dirty="0" err="1">
                <a:solidFill>
                  <a:schemeClr val="tx1">
                    <a:lumMod val="50000"/>
                  </a:schemeClr>
                </a:solidFill>
                <a:ea typeface="STZhongsong" panose="020B0503020204020204" pitchFamily="2" charset="-122"/>
                <a:cs typeface="Aharoni" panose="02010803020104030203" pitchFamily="2" charset="-79"/>
              </a:rPr>
              <a:t>докозагексаеновая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ea typeface="STZhongsong" panose="020B0503020204020204" pitchFamily="2" charset="-122"/>
                <a:cs typeface="Aharoni" panose="02010803020104030203" pitchFamily="2" charset="-79"/>
              </a:rPr>
              <a:t> кислоты (DHA), которые составляют омега-3 индекс.</a:t>
            </a:r>
          </a:p>
          <a:p>
            <a:pPr algn="just">
              <a:spcAft>
                <a:spcPts val="1200"/>
              </a:spcAft>
            </a:pPr>
            <a:r>
              <a:rPr lang="ru-RU" sz="1400" dirty="0">
                <a:solidFill>
                  <a:schemeClr val="tx1">
                    <a:lumMod val="50000"/>
                  </a:schemeClr>
                </a:solidFill>
                <a:ea typeface="STZhongsong" panose="020B0503020204020204" pitchFamily="2" charset="-122"/>
                <a:cs typeface="Aharoni" panose="02010803020104030203" pitchFamily="2" charset="-79"/>
              </a:rPr>
              <a:t>Фосфолипиды составляют около </a:t>
            </a: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ea typeface="STZhongsong" panose="020B0503020204020204" pitchFamily="2" charset="-122"/>
                <a:cs typeface="Aharoni" panose="02010803020104030203" pitchFamily="2" charset="-79"/>
              </a:rPr>
              <a:t>60-70% от общего липидного состава мембраны эритроцитов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ea typeface="STZhongsong" panose="020B0503020204020204" pitchFamily="2" charset="-122"/>
                <a:cs typeface="Aharoni" panose="02010803020104030203" pitchFamily="2" charset="-79"/>
              </a:rPr>
              <a:t>. Остальные липиды включают холестерин (примерно 20-25%) и гликолипиды (около 5-10%). Фосфолипиды играют ключевую роль в структурной организации мембраны и являются основными носителями омега-3 и омега-6 полиненасыщенных жирных кислот, что делает их основным классом для анализа омега-3 индекса.</a:t>
            </a:r>
            <a:endParaRPr lang="en-US" sz="1400" dirty="0">
              <a:solidFill>
                <a:schemeClr val="tx1">
                  <a:lumMod val="50000"/>
                </a:schemeClr>
              </a:solidFill>
              <a:ea typeface="STZhongsong" panose="020B0503020204020204" pitchFamily="2" charset="-122"/>
              <a:cs typeface="Aharoni" panose="02010803020104030203" pitchFamily="2" charset="-79"/>
            </a:endParaRPr>
          </a:p>
          <a:p>
            <a:pPr algn="just">
              <a:spcAft>
                <a:spcPts val="1200"/>
              </a:spcAft>
            </a:pPr>
            <a:endParaRPr lang="en-US" sz="1400" dirty="0">
              <a:solidFill>
                <a:schemeClr val="tx1">
                  <a:lumMod val="50000"/>
                </a:schemeClr>
              </a:solidFill>
              <a:ea typeface="STZhongsong" panose="020B0503020204020204" pitchFamily="2" charset="-122"/>
              <a:cs typeface="Aharoni" panose="02010803020104030203" pitchFamily="2" charset="-79"/>
            </a:endParaRPr>
          </a:p>
        </p:txBody>
      </p:sp>
      <p:sp>
        <p:nvSpPr>
          <p:cNvPr id="9" name="AutoShape 7">
            <a:extLst>
              <a:ext uri="{FF2B5EF4-FFF2-40B4-BE49-F238E27FC236}">
                <a16:creationId xmlns:a16="http://schemas.microsoft.com/office/drawing/2014/main" id="{C6ADC4E3-0332-4063-92E2-3C1E491C84EF}"/>
              </a:ext>
            </a:extLst>
          </p:cNvPr>
          <p:cNvSpPr/>
          <p:nvPr/>
        </p:nvSpPr>
        <p:spPr>
          <a:xfrm>
            <a:off x="5681518" y="265386"/>
            <a:ext cx="3462482" cy="0"/>
          </a:xfrm>
          <a:prstGeom prst="line">
            <a:avLst/>
          </a:prstGeom>
          <a:ln w="25400" cap="flat">
            <a:solidFill>
              <a:srgbClr val="0070C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utoShape 7">
            <a:extLst>
              <a:ext uri="{FF2B5EF4-FFF2-40B4-BE49-F238E27FC236}">
                <a16:creationId xmlns:a16="http://schemas.microsoft.com/office/drawing/2014/main" id="{C1961053-07EA-47D9-ABD6-A54C64041C6B}"/>
              </a:ext>
            </a:extLst>
          </p:cNvPr>
          <p:cNvSpPr/>
          <p:nvPr/>
        </p:nvSpPr>
        <p:spPr>
          <a:xfrm flipV="1">
            <a:off x="0" y="4837041"/>
            <a:ext cx="9144000" cy="82145"/>
          </a:xfrm>
          <a:prstGeom prst="line">
            <a:avLst/>
          </a:prstGeom>
          <a:ln w="25400" cap="flat">
            <a:solidFill>
              <a:srgbClr val="0070C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4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C06238B-9A99-4BEE-B71C-D9555644827A}"/>
              </a:ext>
            </a:extLst>
          </p:cNvPr>
          <p:cNvSpPr txBox="1"/>
          <p:nvPr/>
        </p:nvSpPr>
        <p:spPr>
          <a:xfrm>
            <a:off x="423482" y="919879"/>
            <a:ext cx="7785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ea typeface="STZhongsong" panose="020B0503020204020204" pitchFamily="2" charset="-122"/>
                <a:cs typeface="Aharoni" panose="02010803020104030203" pitchFamily="2" charset="-79"/>
              </a:rPr>
              <a:t>Актуальность создания математической модели перечета.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AE160B-E748-4D23-A493-0B552724A590}"/>
              </a:ext>
            </a:extLst>
          </p:cNvPr>
          <p:cNvSpPr txBox="1"/>
          <p:nvPr/>
        </p:nvSpPr>
        <p:spPr>
          <a:xfrm>
            <a:off x="423482" y="1492591"/>
            <a:ext cx="7981481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1400" dirty="0">
                <a:solidFill>
                  <a:schemeClr val="tx1">
                    <a:lumMod val="50000"/>
                  </a:schemeClr>
                </a:solidFill>
                <a:ea typeface="STZhongsong" panose="020B0503020204020204" pitchFamily="2" charset="-122"/>
                <a:cs typeface="Aharoni" panose="02010803020104030203" pitchFamily="2" charset="-79"/>
              </a:rPr>
              <a:t>Уровень </a:t>
            </a:r>
            <a:r>
              <a:rPr lang="ru-RU" sz="1400" dirty="0" err="1">
                <a:solidFill>
                  <a:schemeClr val="tx1">
                    <a:lumMod val="50000"/>
                  </a:schemeClr>
                </a:solidFill>
                <a:ea typeface="STZhongsong" panose="020B0503020204020204" pitchFamily="2" charset="-122"/>
                <a:cs typeface="Aharoni" panose="02010803020104030203" pitchFamily="2" charset="-79"/>
              </a:rPr>
              <a:t>эйкозапентаеновой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ea typeface="STZhongsong" panose="020B0503020204020204" pitchFamily="2" charset="-122"/>
                <a:cs typeface="Aharoni" panose="02010803020104030203" pitchFamily="2" charset="-79"/>
              </a:rPr>
              <a:t> и </a:t>
            </a:r>
            <a:r>
              <a:rPr lang="ru-RU" sz="1400" dirty="0" err="1">
                <a:solidFill>
                  <a:schemeClr val="tx1">
                    <a:lumMod val="50000"/>
                  </a:schemeClr>
                </a:solidFill>
                <a:ea typeface="STZhongsong" panose="020B0503020204020204" pitchFamily="2" charset="-122"/>
                <a:cs typeface="Aharoni" panose="02010803020104030203" pitchFamily="2" charset="-79"/>
              </a:rPr>
              <a:t>докозагексаеновой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ea typeface="STZhongsong" panose="020B0503020204020204" pitchFamily="2" charset="-122"/>
                <a:cs typeface="Aharoni" panose="02010803020104030203" pitchFamily="2" charset="-79"/>
              </a:rPr>
              <a:t> кислоты (EPA+DHA, % от общего количества) или «индекс омега-3» должен определяться в эритроцитах, так как высоко коррелирует с их составом в клеточных мембранах миокарда и сосудов. </a:t>
            </a:r>
          </a:p>
          <a:p>
            <a:pPr algn="just">
              <a:spcAft>
                <a:spcPts val="1200"/>
              </a:spcAft>
            </a:pPr>
            <a:r>
              <a:rPr lang="ru-RU" sz="1400" dirty="0">
                <a:solidFill>
                  <a:schemeClr val="tx1">
                    <a:lumMod val="50000"/>
                  </a:schemeClr>
                </a:solidFill>
                <a:ea typeface="STZhongsong" panose="020B0503020204020204" pitchFamily="2" charset="-122"/>
                <a:cs typeface="Aharoni" panose="02010803020104030203" pitchFamily="2" charset="-79"/>
              </a:rPr>
              <a:t>Однако, жирные кислоты часто измеряются в разных фракциях крови, так как иногда отсутствует возможность выделения отдельной фракции эритроцитов (</a:t>
            </a: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ea typeface="STZhongsong" panose="020B0503020204020204" pitchFamily="2" charset="-122"/>
                <a:cs typeface="Aharoni" panose="02010803020104030203" pitchFamily="2" charset="-79"/>
              </a:rPr>
              <a:t>особенно в случае сухих пятен крови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ea typeface="STZhongsong" panose="020B0503020204020204" pitchFamily="2" charset="-122"/>
                <a:cs typeface="Aharoni" panose="02010803020104030203" pitchFamily="2" charset="-79"/>
              </a:rPr>
              <a:t>). </a:t>
            </a:r>
          </a:p>
          <a:p>
            <a:pPr algn="just">
              <a:spcAft>
                <a:spcPts val="1200"/>
              </a:spcAft>
            </a:pPr>
            <a:r>
              <a:rPr lang="ru-RU" sz="1400" dirty="0">
                <a:solidFill>
                  <a:schemeClr val="tx1">
                    <a:lumMod val="50000"/>
                  </a:schemeClr>
                </a:solidFill>
                <a:ea typeface="STZhongsong" panose="020B0503020204020204" pitchFamily="2" charset="-122"/>
                <a:cs typeface="Aharoni" panose="02010803020104030203" pitchFamily="2" charset="-79"/>
              </a:rPr>
              <a:t>Возможность оценить % EPA+DHA в эритроцитах из состава жирных кислот других фракций крови позволит проводить клинические оценки статуса омега-3, когда фракции эритроцитов недоступны, и увеличит возможность сравнения уровней жирных кислот омега-3 в крови в клинических исследованиях.</a:t>
            </a:r>
          </a:p>
        </p:txBody>
      </p:sp>
      <p:sp>
        <p:nvSpPr>
          <p:cNvPr id="7" name="AutoShape 7">
            <a:extLst>
              <a:ext uri="{FF2B5EF4-FFF2-40B4-BE49-F238E27FC236}">
                <a16:creationId xmlns:a16="http://schemas.microsoft.com/office/drawing/2014/main" id="{ECFC6737-08FD-4633-BBB7-E6ACABC25606}"/>
              </a:ext>
            </a:extLst>
          </p:cNvPr>
          <p:cNvSpPr/>
          <p:nvPr/>
        </p:nvSpPr>
        <p:spPr>
          <a:xfrm>
            <a:off x="5681518" y="265386"/>
            <a:ext cx="3462482" cy="0"/>
          </a:xfrm>
          <a:prstGeom prst="line">
            <a:avLst/>
          </a:prstGeom>
          <a:ln w="25400" cap="flat">
            <a:solidFill>
              <a:srgbClr val="0070C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AutoShape 7">
            <a:extLst>
              <a:ext uri="{FF2B5EF4-FFF2-40B4-BE49-F238E27FC236}">
                <a16:creationId xmlns:a16="http://schemas.microsoft.com/office/drawing/2014/main" id="{FDC60118-9029-4523-BB6B-21E803150AB6}"/>
              </a:ext>
            </a:extLst>
          </p:cNvPr>
          <p:cNvSpPr/>
          <p:nvPr/>
        </p:nvSpPr>
        <p:spPr>
          <a:xfrm flipV="1">
            <a:off x="0" y="4837041"/>
            <a:ext cx="9144000" cy="82145"/>
          </a:xfrm>
          <a:prstGeom prst="line">
            <a:avLst/>
          </a:prstGeom>
          <a:ln w="25400" cap="flat">
            <a:solidFill>
              <a:srgbClr val="0070C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63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C06238B-9A99-4BEE-B71C-D9555644827A}"/>
              </a:ext>
            </a:extLst>
          </p:cNvPr>
          <p:cNvSpPr txBox="1"/>
          <p:nvPr/>
        </p:nvSpPr>
        <p:spPr>
          <a:xfrm>
            <a:off x="423482" y="457864"/>
            <a:ext cx="7785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ea typeface="STZhongsong" panose="020B0503020204020204" pitchFamily="2" charset="-122"/>
                <a:cs typeface="Aharoni" panose="02010803020104030203" pitchFamily="2" charset="-79"/>
              </a:rPr>
              <a:t>Актуальность создания математической модели перечета.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4B0DF3F-4DBE-40F5-8CA7-2F0A01962407}"/>
              </a:ext>
            </a:extLst>
          </p:cNvPr>
          <p:cNvSpPr/>
          <p:nvPr/>
        </p:nvSpPr>
        <p:spPr>
          <a:xfrm>
            <a:off x="56368" y="899729"/>
            <a:ext cx="41398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rgbClr val="000000"/>
                </a:solidFill>
              </a:rPr>
              <a:t>Сухие пятна крови</a:t>
            </a:r>
            <a:r>
              <a:rPr lang="ru-RU" sz="1200" dirty="0">
                <a:solidFill>
                  <a:srgbClr val="000000"/>
                </a:solidFill>
              </a:rPr>
              <a:t> являются альтернативной традиционному методу забора крови из вены, который можно использовать в сочетании с </a:t>
            </a:r>
            <a:r>
              <a:rPr lang="ru-RU" sz="1200" dirty="0" err="1">
                <a:solidFill>
                  <a:srgbClr val="000000"/>
                </a:solidFill>
              </a:rPr>
              <a:t>липидомным</a:t>
            </a:r>
            <a:r>
              <a:rPr lang="ru-RU" sz="1200" dirty="0">
                <a:solidFill>
                  <a:srgbClr val="000000"/>
                </a:solidFill>
              </a:rPr>
              <a:t> и другими </a:t>
            </a:r>
            <a:r>
              <a:rPr lang="ru-RU" sz="1200" dirty="0" err="1">
                <a:solidFill>
                  <a:srgbClr val="000000"/>
                </a:solidFill>
              </a:rPr>
              <a:t>омиксными</a:t>
            </a:r>
            <a:r>
              <a:rPr lang="ru-RU" sz="1200" dirty="0">
                <a:solidFill>
                  <a:srgbClr val="000000"/>
                </a:solidFill>
              </a:rPr>
              <a:t> исследованиями.</a:t>
            </a:r>
          </a:p>
        </p:txBody>
      </p:sp>
      <p:pic>
        <p:nvPicPr>
          <p:cNvPr id="9" name="Рисунок 8" descr="Изображение выглядит как текст, снимок экрана, Шрифт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9AE42C52-4160-4335-A7BE-CEA193A58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1093" y="899729"/>
            <a:ext cx="4902907" cy="3870028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41BBD73-6D06-4476-A984-0707836D81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9782"/>
          <a:stretch/>
        </p:blipFill>
        <p:spPr>
          <a:xfrm>
            <a:off x="56368" y="1745814"/>
            <a:ext cx="2212975" cy="165187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54F42E5-3370-43E3-948C-5A96FF512A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0817" y="2671369"/>
            <a:ext cx="2100934" cy="1804331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50E0174-FC07-4053-BCA6-322EBC301ECF}"/>
              </a:ext>
            </a:extLst>
          </p:cNvPr>
          <p:cNvSpPr/>
          <p:nvPr/>
        </p:nvSpPr>
        <p:spPr>
          <a:xfrm>
            <a:off x="2261780" y="2031301"/>
            <a:ext cx="19344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rgbClr val="000000"/>
                </a:solidFill>
              </a:rPr>
              <a:t>Полоски из стекловолокна</a:t>
            </a:r>
            <a:endParaRPr lang="ru-RU" sz="12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57FF7F5-5BB5-416C-B773-C70277E23412}"/>
              </a:ext>
            </a:extLst>
          </p:cNvPr>
          <p:cNvSpPr/>
          <p:nvPr/>
        </p:nvSpPr>
        <p:spPr>
          <a:xfrm>
            <a:off x="843224" y="3798193"/>
            <a:ext cx="10729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Whatman 903</a:t>
            </a:r>
            <a:endParaRPr lang="ru-RU" sz="1200" dirty="0"/>
          </a:p>
        </p:txBody>
      </p:sp>
      <p:sp>
        <p:nvSpPr>
          <p:cNvPr id="11" name="AutoShape 7">
            <a:extLst>
              <a:ext uri="{FF2B5EF4-FFF2-40B4-BE49-F238E27FC236}">
                <a16:creationId xmlns:a16="http://schemas.microsoft.com/office/drawing/2014/main" id="{AF7628D3-43F3-4320-95E4-8FF9CAF6E26D}"/>
              </a:ext>
            </a:extLst>
          </p:cNvPr>
          <p:cNvSpPr/>
          <p:nvPr/>
        </p:nvSpPr>
        <p:spPr>
          <a:xfrm>
            <a:off x="5681518" y="265386"/>
            <a:ext cx="3462482" cy="0"/>
          </a:xfrm>
          <a:prstGeom prst="line">
            <a:avLst/>
          </a:prstGeom>
          <a:ln w="25400" cap="flat">
            <a:solidFill>
              <a:srgbClr val="0070C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utoShape 7">
            <a:extLst>
              <a:ext uri="{FF2B5EF4-FFF2-40B4-BE49-F238E27FC236}">
                <a16:creationId xmlns:a16="http://schemas.microsoft.com/office/drawing/2014/main" id="{A05ABFEC-DCD8-4AE4-BE92-AB1DEE89FED6}"/>
              </a:ext>
            </a:extLst>
          </p:cNvPr>
          <p:cNvSpPr/>
          <p:nvPr/>
        </p:nvSpPr>
        <p:spPr>
          <a:xfrm flipV="1">
            <a:off x="0" y="4837041"/>
            <a:ext cx="9144000" cy="82145"/>
          </a:xfrm>
          <a:prstGeom prst="line">
            <a:avLst/>
          </a:prstGeom>
          <a:ln w="25400" cap="flat">
            <a:solidFill>
              <a:srgbClr val="0070C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48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C06238B-9A99-4BEE-B71C-D9555644827A}"/>
              </a:ext>
            </a:extLst>
          </p:cNvPr>
          <p:cNvSpPr txBox="1"/>
          <p:nvPr/>
        </p:nvSpPr>
        <p:spPr>
          <a:xfrm>
            <a:off x="682043" y="926534"/>
            <a:ext cx="7785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ea typeface="STZhongsong" panose="020B0503020204020204" pitchFamily="2" charset="-122"/>
                <a:cs typeface="Aharoni" panose="02010803020104030203" pitchFamily="2" charset="-79"/>
              </a:rPr>
              <a:t>Актуальность создания математической модели перечета.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AE160B-E748-4D23-A493-0B552724A590}"/>
              </a:ext>
            </a:extLst>
          </p:cNvPr>
          <p:cNvSpPr txBox="1"/>
          <p:nvPr/>
        </p:nvSpPr>
        <p:spPr>
          <a:xfrm>
            <a:off x="486114" y="1937265"/>
            <a:ext cx="262660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ea typeface="STZhongsong" panose="020B0503020204020204" pitchFamily="2" charset="-122"/>
                <a:cs typeface="Aharoni" panose="02010803020104030203" pitchFamily="2" charset="-79"/>
              </a:rPr>
              <a:t>Сравнение результатов между фракциями крови</a:t>
            </a:r>
          </a:p>
          <a:p>
            <a:pPr algn="ctr"/>
            <a:r>
              <a:rPr lang="ru-RU" sz="1400" dirty="0">
                <a:solidFill>
                  <a:schemeClr val="tx1">
                    <a:lumMod val="50000"/>
                  </a:schemeClr>
                </a:solidFill>
                <a:ea typeface="STZhongsong" panose="020B0503020204020204" pitchFamily="2" charset="-122"/>
                <a:cs typeface="Aharoni" panose="02010803020104030203" pitchFamily="2" charset="-79"/>
              </a:rPr>
              <a:t>Позволяет сравнивать данные между цельной кровью, плазмой и эритроцитами, делая результаты исследований более универсальными.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E31ABE-BED3-4E16-BC60-01EDBDFEEA4A}"/>
              </a:ext>
            </a:extLst>
          </p:cNvPr>
          <p:cNvSpPr txBox="1"/>
          <p:nvPr/>
        </p:nvSpPr>
        <p:spPr>
          <a:xfrm>
            <a:off x="3365169" y="1941375"/>
            <a:ext cx="262660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ea typeface="STZhongsong" panose="020B0503020204020204" pitchFamily="2" charset="-122"/>
                <a:cs typeface="Aharoni" panose="02010803020104030203" pitchFamily="2" charset="-79"/>
              </a:rPr>
              <a:t>Улучшение точности прогнозов</a:t>
            </a:r>
          </a:p>
          <a:p>
            <a:pPr algn="ctr"/>
            <a:r>
              <a:rPr lang="ru-RU" sz="1400" dirty="0">
                <a:solidFill>
                  <a:schemeClr val="tx1">
                    <a:lumMod val="50000"/>
                  </a:schemeClr>
                </a:solidFill>
                <a:ea typeface="STZhongsong" panose="020B0503020204020204" pitchFamily="2" charset="-122"/>
                <a:cs typeface="Aharoni" panose="02010803020104030203" pitchFamily="2" charset="-79"/>
              </a:rPr>
              <a:t>Модель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</a:rPr>
              <a:t>улучшает способность проводить метаанализы и применять результаты для различных популяций. Способствует лучшему мониторингу и управлению рисками сердечно-сосудистых заболеваний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ea typeface="STZhongsong" panose="020B0503020204020204" pitchFamily="2" charset="-122"/>
                <a:cs typeface="Aharoni" panose="02010803020104030203" pitchFamily="2" charset="-79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339C83-594F-4CD4-82A3-F89ED5646A1B}"/>
              </a:ext>
            </a:extLst>
          </p:cNvPr>
          <p:cNvSpPr txBox="1"/>
          <p:nvPr/>
        </p:nvSpPr>
        <p:spPr>
          <a:xfrm>
            <a:off x="6244223" y="1941375"/>
            <a:ext cx="255530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ea typeface="STZhongsong" panose="020B0503020204020204" pitchFamily="2" charset="-122"/>
                <a:cs typeface="Aharoni" panose="02010803020104030203" pitchFamily="2" charset="-79"/>
              </a:rPr>
              <a:t>Оптимизация исследований</a:t>
            </a:r>
          </a:p>
          <a:p>
            <a:pPr algn="ctr"/>
            <a:r>
              <a:rPr lang="ru-RU" sz="1400" dirty="0">
                <a:solidFill>
                  <a:schemeClr val="tx1">
                    <a:lumMod val="50000"/>
                  </a:schemeClr>
                </a:solidFill>
                <a:ea typeface="STZhongsong" panose="020B0503020204020204" pitchFamily="2" charset="-122"/>
                <a:cs typeface="Aharoni" panose="02010803020104030203" pitchFamily="2" charset="-79"/>
              </a:rPr>
              <a:t>Способствует стандартизации и упрощению анализа данных, что делает исследования экономичнее и доступнее. Обеспечивает гибкость в методике отбора проб.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61E59FD-E68D-466B-A9A2-0DDAB2D6DB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0702" y="1480390"/>
            <a:ext cx="6275536" cy="317228"/>
          </a:xfrm>
          <a:prstGeom prst="rect">
            <a:avLst/>
          </a:prstGeom>
        </p:spPr>
      </p:pic>
      <p:sp>
        <p:nvSpPr>
          <p:cNvPr id="11" name="AutoShape 7">
            <a:extLst>
              <a:ext uri="{FF2B5EF4-FFF2-40B4-BE49-F238E27FC236}">
                <a16:creationId xmlns:a16="http://schemas.microsoft.com/office/drawing/2014/main" id="{EAE2955E-357D-4E5F-98D6-2A197C3E7FE8}"/>
              </a:ext>
            </a:extLst>
          </p:cNvPr>
          <p:cNvSpPr/>
          <p:nvPr/>
        </p:nvSpPr>
        <p:spPr>
          <a:xfrm>
            <a:off x="5681518" y="265386"/>
            <a:ext cx="3462482" cy="0"/>
          </a:xfrm>
          <a:prstGeom prst="line">
            <a:avLst/>
          </a:prstGeom>
          <a:ln w="25400" cap="flat">
            <a:solidFill>
              <a:srgbClr val="0070C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utoShape 7">
            <a:extLst>
              <a:ext uri="{FF2B5EF4-FFF2-40B4-BE49-F238E27FC236}">
                <a16:creationId xmlns:a16="http://schemas.microsoft.com/office/drawing/2014/main" id="{1DB1E2BB-3196-449B-B059-E59B7497E431}"/>
              </a:ext>
            </a:extLst>
          </p:cNvPr>
          <p:cNvSpPr/>
          <p:nvPr/>
        </p:nvSpPr>
        <p:spPr>
          <a:xfrm flipV="1">
            <a:off x="0" y="4837041"/>
            <a:ext cx="9144000" cy="82145"/>
          </a:xfrm>
          <a:prstGeom prst="line">
            <a:avLst/>
          </a:prstGeom>
          <a:ln w="25400" cap="flat">
            <a:solidFill>
              <a:srgbClr val="0070C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51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C06238B-9A99-4BEE-B71C-D9555644827A}"/>
              </a:ext>
            </a:extLst>
          </p:cNvPr>
          <p:cNvSpPr txBox="1"/>
          <p:nvPr/>
        </p:nvSpPr>
        <p:spPr>
          <a:xfrm>
            <a:off x="423482" y="617688"/>
            <a:ext cx="7785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ea typeface="STZhongsong" panose="020B0503020204020204" pitchFamily="2" charset="-122"/>
                <a:cs typeface="Aharoni" panose="02010803020104030203" pitchFamily="2" charset="-79"/>
              </a:rPr>
              <a:t>Аналогичные исследования и уникальность проекта.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AE160B-E748-4D23-A493-0B552724A590}"/>
              </a:ext>
            </a:extLst>
          </p:cNvPr>
          <p:cNvSpPr txBox="1"/>
          <p:nvPr/>
        </p:nvSpPr>
        <p:spPr>
          <a:xfrm>
            <a:off x="423482" y="1084342"/>
            <a:ext cx="7981481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1400" b="1" dirty="0" err="1">
                <a:solidFill>
                  <a:schemeClr val="tx1">
                    <a:lumMod val="50000"/>
                  </a:schemeClr>
                </a:solidFill>
              </a:rPr>
              <a:t>Stark</a:t>
            </a:r>
            <a:r>
              <a:rPr lang="ru-RU" sz="1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1400" b="1" dirty="0" err="1">
                <a:solidFill>
                  <a:schemeClr val="tx1">
                    <a:lumMod val="50000"/>
                  </a:schemeClr>
                </a:solidFill>
              </a:rPr>
              <a:t>et</a:t>
            </a:r>
            <a:r>
              <a:rPr lang="ru-RU" sz="1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1400" b="1" dirty="0" err="1">
                <a:solidFill>
                  <a:schemeClr val="tx1">
                    <a:lumMod val="50000"/>
                  </a:schemeClr>
                </a:solidFill>
              </a:rPr>
              <a:t>al</a:t>
            </a:r>
            <a:r>
              <a:rPr lang="ru-RU" sz="1400" b="1" dirty="0">
                <a:solidFill>
                  <a:schemeClr val="tx1">
                    <a:lumMod val="50000"/>
                  </a:schemeClr>
                </a:solidFill>
              </a:rPr>
              <a:t>. (2016)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</a:rPr>
              <a:t> — В этом исследовании была предложена модель для предсказания содержания EPA и DHA в эритроцитах на основе данных плазмы и цельной крови с помощью линейной регрессии. Модель показала высокую степень согласования значений EPA+DHA в эритроцитах с показателями из плазмы и цельной крови.</a:t>
            </a:r>
          </a:p>
          <a:p>
            <a:pPr algn="just">
              <a:spcAft>
                <a:spcPts val="1200"/>
              </a:spcAft>
            </a:pPr>
            <a:r>
              <a:rPr lang="ru-RU" sz="1400" b="1" dirty="0" err="1">
                <a:solidFill>
                  <a:schemeClr val="tx1">
                    <a:lumMod val="50000"/>
                  </a:schemeClr>
                </a:solidFill>
                <a:ea typeface="STZhongsong" panose="020B0503020204020204" pitchFamily="2" charset="-122"/>
                <a:cs typeface="Aharoni" panose="02010803020104030203" pitchFamily="2" charset="-79"/>
              </a:rPr>
              <a:t>Hu</a:t>
            </a: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ea typeface="STZhongsong" panose="020B0503020204020204" pitchFamily="2" charset="-122"/>
                <a:cs typeface="Aharoni" panose="02010803020104030203" pitchFamily="2" charset="-79"/>
              </a:rPr>
              <a:t> </a:t>
            </a:r>
            <a:r>
              <a:rPr lang="ru-RU" sz="1400" b="1" dirty="0" err="1">
                <a:solidFill>
                  <a:schemeClr val="tx1">
                    <a:lumMod val="50000"/>
                  </a:schemeClr>
                </a:solidFill>
                <a:ea typeface="STZhongsong" panose="020B0503020204020204" pitchFamily="2" charset="-122"/>
                <a:cs typeface="Aharoni" panose="02010803020104030203" pitchFamily="2" charset="-79"/>
              </a:rPr>
              <a:t>et</a:t>
            </a: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ea typeface="STZhongsong" panose="020B0503020204020204" pitchFamily="2" charset="-122"/>
                <a:cs typeface="Aharoni" panose="02010803020104030203" pitchFamily="2" charset="-79"/>
              </a:rPr>
              <a:t> </a:t>
            </a:r>
            <a:r>
              <a:rPr lang="ru-RU" sz="1400" b="1" dirty="0" err="1">
                <a:solidFill>
                  <a:schemeClr val="tx1">
                    <a:lumMod val="50000"/>
                  </a:schemeClr>
                </a:solidFill>
                <a:ea typeface="STZhongsong" panose="020B0503020204020204" pitchFamily="2" charset="-122"/>
                <a:cs typeface="Aharoni" panose="02010803020104030203" pitchFamily="2" charset="-79"/>
              </a:rPr>
              <a:t>al</a:t>
            </a: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ea typeface="STZhongsong" panose="020B0503020204020204" pitchFamily="2" charset="-122"/>
                <a:cs typeface="Aharoni" panose="02010803020104030203" pitchFamily="2" charset="-79"/>
              </a:rPr>
              <a:t>. (2017)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ea typeface="STZhongsong" panose="020B0503020204020204" pitchFamily="2" charset="-122"/>
                <a:cs typeface="Aharoni" panose="02010803020104030203" pitchFamily="2" charset="-79"/>
              </a:rPr>
              <a:t> — Это систематический обзор с мета-регрессией, в котором авторы представили коэффициенты пересчета для омега-3 жирных кислот (EPA, DHA, DPA) между плазмой и эритроцитами.</a:t>
            </a:r>
          </a:p>
          <a:p>
            <a:pPr algn="just">
              <a:spcAft>
                <a:spcPts val="1200"/>
              </a:spcAft>
            </a:pPr>
            <a:r>
              <a:rPr lang="ru-RU" sz="1400" b="1" dirty="0" err="1">
                <a:solidFill>
                  <a:schemeClr val="tx1">
                    <a:lumMod val="50000"/>
                  </a:schemeClr>
                </a:solidFill>
                <a:ea typeface="STZhongsong" panose="020B0503020204020204" pitchFamily="2" charset="-122"/>
                <a:cs typeface="Aharoni" panose="02010803020104030203" pitchFamily="2" charset="-79"/>
              </a:rPr>
              <a:t>Rizzo</a:t>
            </a: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ea typeface="STZhongsong" panose="020B0503020204020204" pitchFamily="2" charset="-122"/>
                <a:cs typeface="Aharoni" panose="02010803020104030203" pitchFamily="2" charset="-79"/>
              </a:rPr>
              <a:t> </a:t>
            </a:r>
            <a:r>
              <a:rPr lang="ru-RU" sz="1400" b="1" dirty="0" err="1">
                <a:solidFill>
                  <a:schemeClr val="tx1">
                    <a:lumMod val="50000"/>
                  </a:schemeClr>
                </a:solidFill>
                <a:ea typeface="STZhongsong" panose="020B0503020204020204" pitchFamily="2" charset="-122"/>
                <a:cs typeface="Aharoni" panose="02010803020104030203" pitchFamily="2" charset="-79"/>
              </a:rPr>
              <a:t>et</a:t>
            </a: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ea typeface="STZhongsong" panose="020B0503020204020204" pitchFamily="2" charset="-122"/>
                <a:cs typeface="Aharoni" panose="02010803020104030203" pitchFamily="2" charset="-79"/>
              </a:rPr>
              <a:t> </a:t>
            </a:r>
            <a:r>
              <a:rPr lang="ru-RU" sz="1400" b="1" dirty="0" err="1">
                <a:solidFill>
                  <a:schemeClr val="tx1">
                    <a:lumMod val="50000"/>
                  </a:schemeClr>
                </a:solidFill>
                <a:ea typeface="STZhongsong" panose="020B0503020204020204" pitchFamily="2" charset="-122"/>
                <a:cs typeface="Aharoni" panose="02010803020104030203" pitchFamily="2" charset="-79"/>
              </a:rPr>
              <a:t>al</a:t>
            </a: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ea typeface="STZhongsong" panose="020B0503020204020204" pitchFamily="2" charset="-122"/>
                <a:cs typeface="Aharoni" panose="02010803020104030203" pitchFamily="2" charset="-79"/>
              </a:rPr>
              <a:t>. (2010)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ea typeface="STZhongsong" panose="020B0503020204020204" pitchFamily="2" charset="-122"/>
                <a:cs typeface="Aharoni" panose="02010803020104030203" pitchFamily="2" charset="-79"/>
              </a:rPr>
              <a:t> — Авторы описали метод для быстрого определения соотношения AA/EPA в липидах цельной крови и установили корреляцию с показателями в эритроцитах.</a:t>
            </a:r>
          </a:p>
          <a:p>
            <a:pPr algn="just">
              <a:spcAft>
                <a:spcPts val="1200"/>
              </a:spcAft>
            </a:pPr>
            <a:r>
              <a:rPr lang="ru-RU" sz="1400" b="1" dirty="0" err="1">
                <a:solidFill>
                  <a:schemeClr val="tx1">
                    <a:lumMod val="50000"/>
                  </a:schemeClr>
                </a:solidFill>
                <a:ea typeface="STZhongsong" panose="020B0503020204020204" pitchFamily="2" charset="-122"/>
                <a:cs typeface="Aharoni" panose="02010803020104030203" pitchFamily="2" charset="-79"/>
              </a:rPr>
              <a:t>Kawabata</a:t>
            </a: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ea typeface="STZhongsong" panose="020B0503020204020204" pitchFamily="2" charset="-122"/>
                <a:cs typeface="Aharoni" panose="02010803020104030203" pitchFamily="2" charset="-79"/>
              </a:rPr>
              <a:t> </a:t>
            </a:r>
            <a:r>
              <a:rPr lang="ru-RU" sz="1400" b="1" dirty="0" err="1">
                <a:solidFill>
                  <a:schemeClr val="tx1">
                    <a:lumMod val="50000"/>
                  </a:schemeClr>
                </a:solidFill>
                <a:ea typeface="STZhongsong" panose="020B0503020204020204" pitchFamily="2" charset="-122"/>
                <a:cs typeface="Aharoni" panose="02010803020104030203" pitchFamily="2" charset="-79"/>
              </a:rPr>
              <a:t>et</a:t>
            </a: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ea typeface="STZhongsong" panose="020B0503020204020204" pitchFamily="2" charset="-122"/>
                <a:cs typeface="Aharoni" panose="02010803020104030203" pitchFamily="2" charset="-79"/>
              </a:rPr>
              <a:t> </a:t>
            </a:r>
            <a:r>
              <a:rPr lang="ru-RU" sz="1400" b="1" dirty="0" err="1">
                <a:solidFill>
                  <a:schemeClr val="tx1">
                    <a:lumMod val="50000"/>
                  </a:schemeClr>
                </a:solidFill>
                <a:ea typeface="STZhongsong" panose="020B0503020204020204" pitchFamily="2" charset="-122"/>
                <a:cs typeface="Aharoni" panose="02010803020104030203" pitchFamily="2" charset="-79"/>
              </a:rPr>
              <a:t>al</a:t>
            </a: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ea typeface="STZhongsong" panose="020B0503020204020204" pitchFamily="2" charset="-122"/>
                <a:cs typeface="Aharoni" panose="02010803020104030203" pitchFamily="2" charset="-79"/>
              </a:rPr>
              <a:t>. (2011)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ea typeface="STZhongsong" panose="020B0503020204020204" pitchFamily="2" charset="-122"/>
                <a:cs typeface="Aharoni" panose="02010803020104030203" pitchFamily="2" charset="-79"/>
              </a:rPr>
              <a:t>— В этом исследовании показано, что содержание длинноцепочечных полиненасыщенных жирных кислот (LCPUFA) в плазме и мембранах эритроцитов может быть взаимосвязано, особенно для EPA и DHA. Фосфолипиды плазмы могут предсказать уровень 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ea typeface="STZhongsong" panose="020B0503020204020204" pitchFamily="2" charset="-122"/>
                <a:cs typeface="Aharoni" panose="02010803020104030203" pitchFamily="2" charset="-79"/>
              </a:rPr>
              <a:t>EPA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ea typeface="STZhongsong" panose="020B0503020204020204" pitchFamily="2" charset="-122"/>
                <a:cs typeface="Aharoni" panose="02010803020104030203" pitchFamily="2" charset="-79"/>
              </a:rPr>
              <a:t> в эритроцитах с точностью 70%.</a:t>
            </a:r>
          </a:p>
          <a:p>
            <a:pPr algn="just">
              <a:spcAft>
                <a:spcPts val="1200"/>
              </a:spcAft>
            </a:pPr>
            <a:endParaRPr lang="ru-RU" sz="1400" dirty="0">
              <a:solidFill>
                <a:schemeClr val="tx1">
                  <a:lumMod val="50000"/>
                </a:schemeClr>
              </a:solidFill>
              <a:ea typeface="STZhongsong" panose="020B0503020204020204" pitchFamily="2" charset="-122"/>
              <a:cs typeface="Aharoni" panose="02010803020104030203" pitchFamily="2" charset="-79"/>
            </a:endParaRPr>
          </a:p>
        </p:txBody>
      </p:sp>
      <p:sp>
        <p:nvSpPr>
          <p:cNvPr id="7" name="AutoShape 7">
            <a:extLst>
              <a:ext uri="{FF2B5EF4-FFF2-40B4-BE49-F238E27FC236}">
                <a16:creationId xmlns:a16="http://schemas.microsoft.com/office/drawing/2014/main" id="{676F0C08-2177-4FAC-AD47-8FA45B36FC4A}"/>
              </a:ext>
            </a:extLst>
          </p:cNvPr>
          <p:cNvSpPr/>
          <p:nvPr/>
        </p:nvSpPr>
        <p:spPr>
          <a:xfrm>
            <a:off x="5681518" y="265386"/>
            <a:ext cx="3462482" cy="0"/>
          </a:xfrm>
          <a:prstGeom prst="line">
            <a:avLst/>
          </a:prstGeom>
          <a:ln w="25400" cap="flat">
            <a:solidFill>
              <a:srgbClr val="0070C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AutoShape 7">
            <a:extLst>
              <a:ext uri="{FF2B5EF4-FFF2-40B4-BE49-F238E27FC236}">
                <a16:creationId xmlns:a16="http://schemas.microsoft.com/office/drawing/2014/main" id="{B920971D-F984-413B-87A8-EFFE0069B378}"/>
              </a:ext>
            </a:extLst>
          </p:cNvPr>
          <p:cNvSpPr/>
          <p:nvPr/>
        </p:nvSpPr>
        <p:spPr>
          <a:xfrm flipV="1">
            <a:off x="0" y="4837041"/>
            <a:ext cx="9144000" cy="82145"/>
          </a:xfrm>
          <a:prstGeom prst="line">
            <a:avLst/>
          </a:prstGeom>
          <a:ln w="25400" cap="flat">
            <a:solidFill>
              <a:srgbClr val="0070C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95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C06238B-9A99-4BEE-B71C-D9555644827A}"/>
              </a:ext>
            </a:extLst>
          </p:cNvPr>
          <p:cNvSpPr txBox="1"/>
          <p:nvPr/>
        </p:nvSpPr>
        <p:spPr>
          <a:xfrm>
            <a:off x="243631" y="426850"/>
            <a:ext cx="7785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ea typeface="STZhongsong" panose="020B0503020204020204" pitchFamily="2" charset="-122"/>
                <a:cs typeface="Aharoni" panose="02010803020104030203" pitchFamily="2" charset="-79"/>
              </a:rPr>
              <a:t>Схема отбора и анализа образцов.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958E56-521C-47F8-875E-A8777B02B404}"/>
              </a:ext>
            </a:extLst>
          </p:cNvPr>
          <p:cNvSpPr txBox="1"/>
          <p:nvPr/>
        </p:nvSpPr>
        <p:spPr>
          <a:xfrm>
            <a:off x="6517396" y="971312"/>
            <a:ext cx="2626604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ea typeface="STZhongsong" panose="020B0503020204020204" pitchFamily="2" charset="-122"/>
                <a:cs typeface="Aharoni" panose="02010803020104030203" pitchFamily="2" charset="-79"/>
              </a:rPr>
              <a:t>Образцы:</a:t>
            </a:r>
          </a:p>
          <a:p>
            <a:pPr>
              <a:spcAft>
                <a:spcPts val="600"/>
              </a:spcAft>
            </a:pP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ea typeface="STZhongsong" panose="020B0503020204020204" pitchFamily="2" charset="-122"/>
                <a:cs typeface="Aharoni" panose="02010803020104030203" pitchFamily="2" charset="-79"/>
              </a:rPr>
              <a:t>1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  <a:ea typeface="STZhongsong" panose="020B0503020204020204" pitchFamily="2" charset="-122"/>
                <a:cs typeface="Aharoni" panose="02010803020104030203" pitchFamily="2" charset="-79"/>
              </a:rPr>
              <a:t> – Цельная кровь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ea typeface="STZhongsong" panose="020B0503020204020204" pitchFamily="2" charset="-122"/>
                <a:cs typeface="Aharoni" panose="02010803020104030203" pitchFamily="2" charset="-79"/>
              </a:rPr>
              <a:t>.</a:t>
            </a:r>
            <a:endParaRPr lang="ru-RU" sz="1600" dirty="0">
              <a:solidFill>
                <a:schemeClr val="tx1">
                  <a:lumMod val="50000"/>
                </a:schemeClr>
              </a:solidFill>
              <a:ea typeface="STZhongsong" panose="020B0503020204020204" pitchFamily="2" charset="-122"/>
              <a:cs typeface="Aharoni" panose="02010803020104030203" pitchFamily="2" charset="-79"/>
            </a:endParaRPr>
          </a:p>
          <a:p>
            <a:pPr>
              <a:spcAft>
                <a:spcPts val="600"/>
              </a:spcAft>
            </a:pP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ea typeface="STZhongsong" panose="020B0503020204020204" pitchFamily="2" charset="-122"/>
                <a:cs typeface="Aharoni" panose="02010803020104030203" pitchFamily="2" charset="-79"/>
              </a:rPr>
              <a:t>2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  <a:ea typeface="STZhongsong" panose="020B0503020204020204" pitchFamily="2" charset="-122"/>
                <a:cs typeface="Aharoni" panose="02010803020104030203" pitchFamily="2" charset="-79"/>
              </a:rPr>
              <a:t> – Плазма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ea typeface="STZhongsong" panose="020B0503020204020204" pitchFamily="2" charset="-122"/>
                <a:cs typeface="Aharoni" panose="02010803020104030203" pitchFamily="2" charset="-79"/>
              </a:rPr>
              <a:t>.</a:t>
            </a:r>
            <a:endParaRPr lang="ru-RU" sz="1600" dirty="0">
              <a:solidFill>
                <a:schemeClr val="tx1">
                  <a:lumMod val="50000"/>
                </a:schemeClr>
              </a:solidFill>
              <a:ea typeface="STZhongsong" panose="020B0503020204020204" pitchFamily="2" charset="-122"/>
              <a:cs typeface="Aharoni" panose="02010803020104030203" pitchFamily="2" charset="-79"/>
            </a:endParaRPr>
          </a:p>
          <a:p>
            <a:pPr>
              <a:spcAft>
                <a:spcPts val="600"/>
              </a:spcAft>
            </a:pP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ea typeface="STZhongsong" panose="020B0503020204020204" pitchFamily="2" charset="-122"/>
                <a:cs typeface="Aharoni" panose="02010803020104030203" pitchFamily="2" charset="-79"/>
              </a:rPr>
              <a:t>3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  <a:ea typeface="STZhongsong" panose="020B0503020204020204" pitchFamily="2" charset="-122"/>
                <a:cs typeface="Aharoni" panose="02010803020104030203" pitchFamily="2" charset="-79"/>
              </a:rPr>
              <a:t> – </a:t>
            </a:r>
            <a:r>
              <a:rPr lang="ru-RU" sz="1600" dirty="0" err="1">
                <a:solidFill>
                  <a:schemeClr val="tx1">
                    <a:lumMod val="50000"/>
                  </a:schemeClr>
                </a:solidFill>
                <a:ea typeface="STZhongsong" panose="020B0503020204020204" pitchFamily="2" charset="-122"/>
                <a:cs typeface="Aharoni" panose="02010803020104030203" pitchFamily="2" charset="-79"/>
              </a:rPr>
              <a:t>Эритроцитарная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  <a:ea typeface="STZhongsong" panose="020B0503020204020204" pitchFamily="2" charset="-122"/>
                <a:cs typeface="Aharoni" panose="02010803020104030203" pitchFamily="2" charset="-79"/>
              </a:rPr>
              <a:t> масса.</a:t>
            </a:r>
          </a:p>
          <a:p>
            <a:pPr>
              <a:spcAft>
                <a:spcPts val="600"/>
              </a:spcAft>
            </a:pP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ea typeface="STZhongsong" panose="020B0503020204020204" pitchFamily="2" charset="-122"/>
                <a:cs typeface="Aharoni" panose="02010803020104030203" pitchFamily="2" charset="-79"/>
              </a:rPr>
              <a:t>4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  <a:ea typeface="STZhongsong" panose="020B0503020204020204" pitchFamily="2" charset="-122"/>
                <a:cs typeface="Aharoni" panose="02010803020104030203" pitchFamily="2" charset="-79"/>
              </a:rPr>
              <a:t> – Сухие пятна крови (сравнение 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ea typeface="STZhongsong" panose="020B0503020204020204" pitchFamily="2" charset="-122"/>
                <a:cs typeface="Aharoni" panose="02010803020104030203" pitchFamily="2" charset="-79"/>
              </a:rPr>
              <a:t>Whatman 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  <a:ea typeface="STZhongsong" panose="020B0503020204020204" pitchFamily="2" charset="-122"/>
                <a:cs typeface="Aharoni" panose="02010803020104030203" pitchFamily="2" charset="-79"/>
              </a:rPr>
              <a:t>и наш носитель).</a:t>
            </a:r>
          </a:p>
          <a:p>
            <a:endParaRPr lang="ru-RU" sz="1400" dirty="0">
              <a:solidFill>
                <a:schemeClr val="tx1">
                  <a:lumMod val="50000"/>
                </a:schemeClr>
              </a:solidFill>
              <a:ea typeface="STZhongsong" panose="020B0503020204020204" pitchFamily="2" charset="-122"/>
              <a:cs typeface="Aharoni" panose="02010803020104030203" pitchFamily="2" charset="-79"/>
            </a:endParaRPr>
          </a:p>
        </p:txBody>
      </p:sp>
      <p:pic>
        <p:nvPicPr>
          <p:cNvPr id="3" name="Рисунок 2" descr="Изображение выглядит как текст, диаграмм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2DDEA720-E9A3-4996-B747-5367E76DCA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26960"/>
            <a:ext cx="6517396" cy="3991392"/>
          </a:xfrm>
          <a:prstGeom prst="rect">
            <a:avLst/>
          </a:prstGeom>
        </p:spPr>
      </p:pic>
      <p:sp>
        <p:nvSpPr>
          <p:cNvPr id="8" name="AutoShape 7">
            <a:extLst>
              <a:ext uri="{FF2B5EF4-FFF2-40B4-BE49-F238E27FC236}">
                <a16:creationId xmlns:a16="http://schemas.microsoft.com/office/drawing/2014/main" id="{B15C28FC-4F09-4E8B-84E5-DD5F1CF65E1E}"/>
              </a:ext>
            </a:extLst>
          </p:cNvPr>
          <p:cNvSpPr/>
          <p:nvPr/>
        </p:nvSpPr>
        <p:spPr>
          <a:xfrm>
            <a:off x="5681518" y="265386"/>
            <a:ext cx="3462482" cy="0"/>
          </a:xfrm>
          <a:prstGeom prst="line">
            <a:avLst/>
          </a:prstGeom>
          <a:ln w="25400" cap="flat">
            <a:solidFill>
              <a:srgbClr val="0070C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AutoShape 7">
            <a:extLst>
              <a:ext uri="{FF2B5EF4-FFF2-40B4-BE49-F238E27FC236}">
                <a16:creationId xmlns:a16="http://schemas.microsoft.com/office/drawing/2014/main" id="{59F2F4FD-0898-43A8-81AB-8E5286CACBDB}"/>
              </a:ext>
            </a:extLst>
          </p:cNvPr>
          <p:cNvSpPr/>
          <p:nvPr/>
        </p:nvSpPr>
        <p:spPr>
          <a:xfrm flipV="1">
            <a:off x="0" y="4837041"/>
            <a:ext cx="9144000" cy="82145"/>
          </a:xfrm>
          <a:prstGeom prst="line">
            <a:avLst/>
          </a:prstGeom>
          <a:ln w="25400" cap="flat">
            <a:solidFill>
              <a:srgbClr val="0070C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70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C06238B-9A99-4BEE-B71C-D9555644827A}"/>
              </a:ext>
            </a:extLst>
          </p:cNvPr>
          <p:cNvSpPr txBox="1"/>
          <p:nvPr/>
        </p:nvSpPr>
        <p:spPr>
          <a:xfrm>
            <a:off x="423482" y="719824"/>
            <a:ext cx="7785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ea typeface="STZhongsong" panose="020B0503020204020204" pitchFamily="2" charset="-122"/>
                <a:cs typeface="Aharoni" panose="02010803020104030203" pitchFamily="2" charset="-79"/>
              </a:rPr>
              <a:t>Предварительные результаты.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AE160B-E748-4D23-A493-0B552724A590}"/>
              </a:ext>
            </a:extLst>
          </p:cNvPr>
          <p:cNvSpPr txBox="1"/>
          <p:nvPr/>
        </p:nvSpPr>
        <p:spPr>
          <a:xfrm>
            <a:off x="423482" y="1071339"/>
            <a:ext cx="798148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400" b="1" dirty="0">
                <a:solidFill>
                  <a:srgbClr val="000000"/>
                </a:solidFill>
              </a:rPr>
              <a:t>Взрослые, пол и возраст различны (22 - 68 лет) - 60 человек.</a:t>
            </a:r>
          </a:p>
          <a:p>
            <a:pPr algn="just">
              <a:spcAft>
                <a:spcPts val="600"/>
              </a:spcAft>
            </a:pPr>
            <a:r>
              <a:rPr lang="ru-RU" sz="1400" b="1" dirty="0">
                <a:solidFill>
                  <a:srgbClr val="000000"/>
                </a:solidFill>
                <a:ea typeface="STZhongsong" panose="020B0503020204020204" pitchFamily="2" charset="-122"/>
                <a:cs typeface="Aharoni" panose="02010803020104030203" pitchFamily="2" charset="-79"/>
              </a:rPr>
              <a:t>Расчеты:</a:t>
            </a:r>
          </a:p>
          <a:p>
            <a:pPr algn="just">
              <a:spcAft>
                <a:spcPts val="600"/>
              </a:spcAft>
            </a:pPr>
            <a:r>
              <a:rPr lang="ru-RU" sz="1400" dirty="0">
                <a:solidFill>
                  <a:srgbClr val="000000"/>
                </a:solidFill>
                <a:ea typeface="STZhongsong" panose="020B0503020204020204" pitchFamily="2" charset="-122"/>
                <a:cs typeface="Aharoni" panose="02010803020104030203" pitchFamily="2" charset="-79"/>
              </a:rPr>
              <a:t>Применен метод линейной регрессии – линейная корреляция между количественными переменными.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ea typeface="STZhongsong" panose="020B0503020204020204" pitchFamily="2" charset="-122"/>
                <a:cs typeface="Aharoni" panose="02010803020104030203" pitchFamily="2" charset="-79"/>
              </a:rPr>
              <a:t>Рассчитаны уравнения линейной регрессии между фракциями крови: </a:t>
            </a:r>
            <a:r>
              <a:rPr lang="en-US" sz="1400" dirty="0">
                <a:solidFill>
                  <a:srgbClr val="000000"/>
                </a:solidFill>
                <a:ea typeface="STZhongsong" panose="020B0503020204020204" pitchFamily="2" charset="-122"/>
                <a:cs typeface="Aharoni" panose="02010803020104030203" pitchFamily="2" charset="-79"/>
              </a:rPr>
              <a:t>y=</a:t>
            </a:r>
            <a:r>
              <a:rPr lang="en-US" sz="1400" dirty="0" err="1">
                <a:solidFill>
                  <a:srgbClr val="000000"/>
                </a:solidFill>
                <a:ea typeface="STZhongsong" panose="020B0503020204020204" pitchFamily="2" charset="-122"/>
                <a:cs typeface="Aharoni" panose="02010803020104030203" pitchFamily="2" charset="-79"/>
              </a:rPr>
              <a:t>a+b⋅x</a:t>
            </a:r>
            <a:r>
              <a:rPr lang="ru-RU" sz="1400" dirty="0">
                <a:solidFill>
                  <a:srgbClr val="000000"/>
                </a:solidFill>
                <a:ea typeface="STZhongsong" panose="020B0503020204020204" pitchFamily="2" charset="-122"/>
                <a:cs typeface="Aharoni" panose="02010803020104030203" pitchFamily="2" charset="-79"/>
              </a:rPr>
              <a:t> 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ea typeface="STZhongsong" panose="020B0503020204020204" pitchFamily="2" charset="-122"/>
                <a:cs typeface="Aharoni" panose="02010803020104030203" pitchFamily="2" charset="-79"/>
              </a:rPr>
              <a:t>Рассчитана средняя относительная погрешность (</a:t>
            </a:r>
            <a:r>
              <a:rPr lang="en-US" sz="1400" dirty="0">
                <a:solidFill>
                  <a:srgbClr val="000000"/>
                </a:solidFill>
                <a:ea typeface="STZhongsong" panose="020B0503020204020204" pitchFamily="2" charset="-122"/>
                <a:cs typeface="Aharoni" panose="02010803020104030203" pitchFamily="2" charset="-79"/>
              </a:rPr>
              <a:t>Mean Absolute Percentage Error, MAPE)</a:t>
            </a:r>
            <a:r>
              <a:rPr lang="ru-RU" sz="1400" dirty="0">
                <a:solidFill>
                  <a:srgbClr val="000000"/>
                </a:solidFill>
                <a:ea typeface="STZhongsong" panose="020B0503020204020204" pitchFamily="2" charset="-122"/>
                <a:cs typeface="Aharoni" panose="02010803020104030203" pitchFamily="2" charset="-79"/>
              </a:rPr>
              <a:t> - о</a:t>
            </a:r>
            <a:r>
              <a:rPr lang="ru-RU" sz="1400" dirty="0">
                <a:solidFill>
                  <a:srgbClr val="000000"/>
                </a:solidFill>
              </a:rPr>
              <a:t>ценка точности модели, измеряя среднее относительное отклонение предсказанных значений от фактических:</a:t>
            </a:r>
            <a:r>
              <a:rPr lang="ru-RU" sz="1400" dirty="0">
                <a:solidFill>
                  <a:srgbClr val="000000"/>
                </a:solidFill>
                <a:ea typeface="STZhongsong" panose="020B0503020204020204" pitchFamily="2" charset="-122"/>
                <a:cs typeface="Aharoni" panose="02010803020104030203" pitchFamily="2" charset="-79"/>
              </a:rPr>
              <a:t>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16F0E7B-240D-4F2A-B8E2-07E8E3A9E8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037" y="3398735"/>
            <a:ext cx="3101566" cy="71286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61980FF-AD91-4232-B2D6-5A5243EF34E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0553"/>
          <a:stretch/>
        </p:blipFill>
        <p:spPr>
          <a:xfrm>
            <a:off x="4156158" y="3398735"/>
            <a:ext cx="2551239" cy="944208"/>
          </a:xfrm>
          <a:prstGeom prst="rect">
            <a:avLst/>
          </a:prstGeom>
        </p:spPr>
      </p:pic>
      <p:sp>
        <p:nvSpPr>
          <p:cNvPr id="7" name="AutoShape 7">
            <a:extLst>
              <a:ext uri="{FF2B5EF4-FFF2-40B4-BE49-F238E27FC236}">
                <a16:creationId xmlns:a16="http://schemas.microsoft.com/office/drawing/2014/main" id="{F7568A3A-C4E0-439F-A5BF-CA6AF452BC4B}"/>
              </a:ext>
            </a:extLst>
          </p:cNvPr>
          <p:cNvSpPr/>
          <p:nvPr/>
        </p:nvSpPr>
        <p:spPr>
          <a:xfrm>
            <a:off x="5681518" y="265386"/>
            <a:ext cx="3462482" cy="0"/>
          </a:xfrm>
          <a:prstGeom prst="line">
            <a:avLst/>
          </a:prstGeom>
          <a:ln w="25400" cap="flat">
            <a:solidFill>
              <a:srgbClr val="0070C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AutoShape 7">
            <a:extLst>
              <a:ext uri="{FF2B5EF4-FFF2-40B4-BE49-F238E27FC236}">
                <a16:creationId xmlns:a16="http://schemas.microsoft.com/office/drawing/2014/main" id="{47C31EAA-244A-48CA-B3B8-59FB5A1E35E1}"/>
              </a:ext>
            </a:extLst>
          </p:cNvPr>
          <p:cNvSpPr/>
          <p:nvPr/>
        </p:nvSpPr>
        <p:spPr>
          <a:xfrm flipV="1">
            <a:off x="0" y="4837041"/>
            <a:ext cx="9144000" cy="82145"/>
          </a:xfrm>
          <a:prstGeom prst="line">
            <a:avLst/>
          </a:prstGeom>
          <a:ln w="25400" cap="flat">
            <a:solidFill>
              <a:srgbClr val="0070C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07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Пользовательские 1">
      <a:dk1>
        <a:srgbClr val="A21E5C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99C68"/>
      </a:hlink>
      <a:folHlink>
        <a:srgbClr val="80008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12871</TotalTime>
  <Words>1680</Words>
  <Application>Microsoft Office PowerPoint</Application>
  <PresentationFormat>Экран (16:9)</PresentationFormat>
  <Paragraphs>120</Paragraphs>
  <Slides>17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 Light</vt:lpstr>
      <vt:lpstr>Calibri</vt:lpstr>
      <vt:lpstr>Myriad Pro</vt:lpstr>
      <vt:lpstr>Arial Nova</vt:lpstr>
      <vt:lpstr>Тема Office</vt:lpstr>
      <vt:lpstr>Стабильность омега-3 жирных кислот в сухих пятнах крови на стекловолоконных носителях и оценка омега-3 индекса на основе регрессии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Ежегодная премия в сфере медицинского образования России Координационного совета по области образования</dc:title>
  <dc:creator>Microsoft Office User</dc:creator>
  <cp:lastModifiedBy>Николай Ерощенко</cp:lastModifiedBy>
  <cp:revision>249</cp:revision>
  <dcterms:created xsi:type="dcterms:W3CDTF">2020-09-29T02:39:16Z</dcterms:created>
  <dcterms:modified xsi:type="dcterms:W3CDTF">2025-05-20T13:55:34Z</dcterms:modified>
</cp:coreProperties>
</file>