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8" r:id="rId4"/>
    <p:sldId id="263" r:id="rId5"/>
    <p:sldId id="257" r:id="rId6"/>
    <p:sldId id="265" r:id="rId7"/>
    <p:sldId id="264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2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8619" autoAdjust="0"/>
  </p:normalViewPr>
  <p:slideViewPr>
    <p:cSldViewPr snapToGrid="0">
      <p:cViewPr varScale="1">
        <p:scale>
          <a:sx n="45" d="100"/>
          <a:sy n="45" d="100"/>
        </p:scale>
        <p:origin x="148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0CE0A-94E8-48FB-B555-DDD30130CD3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71A77-9FE9-4FC8-A0DF-1D4331875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3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Хроническая болезнь почек (ХБП) является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полиэтиологическим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заболеванием. Однако патогенез ХБП остается неизменным вне зависимости от первичного фактора. Одной из основных проблем в эффективной и своевременной терапии пациентов с ХБП является отсутствие надежных методов раннего выявления поражения почек. Метаболомный анализ – многопараметрический анализ был предложен в качестве подхода, который может улучшить оценку и стратификацию риска ХБП.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1A77-9FE9-4FC8-A0DF-1D43318750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7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dirty="0">
                <a:latin typeface="Times New Roman"/>
                <a:ea typeface="SimSun"/>
                <a:cs typeface="Mangal"/>
              </a:rPr>
              <a:t>Вне зависимости от этиологии повреждающего фактора, в основе ХБП лежат схожие патогенетические механизмы: потеря функционирующих нефронов, повреждение извитых канальцев, воспаление и фиброз. В ответ на повреждающий фактор любой этиологии в паренхиме почки развивается воспалительная реакция с нейтрофильной и макрофагальной инфильтрацией, и пролиферацией </a:t>
            </a:r>
            <a:r>
              <a:rPr lang="ru-RU" sz="1200" dirty="0" err="1">
                <a:latin typeface="Times New Roman"/>
                <a:ea typeface="SimSun"/>
                <a:cs typeface="Mangal"/>
              </a:rPr>
              <a:t>мезангиальных</a:t>
            </a:r>
            <a:r>
              <a:rPr lang="ru-RU" sz="1200" dirty="0">
                <a:latin typeface="Times New Roman"/>
                <a:ea typeface="SimSun"/>
                <a:cs typeface="Mangal"/>
              </a:rPr>
              <a:t> клеток. При этом, сокращение количества функционирующих нефронов приводит к развитию процесса гиперфильтрации в интактных нефронах. 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dirty="0">
              <a:latin typeface="Times New Roman"/>
              <a:ea typeface="SimSun"/>
              <a:cs typeface="Mang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dirty="0">
                <a:latin typeface="Times New Roman"/>
                <a:ea typeface="SimSun"/>
                <a:cs typeface="Mangal"/>
              </a:rPr>
              <a:t>Это позволяет компенсировать недостаток действующих нефронов, однако существенно увеличивает оказываемую на них нагрузку. Возросшее клубочковое давление и </a:t>
            </a:r>
            <a:r>
              <a:rPr lang="ru-RU" sz="1200" dirty="0" err="1">
                <a:latin typeface="Times New Roman"/>
                <a:ea typeface="SimSun"/>
                <a:cs typeface="Mangal"/>
              </a:rPr>
              <a:t>гиперфильтрация</a:t>
            </a:r>
            <a:r>
              <a:rPr lang="ru-RU" sz="1200" dirty="0">
                <a:latin typeface="Times New Roman"/>
                <a:ea typeface="SimSun"/>
                <a:cs typeface="Mangal"/>
              </a:rPr>
              <a:t> стимулируют высвобождение рецептора к фактору некроза опухоли альфа/эпителиальному фактору роста (</a:t>
            </a:r>
            <a:r>
              <a:rPr lang="en-US" sz="1200" dirty="0">
                <a:latin typeface="Times New Roman"/>
                <a:ea typeface="SimSun"/>
                <a:cs typeface="Mangal"/>
              </a:rPr>
              <a:t>TNF</a:t>
            </a:r>
            <a:r>
              <a:rPr lang="ru-RU" sz="1200" dirty="0">
                <a:latin typeface="Times New Roman"/>
                <a:ea typeface="SimSun"/>
                <a:cs typeface="Mangal"/>
              </a:rPr>
              <a:t>-</a:t>
            </a:r>
            <a:r>
              <a:rPr lang="en-US" sz="1200" dirty="0">
                <a:latin typeface="Times New Roman"/>
                <a:ea typeface="SimSun"/>
                <a:cs typeface="Mangal"/>
              </a:rPr>
              <a:t>a</a:t>
            </a:r>
            <a:r>
              <a:rPr lang="ru-RU" sz="1200" dirty="0">
                <a:latin typeface="Times New Roman"/>
                <a:ea typeface="SimSun"/>
                <a:cs typeface="Mangal"/>
              </a:rPr>
              <a:t>/</a:t>
            </a:r>
            <a:r>
              <a:rPr lang="en-US" sz="1200" dirty="0">
                <a:latin typeface="Times New Roman"/>
                <a:ea typeface="SimSun"/>
                <a:cs typeface="Mangal"/>
              </a:rPr>
              <a:t>EGF</a:t>
            </a:r>
            <a:r>
              <a:rPr lang="ru-RU" sz="1200" dirty="0">
                <a:latin typeface="Times New Roman"/>
                <a:ea typeface="SimSun"/>
                <a:cs typeface="Mangal"/>
              </a:rPr>
              <a:t>-</a:t>
            </a:r>
            <a:r>
              <a:rPr lang="en-US" sz="1200" dirty="0">
                <a:latin typeface="Times New Roman"/>
                <a:ea typeface="SimSun"/>
                <a:cs typeface="Mangal"/>
              </a:rPr>
              <a:t>R</a:t>
            </a:r>
            <a:r>
              <a:rPr lang="ru-RU" sz="1200" dirty="0">
                <a:latin typeface="Times New Roman"/>
                <a:ea typeface="SimSun"/>
                <a:cs typeface="Mangal"/>
              </a:rPr>
              <a:t>), активация которого стимулирует гипертрофию нефрона. Гипертрофия клеток нефрона позволяет снизить клубочковое давление, за счет увеличения площади фильтрации. 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dirty="0">
              <a:latin typeface="Times New Roman"/>
              <a:ea typeface="SimSun"/>
              <a:cs typeface="Mang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dirty="0">
                <a:latin typeface="Times New Roman"/>
                <a:ea typeface="SimSun"/>
                <a:cs typeface="Mangal"/>
              </a:rPr>
              <a:t>Однако, это может приводить к повреждению </a:t>
            </a:r>
            <a:r>
              <a:rPr lang="ru-RU" sz="1200" dirty="0" err="1">
                <a:latin typeface="Times New Roman"/>
                <a:ea typeface="SimSun"/>
                <a:cs typeface="Mangal"/>
              </a:rPr>
              <a:t>подоцитов</a:t>
            </a:r>
            <a:r>
              <a:rPr lang="ru-RU" sz="1200" dirty="0">
                <a:latin typeface="Times New Roman"/>
                <a:ea typeface="SimSun"/>
                <a:cs typeface="Mangal"/>
              </a:rPr>
              <a:t> и </a:t>
            </a:r>
            <a:r>
              <a:rPr lang="ru-RU" sz="1200" dirty="0" err="1">
                <a:latin typeface="Times New Roman"/>
                <a:ea typeface="SimSun"/>
                <a:cs typeface="Mangal"/>
              </a:rPr>
              <a:t>ремоделированию</a:t>
            </a:r>
            <a:r>
              <a:rPr lang="ru-RU" sz="1200" dirty="0">
                <a:latin typeface="Times New Roman"/>
                <a:ea typeface="SimSun"/>
                <a:cs typeface="Mangal"/>
              </a:rPr>
              <a:t> фильтрационного барьера, что повышает его проницаемость, и клинически проявляется альбуминурией/протеинурией. Альбумин и </a:t>
            </a:r>
            <a:r>
              <a:rPr lang="ru-RU" sz="1200" dirty="0" err="1">
                <a:latin typeface="Times New Roman"/>
                <a:ea typeface="SimSun"/>
                <a:cs typeface="Mangal"/>
              </a:rPr>
              <a:t>комлемент</a:t>
            </a:r>
            <a:r>
              <a:rPr lang="ru-RU" sz="1200" dirty="0">
                <a:latin typeface="Times New Roman"/>
                <a:ea typeface="SimSun"/>
                <a:cs typeface="Mangal"/>
              </a:rPr>
              <a:t>, проходящий сквозь фильтрационный барьер, наряду с инфильтрирующими поврежденную ткань </a:t>
            </a:r>
            <a:r>
              <a:rPr lang="ru-RU" sz="1200" dirty="0" err="1">
                <a:latin typeface="Times New Roman"/>
                <a:ea typeface="SimSun"/>
                <a:cs typeface="Mangal"/>
              </a:rPr>
              <a:t>иммуноцитами</a:t>
            </a:r>
            <a:r>
              <a:rPr lang="ru-RU" sz="1200" dirty="0">
                <a:latin typeface="Times New Roman"/>
                <a:ea typeface="SimSun"/>
                <a:cs typeface="Mangal"/>
              </a:rPr>
              <a:t>, стимулируют выделение </a:t>
            </a:r>
            <a:r>
              <a:rPr lang="ru-RU" sz="1200" dirty="0" err="1">
                <a:latin typeface="Times New Roman"/>
                <a:ea typeface="SimSun"/>
                <a:cs typeface="Mangal"/>
              </a:rPr>
              <a:t>профибротических</a:t>
            </a:r>
            <a:r>
              <a:rPr lang="ru-RU" sz="1200" dirty="0">
                <a:latin typeface="Times New Roman"/>
                <a:ea typeface="SimSun"/>
                <a:cs typeface="Mangal"/>
              </a:rPr>
              <a:t> цитокинов клетками клубочков, что ведет к поддержанию провоспалительного микроокружения и инициации процессов фиброза. 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dirty="0">
              <a:latin typeface="Times New Roman"/>
              <a:ea typeface="SimSun"/>
              <a:cs typeface="Mang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dirty="0">
                <a:latin typeface="Times New Roman"/>
                <a:ea typeface="SimSun"/>
                <a:cs typeface="Mangal"/>
              </a:rPr>
              <a:t>Массивное разрастание соединительной ткани приводит к тканевой и циркуляторной гипоксии, которая </a:t>
            </a:r>
            <a:r>
              <a:rPr lang="ru-RU" sz="1200" dirty="0" err="1">
                <a:latin typeface="Times New Roman"/>
                <a:ea typeface="SimSun"/>
                <a:cs typeface="Mangal"/>
              </a:rPr>
              <a:t>потенциирует</a:t>
            </a:r>
            <a:r>
              <a:rPr lang="ru-RU" sz="1200" dirty="0">
                <a:latin typeface="Times New Roman"/>
                <a:ea typeface="SimSun"/>
                <a:cs typeface="Mangal"/>
              </a:rPr>
              <a:t> повреждение клубочкового и </a:t>
            </a:r>
            <a:r>
              <a:rPr lang="ru-RU" sz="1200" dirty="0" err="1">
                <a:latin typeface="Times New Roman"/>
                <a:ea typeface="SimSun"/>
                <a:cs typeface="Mangal"/>
              </a:rPr>
              <a:t>канальцевого</a:t>
            </a:r>
            <a:r>
              <a:rPr lang="ru-RU" sz="1200" dirty="0">
                <a:latin typeface="Times New Roman"/>
                <a:ea typeface="SimSun"/>
                <a:cs typeface="Mangal"/>
              </a:rPr>
              <a:t> аппарат почки, тем самым замыкая «порочный круг» патогенеза ХБП. Таким образом процессы, протекающие в паренхиме почек при ХБП, ведут к её </a:t>
            </a:r>
            <a:r>
              <a:rPr lang="ru-RU" sz="1200" dirty="0" err="1">
                <a:latin typeface="Times New Roman"/>
                <a:ea typeface="SimSun"/>
                <a:cs typeface="Mangal"/>
              </a:rPr>
              <a:t>ремоделированию</a:t>
            </a:r>
            <a:r>
              <a:rPr lang="ru-RU" sz="1200" dirty="0">
                <a:latin typeface="Times New Roman"/>
                <a:ea typeface="SimSun"/>
                <a:cs typeface="Mangal"/>
              </a:rPr>
              <a:t>: изменению метаболизма, количественного и качественного состава белков и структуры ткани, а также аминокислотного состава мочи.</a:t>
            </a:r>
            <a:endParaRPr lang="ru-RU" sz="1200" dirty="0">
              <a:latin typeface="Liberation Serif"/>
              <a:ea typeface="SimSun"/>
              <a:cs typeface="Mangal"/>
            </a:endParaRP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1A77-9FE9-4FC8-A0DF-1D43318750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2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Метаболиты ХБП могут быть проанализированы в различных биологических жидкостях, учитывая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полиэтиологичность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ХБП.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Анализ мочи имеет ряд преимуществ с точки зрения диагностики, благодаря низкой стоимости и простоте сбора образца. Кроме того, как биологическая жидкость, моча скапливается вблизи места воспаления тканей при ХБП, что также может способствовать более раннему выявлению развития заболевания.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Для метаболомного анализа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биообразцов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используются различные аналитические методы, но наиболее популярными остаются методы, основанные на масс-спектрометрии. Гидрофильная ионная хроматография с тандемным масс-спектрометрическим детектированием (ГИХ-МС/МС) в метаболомных исследованиях широко используется для определения полярных соединений.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Однако при разделения анализируемых соединений необходимо также учитывать влияние биологической матрицы образца. Сложность этого вопроса, особенно в контексте метаболомики мочи, содержащий высокие концентрации различных полярных соединений, подчеркивает необходимость исследований для оценки возможности применения ГИХ-МС/МС в метаболомном анализе.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1A77-9FE9-4FC8-A0DF-1D43318750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5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Объектом исследования явились образцы человеческой мочи и модельной смеси искусственной мочи, приготовленной по опубликованным данным. Образцы мочи от здоровых добровольцев предоставлены ГБУЗ ДГКБ №9 им. Г.Н. Сперанского. Все участники дали информированное согласие, исследование одобрено этическим комитетом.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Для анализа использовали стандартные образцы аминокислот и метаболитов (чистота ≥99%) производства Sigma-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Aldrich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(США)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Fluka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(Германия), а также внутренний стандарт Л-валин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13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C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5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. Для приготовления элюентов применяли ацетонитрил (HPLC-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grade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), воду высокой степени очистки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Milli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-Q, Merck), формиат и ацетат аммония.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Хранение образцов осуществляли при -80 °С, анализ проводили сразу после размораживания. Подготовка образцов включала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пулирование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нескольких образцов (далее образец реальной мочи), добавление внутреннего стандарта, разведение метанолом (1:1), центрифугирование (14 000 g, 4 °С), и дополнительное разведение супернатанта. Окончательное разведение составляло 1:10. Хроматографическое разделение выполняли на системе LC-20AD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Prominence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(«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Shimadzu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», Япония) с колонкой Kinetex HILIC (2,6 мкм, 50×2,1 мм)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предколонкой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SecurityGuard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ULTRA, экспериментальной колонки (П-2Б-ПЭИ-ГЛ) содержала полифункциональный сорбент на основе полистирол-дивинилбензола (ПС-ДВБ), с разветвленным функциональным слое. Детекция осуществлялась на масс-спектрометре Sciex 4500 QTRAP (Канада) 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электроспрей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-ионизацией в положительном режиме и в режиме множественного мониторинга реакций (MRM). Обработка данных производилась с использованием программ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Analyst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1.6.3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MultiQuant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3.0.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Элюенты представляли собой 20 мМ раствор формиата аммония при pH 3,5 в воде (элюент A) и ацетонитриле (элюент B). Разделение проводили в градиентном режиме: от 100% до 60% B в интервале 1–8 мин. Скорость потока составляла 0,5 мл/мин; температура — 40 °С; объём вкола — 1 мкл.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Воспроизводимость метода проверяли путём многократного анализа образцов на протяжении трёх дней. Эффект матрицы оценивали методом добавок и сравнением откликов в стандартных растворах, искусственной и реальной моче. Пределы обнаружения и количественного определения рассчитывали по стандартному протоколу (отношение сигнал/шум 3:1 и 5:1 соответственно), линейность подтверждена коэффициентом корреляции калибровочных кривых.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1A77-9FE9-4FC8-A0DF-1D43318750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0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E29AB-6A0B-8DD1-3610-A93FF46FC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464C681-357E-CD0C-2126-7CD197D9C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BFCE52E-4541-1073-913F-EBEC57DB3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В метаноле все исследуемые соединения, включая внутренний стандарт Л-валин-13C₅, демонстрировали высокую стабильность сигнала и воспроизводимость при использовании как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изократического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, так и градиентного режима элюирования с формиат-аммонийным буфером (CV &lt; 10%). Однако в реальной моче наблюдалось значительное снижение интенсивности сигнала, что свидетельствует о выраженном матричном эффекте, характерном для этой биологической жидкости. Подавление сигнала Л-валина-13C₅ в реальной моче превышало 61% по сравнению 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метанольными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растворами в градиентном режиме элюирования. При использовании искусственной мочи нового состава наблюдался схожий эффект подавления сигнала сопоставимый с уровнем в реальных образцах при всех протестированных режимах элюирования (подавление сигнала более 54% в градиентном режиме элюирования).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Важно отметить, что степень матричного подавления была чувствительна к условиям хроматографического разделения. Особенно сильное подавление сигнала Л-валин-13C₅ происходило при наложении сигнала кластеров формиат-анионов и неорганических катионов, входящих в состав мочи. Наиболее выраженный эффект наблюдался при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изократическом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элюировании с содержанием 70% органической фазы. Было показано, что данный эффект возникает при более раннем выходе удерживаемых полярных кластеров в ионизационный источник, что приводит к более сильному угнетению сигнала.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6DF54F-E237-BD6D-5178-0A80BC54B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1A77-9FE9-4FC8-A0DF-1D43318750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9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1C678-946A-BA04-6B1F-71AFE6EAC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7F2461-B31D-826E-D441-1B68B5081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792C7D6-4BE3-7157-918F-38B56574B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Дополнительно была оценена воспроизводимость времён удерживания исследуемых метаболитов и внутреннего стандарта в разных матрицах. В метаноле времена удерживания были стабильными. В реальной моче наблюдалась вариабельность времен удерживания на 0.2-0.5 минут, связанная с взаимодействием компонентов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биообразца</a:t>
            </a: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и в следствии измененными условиями удерживания. В искусственной моче новой типа эта вариабельность повторялась с аналогичной тенденцией, что указывает на адекватность модели с точки зрения сорбционно-хроматографического поведения.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Для количественной оценки матричного эффекта эндогенных метаболитов Л-изолейцин, Л-фенилаланин, цитруллин, гипоксантин, инозин, Л-триптофан, Л-валин, Л-треонин, Л-метионин, Л-лейцин применялся метод добавок: калибровочные кривые строились в метаноле, искусственной и реальной моче. Вычисление угловых коэффициентов позволило оценить снижение отклика, связанное с матрицей. Расчётный матричный эффект для искусственной мочи оказался близок к значениям для большинства маркеров (за исключением цитруллина), полученным в реальной, что подтверждает её применимость для валидации аналитических условий и предварительного подбора параметров метода для части маркеров.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792806-B0E4-69E7-D151-4814C514E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71A77-9FE9-4FC8-A0DF-1D43318750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8CBA0-3C45-805F-DF76-4DD9204D9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0A5B36-F8C2-4CC1-8B00-C1F3D4280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5501E-2767-2EC9-1B41-D5915588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1D12F-9719-E98F-5861-F76EFABC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164A5-BBCE-5919-A21D-29F68382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F1F19-23E0-2190-CFBC-C998767A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51B66D-6D02-9AE6-626E-0DBA7CA60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CBF2C-1963-A964-5F39-250381AD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FB2FB-CA82-A291-F7CA-686B1206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D16C5-E31B-6663-4CB7-9FAE5EA2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9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3063D4-F35E-316B-43C8-6AD1D7AE4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B72119-7209-0D12-930D-79DE97AE0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A2FDE-172C-D320-E7A6-CA122E92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BD739D-A21B-4768-E88C-7760B762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BAF0A-26C1-5565-8E72-C0178084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336F7-F781-915D-D8BF-CCB51A95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19B63-4E01-BE3C-5799-816DD6E30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F1F9FB-76CD-3493-36C6-B0248FEB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D9703-D157-A328-DD34-D8371184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836BEB-7E5D-D19E-FEBF-BECDEFC1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2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810F3-B3AE-A4E0-41E8-95C2C95C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F252A5-CDF2-674C-698B-C531DE274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658E6-1B2E-4A7D-387A-6D30DC69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09BB3-E6B3-8C30-7AA5-1B23EA82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E1A452-D509-4DCA-6A39-4A29A4C5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5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C52CB-811A-D64D-C9FD-5E06C54B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8FE8F-EFA7-52F4-DD88-013986C41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79AE9C-5A96-3A4F-DB98-21BE0E6E6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AC84-F227-A968-6260-ABFB5CB0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7CDB0C-3902-1CE7-9ED7-B4A09E16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6024-6CE9-B91D-E53E-F4D0E5AD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7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9EABE-57F6-3675-2851-299D7C94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4718EA-7DD7-0BB4-D446-16D178346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C8360E-3129-CB3C-6E73-E900AC05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60BEB3-8167-65B4-A383-355E16F6C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36E5BE-54E1-C476-835F-BD3D796D4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44FE79-5F2F-4C0A-7C29-1ECAF83B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49833E-88C0-E561-C18F-4E410651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E384A-90A9-72DC-F5D4-92DD5909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9BF58-03C7-13D7-72BD-7B10612A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B8F83E-A0E2-124E-3218-44D62F90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B33347-411A-8F2D-3B5D-56C26BBC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6AD331-CC69-1298-A528-39ECA6A9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2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69BF21-5DEF-A314-AFF0-BB9FDBAB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C35167-62E0-7E30-3ADC-3D41439C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D864ED-DA0F-15FA-D233-AC107A3F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4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4ADE8-5177-0C49-AEFF-7E4E4071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4766B-F365-634A-C796-E42CB88B5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5D824C-917B-2913-F280-C9140C4BC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205F36-B40E-D4C0-3AB9-36C45638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4D2D13-459D-AE83-C43A-82C41043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C2A1E2-2D76-CCD9-BB8A-D2C9DE85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1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867B4-7365-E77F-8A6E-408C0271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DF45BC-AC94-FE24-31C0-8ECADFFB6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FB7B6D-5444-E351-C232-8E1EA78F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648D86-5A3A-57FD-ED35-A6F356C5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B3DC0-C5A8-4335-7F23-98DB4A5B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717108-97F1-5BC3-3714-BE70DBCD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5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79E68-BBAC-6161-7EDB-C4F153D2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2898EB-6584-F1F3-A689-F2687A2C8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EA1DF-B647-D6A4-5C46-3F361B58E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B439E-9487-4E66-8B31-18B6C5680290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1FAC3-1601-AD8F-98F8-4B572714D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D43325-1054-90DB-3385-77DC95FFD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06BF2-E18F-4889-A538-B8857844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0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DC2B3-0BD0-4D68-AB3B-8527FE18F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195" y="1963402"/>
            <a:ext cx="10634907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BatangChe" panose="02030609000101010101" pitchFamily="49" charset="-127"/>
                <a:cs typeface="Times New Roman" panose="02020603050405020304" pitchFamily="18" charset="0"/>
              </a:rPr>
              <a:t>ИССЛЕДОВАНИЕ МАТРИЧНОГО ЭФФЕКТА ПРИ МЕТАБОЛОМНОМ АНАЛИЗЕ МАРКЕРОВ ХРОНИЧЕСКОЙ БОЛЕЗНИ ПОЧЕК В МОЧЕ МЕТОДОМ ГИДРОФИЛЬНОЙ ХРОМАТОГРАФИИ С МАСС СПЕКТРОМЕТРИЧЕСКИМ ДЕТЕКТИРОВАНИЕМ</a:t>
            </a:r>
            <a:endParaRPr lang="ru-RU" sz="8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41B84D-F40F-7B2F-ED39-807B3DD8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832" y="4598821"/>
            <a:ext cx="9144000" cy="777198"/>
          </a:xfrm>
        </p:spPr>
        <p:txBody>
          <a:bodyPr>
            <a:normAutofit/>
          </a:bodyPr>
          <a:lstStyle/>
          <a:p>
            <a:r>
              <a:rPr lang="ru-RU" sz="1800" u="sng" dirty="0">
                <a:effectLst/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Е.Ю. Данилова</a:t>
            </a:r>
            <a:r>
              <a:rPr lang="ru-RU" sz="1800" dirty="0">
                <a:effectLst/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, Н.Н. </a:t>
            </a:r>
            <a:r>
              <a:rPr lang="ru-RU" sz="1800" dirty="0" err="1">
                <a:effectLst/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Ерощенко</a:t>
            </a:r>
            <a:r>
              <a:rPr lang="ru-RU" sz="1800" dirty="0">
                <a:effectLst/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, О.Л. Морозова, А.Н. Ставрианиди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5AB8F-5F47-8B46-05DA-C0996E274F75}"/>
              </a:ext>
            </a:extLst>
          </p:cNvPr>
          <p:cNvSpPr txBox="1"/>
          <p:nvPr/>
        </p:nvSpPr>
        <p:spPr>
          <a:xfrm>
            <a:off x="276932" y="150262"/>
            <a:ext cx="63328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ФГАОУ ВО Первый МГМУ им. И.М. Сеченова </a:t>
            </a:r>
          </a:p>
          <a:p>
            <a:pPr algn="r"/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Минздрава России (Сеченовский Университет)</a:t>
            </a:r>
          </a:p>
          <a:p>
            <a:pPr algn="r"/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Научно-технологический парк биомедицины</a:t>
            </a:r>
          </a:p>
          <a:p>
            <a:pPr algn="r"/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Институт молекулярной тераностики</a:t>
            </a:r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25C805B5-C8B9-ABE6-8DA2-E089139A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" y="180251"/>
            <a:ext cx="1467365" cy="11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B2CC92-5D68-C74A-BD0C-BA1EC2753D8D}"/>
              </a:ext>
            </a:extLst>
          </p:cNvPr>
          <p:cNvSpPr txBox="1"/>
          <p:nvPr/>
        </p:nvSpPr>
        <p:spPr>
          <a:xfrm>
            <a:off x="6715744" y="150261"/>
            <a:ext cx="4176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ФГБОУ ВО Московский государственный университет им. </a:t>
            </a:r>
          </a:p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М. В. Ломоносова» (химический факультет МГУ)</a:t>
            </a:r>
          </a:p>
        </p:txBody>
      </p:sp>
      <p:pic>
        <p:nvPicPr>
          <p:cNvPr id="1026" name="Picture 2" descr="Логотип химического факультета">
            <a:extLst>
              <a:ext uri="{FF2B5EF4-FFF2-40B4-BE49-F238E27FC236}">
                <a16:creationId xmlns:a16="http://schemas.microsoft.com/office/drawing/2014/main" id="{472BD5FD-812D-D58A-F084-69C700BE7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47" b="7946"/>
          <a:stretch/>
        </p:blipFill>
        <p:spPr bwMode="auto">
          <a:xfrm>
            <a:off x="10396166" y="88827"/>
            <a:ext cx="1795834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5CB6789-AB7D-1698-F398-0F582FE9DD93}"/>
              </a:ext>
            </a:extLst>
          </p:cNvPr>
          <p:cNvCxnSpPr/>
          <p:nvPr/>
        </p:nvCxnSpPr>
        <p:spPr>
          <a:xfrm>
            <a:off x="6646382" y="180251"/>
            <a:ext cx="0" cy="114034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160AD9-4C17-4D57-37B6-19F4FF9EF7B6}"/>
              </a:ext>
            </a:extLst>
          </p:cNvPr>
          <p:cNvSpPr/>
          <p:nvPr/>
        </p:nvSpPr>
        <p:spPr>
          <a:xfrm>
            <a:off x="5469178" y="5859900"/>
            <a:ext cx="1849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25000"/>
                    <a:lumOff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21 мая 2025 г. </a:t>
            </a:r>
          </a:p>
        </p:txBody>
      </p:sp>
      <p:sp>
        <p:nvSpPr>
          <p:cNvPr id="11" name="AutoShape 16">
            <a:extLst>
              <a:ext uri="{FF2B5EF4-FFF2-40B4-BE49-F238E27FC236}">
                <a16:creationId xmlns:a16="http://schemas.microsoft.com/office/drawing/2014/main" id="{F7BD303E-E12F-E78E-A0A3-0E1C0769D049}"/>
              </a:ext>
            </a:extLst>
          </p:cNvPr>
          <p:cNvSpPr/>
          <p:nvPr/>
        </p:nvSpPr>
        <p:spPr>
          <a:xfrm>
            <a:off x="0" y="6467085"/>
            <a:ext cx="12263401" cy="0"/>
          </a:xfrm>
          <a:prstGeom prst="line">
            <a:avLst/>
          </a:prstGeom>
          <a:ln w="38100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7C5C71C5-6195-134B-2ABA-0EB066D25DE8}"/>
              </a:ext>
            </a:extLst>
          </p:cNvPr>
          <p:cNvSpPr txBox="1">
            <a:spLocks/>
          </p:cNvSpPr>
          <p:nvPr/>
        </p:nvSpPr>
        <p:spPr>
          <a:xfrm>
            <a:off x="2037805" y="1834471"/>
            <a:ext cx="9144000" cy="777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XXI научно-практическая межрегиональная конференция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«БИОМЕДИЦИНА И БИОМОДЕЛИРОВАНИЕ»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8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00041" y="422354"/>
            <a:ext cx="4291959" cy="0"/>
          </a:xfrm>
          <a:prstGeom prst="line">
            <a:avLst/>
          </a:prstGeom>
          <a:ln w="28575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71569" y="502308"/>
            <a:ext cx="4690871" cy="2856757"/>
          </a:xfrm>
          <a:custGeom>
            <a:avLst/>
            <a:gdLst/>
            <a:ahLst/>
            <a:cxnLst/>
            <a:rect l="l" t="t" r="r" b="b"/>
            <a:pathLst>
              <a:path w="8115300" h="5290807">
                <a:moveTo>
                  <a:pt x="0" y="0"/>
                </a:moveTo>
                <a:lnTo>
                  <a:pt x="8115300" y="0"/>
                </a:lnTo>
                <a:lnTo>
                  <a:pt x="8115300" y="5290807"/>
                </a:lnTo>
                <a:lnTo>
                  <a:pt x="0" y="5290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1255" y="1889990"/>
            <a:ext cx="5605505" cy="161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7"/>
              </a:lnSpc>
            </a:pPr>
            <a:r>
              <a:rPr lang="en-US" sz="2533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Хроническое </a:t>
            </a:r>
            <a:r>
              <a:rPr lang="en-US" sz="2533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повреждение</a:t>
            </a:r>
            <a:r>
              <a:rPr lang="en-US" sz="2533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почечной</a:t>
            </a:r>
            <a:r>
              <a:rPr lang="en-US" sz="2533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ткани</a:t>
            </a:r>
            <a:r>
              <a:rPr lang="en-US" sz="2533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</a:t>
            </a:r>
            <a:r>
              <a:rPr lang="en-US" sz="2533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sz="2533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развитияю</a:t>
            </a:r>
            <a:r>
              <a:rPr lang="en-US" sz="2533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хронической</a:t>
            </a:r>
            <a:r>
              <a:rPr lang="en-US" sz="2533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</a:t>
            </a:r>
            <a:r>
              <a:rPr lang="en-US" sz="2533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почек (ХБП) </a:t>
            </a:r>
          </a:p>
          <a:p>
            <a:pPr>
              <a:lnSpc>
                <a:spcPts val="1869"/>
              </a:lnSpc>
            </a:pPr>
            <a:endParaRPr lang="en-US" sz="2533" dirty="0">
              <a:solidFill>
                <a:srgbClr val="013A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05306" y="714449"/>
            <a:ext cx="5724248" cy="956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развития диагностических методов ХБП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28" y="3651159"/>
            <a:ext cx="11640786" cy="252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2" lvl="1" indent="-215911">
              <a:lnSpc>
                <a:spcPts val="2800"/>
              </a:lnSpc>
              <a:spcAft>
                <a:spcPts val="1000"/>
              </a:spcAft>
              <a:buFont typeface="Arial"/>
              <a:buChar char="•"/>
            </a:pP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ХБП —</a:t>
            </a: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симптомов</a:t>
            </a: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развиваются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прогрессирующих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заболеваниях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почек и </a:t>
            </a:r>
            <a:r>
              <a:rPr lang="en-US" sz="2000" u="sng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присутствуют</a:t>
            </a: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</a:t>
            </a: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</a:t>
            </a: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75004" lvl="1" indent="-237502">
              <a:lnSpc>
                <a:spcPts val="3080"/>
              </a:lnSpc>
              <a:spcAft>
                <a:spcPts val="1000"/>
              </a:spcAft>
              <a:buFont typeface="Arial"/>
              <a:buChar char="•"/>
            </a:pP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ХБП </a:t>
            </a:r>
            <a:r>
              <a:rPr lang="en-US" sz="2000" u="sng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объединяет</a:t>
            </a:r>
            <a:r>
              <a:rPr lang="en-US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повреждения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почек, </a:t>
            </a: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вызванные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различными</a:t>
            </a:r>
            <a:r>
              <a:rPr lang="en-US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причинами</a:t>
            </a:r>
            <a:r>
              <a:rPr lang="ru-RU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наблюдается у 11-13% среди всей популяции</a:t>
            </a:r>
          </a:p>
          <a:p>
            <a:pPr marL="475004" lvl="1" indent="-237502">
              <a:lnSpc>
                <a:spcPts val="3080"/>
              </a:lnSpc>
              <a:spcAft>
                <a:spcPts val="1000"/>
              </a:spcAft>
              <a:buFont typeface="Arial"/>
              <a:buChar char="•"/>
            </a:pPr>
            <a:r>
              <a:rPr lang="ru-RU" sz="2000" u="sng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Диагностируется только на поздних стадиях </a:t>
            </a:r>
            <a:r>
              <a:rPr lang="ru-RU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низкой чувствительности клинических маркеров и высокой компенсаторной </a:t>
            </a:r>
            <a:r>
              <a:rPr lang="ru-RU" sz="2000" dirty="0" err="1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фунции</a:t>
            </a:r>
            <a:r>
              <a:rPr lang="ru-RU" sz="2000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почки</a:t>
            </a:r>
            <a:endParaRPr lang="en-US" sz="2000" dirty="0">
              <a:solidFill>
                <a:srgbClr val="013A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0" y="6467085"/>
            <a:ext cx="12263401" cy="0"/>
          </a:xfrm>
          <a:prstGeom prst="line">
            <a:avLst/>
          </a:prstGeom>
          <a:ln w="381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10633" y="475874"/>
            <a:ext cx="10810631" cy="7648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Патогенез ХБП с позиций метаболомики</a:t>
            </a:r>
          </a:p>
        </p:txBody>
      </p:sp>
      <p:sp>
        <p:nvSpPr>
          <p:cNvPr id="2052" name="AutoShape 4" descr="https://4.downloader.disk.yandex.ru/preview/17ab71d81200255e1fe1248eb1c5bbffd0a59b63ec0264dacae56f03d8ddd30f/inf/esZ_QUz4wid9GH9cOAPxNVPy6Xcy0B5BGn-YrvCgNoN7TJy4915hl2yLkDV2ZkiW_i6OIH7_0v56LCSxbVShYw%3D%3D?uid=145115942&amp;filename=IMG_5739.png&amp;disposition=inline&amp;hash=&amp;limit=0&amp;content_type=image%2Fpng&amp;owner_uid=145115942&amp;tknv=v2&amp;size=1903x972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054" name="AutoShape 6" descr="https://4.downloader.disk.yandex.ru/preview/17ab71d81200255e1fe1248eb1c5bbffd0a59b63ec0264dacae56f03d8ddd30f/inf/esZ_QUz4wid9GH9cOAPxNVPy6Xcy0B5BGn-YrvCgNoN7TJy4915hl2yLkDV2ZkiW_i6OIH7_0v56LCSxbVShYw%3D%3D?uid=145115942&amp;filename=IMG_5739.png&amp;disposition=inline&amp;hash=&amp;limit=0&amp;content_type=image%2Fpng&amp;owner_uid=145115942&amp;tknv=v2&amp;size=1903x972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056" name="AutoShape 8" descr="https://4.downloader.disk.yandex.ru/preview/17ab71d81200255e1fe1248eb1c5bbffd0a59b63ec0264dacae56f03d8ddd30f/inf/esZ_QUz4wid9GH9cOAPxNVPy6Xcy0B5BGn-YrvCgNoN7TJy4915hl2yLkDV2ZkiW_i6OIH7_0v56LCSxbVShYw%3D%3D?uid=145115942&amp;filename=IMG_5739.png&amp;disposition=inline&amp;hash=&amp;limit=0&amp;content_type=image%2Fpng&amp;owner_uid=145115942&amp;tknv=v2&amp;size=1903x972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058" name="AutoShape 10" descr="https://4.downloader.disk.yandex.ru/preview/17ab71d81200255e1fe1248eb1c5bbffd0a59b63ec0264dacae56f03d8ddd30f/inf/esZ_QUz4wid9GH9cOAPxNVPy6Xcy0B5BGn-YrvCgNoN7TJy4915hl2yLkDV2ZkiW_i6OIH7_0v56LCSxbVShYw%3D%3D?uid=145115942&amp;filename=IMG_5739.png&amp;disposition=inline&amp;hash=&amp;limit=0&amp;content_type=image%2Fpng&amp;owner_uid=145115942&amp;tknv=v2&amp;size=1903x972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060" name="AutoShape 12" descr="https://4.downloader.disk.yandex.ru/preview/17ab71d81200255e1fe1248eb1c5bbffd0a59b63ec0264dacae56f03d8ddd30f/inf/esZ_QUz4wid9GH9cOAPxNVPy6Xcy0B5BGn-YrvCgNoN7TJy4915hl2yLkDV2ZkiW_i6OIH7_0v56LCSxbVShYw%3D%3D?uid=145115942&amp;filename=IMG_5739.png&amp;disposition=inline&amp;hash=&amp;limit=0&amp;content_type=image%2Fpng&amp;owner_uid=145115942&amp;tknv=v2&amp;size=1903x972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42" name="AutoShape 2" descr="data:image/png;base64,iVBORw0KGgoAAAANSUhEUgAAAysAAAG6CAYAAAAI8tmTAAAAAXNSR0IArs4c6QAAIABJREFUeF7snQmYHEd1+F/17Eo+JGPjcEQ2IEsz1SsZm4A5A0mEORxiLhswEI4QcwUIkIADCZAECPzDTQKGmAQCDle4wWAMAYIh3MQJl6Xt6rEtghEmDqcPWdJO1/97k55Nb2tmunund7d391ff5++Tt3u6Xv3eq+p6Xa9eGaFAAAIQgAAEIAABCEAAAhBoIAHTQJkQCQIQgAAEIAABCEAAAhCAgOCsYAQQgAAEIAABCEAAAhCAQCMJ4Kw0Ui0IBQEIQAACEIAABCAAAQjgrGADEIAABCAAAQhAAAIQgEAjCeCsNFItCAUBCEAAAhCAAAQgAAEI4KxgAxCAAAQgAAEIQAACEIBAIwngrDRSLQgFAQhAAAIQgAAEIAABCOCsYAMQgAAEIAABCEAAAhCAQCMJ4Kw0Ui0IBQEIQAACEIAABCAAAQisWWfFWvtiEfnLrIq99/eL4/izqH19EWi6LTRdvvVlLaujte12+xbGmPOMMQ80xmz13nsRuVpEvjo9Pf3cyy+//KeroyXrV8qZmZldSZJ8PiXwaOfcP69fGuuz5djA+tT7Ylq93sf8RjgrYRg+1nv/zsUoMPObHzrnThz8PxPACWmuoZ833RaaLt8aMoU10ZR2u709CIIviMgJQxr0I+ec/l2dF0qDCTBRbbBylkk0bGCZQK/yahjzpRkn2OOsrPKe1HDxm+4MNF2+hqt33Ylnrf2ciJyuDffe/20QBB/o9Xr7jTEzxpiWc27SDz/rjulKNJiJ6kpQb1ad2ECz9NFUaRjzcVaaaptrTi5r7QO8989OG7YnjuM/Xq5GNt0ZaLp8y6Un6ikmkH5h66aOyt/Fcfz04l+trTu2bdt226mpqe97718Zx/GfNql1VWRjotokza2MLMtpA1Vsc2VorFytTWbDmP+/dkEY2Mr1j3VVcxiGn/be3z9t9Nedc3dfLgBNdwaaLt9y6Yl6igmEYfgY7/27+oO3MadHUTTY81D84zVyh7X2GSJyfhOdlSqyLedEdY2ofs01YzltoIptrjnQBQ1qMhvG/AY5KyISbN26dUPenjZu3Gi999/O/t0Y8/EDBw6ck793amrKd7vdA4O/D5sAGmPuE0XRv663jrjS7bXWagz9f6mem+KsiMh9nXMaTrPiBWdlxVWwagSw1j5XRF6jAnvvt8dxfOWqEb4mQa21l4jIbzfUWSkt23JOVGtCz2NqJrCcNtDkflMz1sqPazIbxvxmOStDjctaOyMie3IXP+ace2iRNQ6bACZJ8uvdbverRb/ler0EwjB8vvf+FZmnrvjKShAE956dnb203pYu7mk4K4vjth5/1el0XmiMeZm2PUmS23S7Xc0Atm7Kjh07Or1e7zsickTTnJWqsi3nRHXdGMgqa+hy2UBV21xlGCcSt+ls1vuYP1BuI8LARlla3c6KMeYOURR9LwzDJ3jvHysiJ4vIcSLycxHRF+D7pqamLty9e/fBIuvfsWPHr/Z6vSfrF3oRsSJycxG5UUR+KCJfCoLgwtnZ2a8UPWdM2xekXh6kXd65c+emXq/3dO/9I0Rku4gcKSI/1pSl3vt/jOP4M4Nnpisaz/DeP8gYczsRmRaRa4wxXzHGvKmMfJO0c+vWrUdMT0+/wBjzPBHZOI6FMeZDURQ9PH+P1j83N/cQY8y9ReT2IrJFRDaJyE3abmPMt0TkI61W6wOj9DZile0umzZt+vZ11133VGPM73rvQxE5SvXnvf8X7/1ru93uFUX6m5mZOb7X650bBMF9vfdqT8en4ZXXiMh/aLs2bdr0/ssuu+xQWV3rfUVptpei3tVoY0X6qft6ZnLxc+ecjh2iKSWDIHiOiJwlItrPfmmMeW0URa/K13/yySfffG5uTvvkA9P+u1lE/kdEvm6MuTCKoo/lf2Ot/ZW0D2s/uJ/3Xu1Uy7Xqs2Tuf5lz7vw66hw8Y7HtTfv+E0TkocaYUzL9QlMqOxH5cpIkF3W73a+V0dHMzMwpSZK8VEQenFmhHfbTlzjndOw8rLTb7WOCINAx+wHp2K9j9g0i8n1jzGd7vd4FZfp8/sGLlS07UTXGPDKKovdba+8lIk8Skd8UkV8VkZ6mpPbef7nVar15dnb2siJei7GxomeW4LlTdWyMmUuS5IfGmP8UkYs3b9783lFj36T6yPD7mXNOdal98Y5BEOh+SOV3axH5bxH5tvf+gjiOL862IwzDB3vvnyoidxCRW6bzAH2fvNM5p6GWQzPqDau30+nc1xjzRBG5Z/osnQvo++MT09PTbxyVSryKs7IYvS7WNrOcFlNvFXuqY6xYjIx1sClq52JtfNIxv0iu1Xh9XTkr3vudxhh9mfcz6Ywo3xSR33HO6QRiaOl0On9ijNEX5xEFSv/A1NTUubt3776+qnHkJ9jGmJfrIOq9/6SIbBv1PO/93+jm9Xa7ff8gCN4nIseOuFePZvjzOI71ubW3M90Upo7TSWXaPsxZsda+Q0QeIyJTJZ4xmyTJw7rd7u78vcOcFRG5m/f+zcaY00Y8W7MrPT6Kog+Oqtta+4cioitGRxfINysij3LOLQhpHPym6srKUtW72myshE3Ufkt2crF58+YN119//R289xelE8v5+owxT4+i6O+yAnQ6nTONMf+UftgYJdsnp6amHpkdM6y1Gval4V9F5c+cc9kVTFlsnYOKFtPeTqezwxjziXHj1OD5SZLs6na7moZ5bAnD8GXe+xcW3SciQ52VlMOFqdM06jGHvPcvGTcmDvvhYmXLTVTP0j19xpinjWlj4r1/fhzH/TDAYWVSfZfg278lDMOH6MexAlv+6ebNm289zFmpQx9ZftPT08cfPHjwEen7fdT74rXOufO2bNly1NFHH32hMeawj2OZ9msEx9m5jwH9yzm93UJX+Iwx545h99MkSc4eZudlnZXF6nWxtjloy2LrLWtHdYwVi5VxUjZFbZzExicZ84vkWq3XKzsrf/+Ri59gRPRLuX7Vv1q8XHCzuRted8455+gXoFpL3SsrIqL7VcY5KgP5L3bO6ZfPw4q19rUiol9Ry5Yvbd68+fRxX9ZH1JM/1FLD4XTPh64AFBV1yB4nIjcrunHUZGHSdqZfmuZXeYrkGOGsvElEqmQ7uubgwYM79u7dqytl82WEs6IOhIYZjiu6GnIv59w38jdZa/9aRKpkItL9VGcO2ydTxVlZ4npXlY0V2dRSXM9OLrz3dzfG6McD/ar7NWPMR733PxGRE5Mk+UC32718IMPMzMwZSZLoBF4nUnrPG5Ik0Un6da1Wa1uSJE8yxpyh93vvPx3HsX7973/Z3bZt282CINAVGGm1Ws/y3v+J/tsYc5der6creP3SarV+EUXRdXXUmXnG/MGFJdvbstbqBwNdbdbVT3XYPhsEwY+TJGnpx4v0OQ8SkQPOOV2NLFOCXbt2Bddcc83NkiTpf0jy3r/qhBNOWODAXHrppbrSlF1tGkysP5yOnwd0km2M+YzK5L0/xnt/NxH5g/RLvHJ9dRRF+o4rWxYlW26iqqvwv65f4733b2m1Wt/s9Xo/D4Lg5rriKSKaSVFX0X0QBKcPC2GdxMbKNlTvs9bqCqJ+xNH3kX70+rgxRlejfyQielip6l73FH1hWLa61NGZWB+5lSkNNdYx+TLv/du89zq+b9RoCmPM8wdOarpCqXte9f34eWPMu7z3sa7We+9PS6MA+n3Ne/+sOI7fmGczQm/a19+mERpBEOzv9Xq3M8ZoHdqPtexPkuQu2TFB/1jGWZlQr4uyzVS2RY9ZJe1p4rFipdgUtW9SG1/smF8k12q+XslZeetHLn6THz55/OwPv/3NM1784hcveElMCmYJnJWBSCrn3nRlRMOKDive+zvGcaxLwvOl0+noadEfz92sX7vea4zR5flbiIgOhOrIzZd0BaMfZ162jJhgD36uE1+VXzeua0jUuKJhDhrXruEpw1aCPuCcW5CwoI52hmEYeu+fmQqmDkfW1jRsbcGKhYYNRFGkg/182b59+21arZamadXkC+oM/4f3/rtpmE1HV8CGZLT7S+ecrnrNlwKWcylLnXD2Qwly5d+dc3fJ/m0EH71F7eoHqbwawpEv1xw6dOjXrrrqKm3/WPmGhYEtR70ZsRpvY2X7Up335SYX2q801OTpzrl/GFWPvnimpqZ08qT37uv1ene/4oor1E4WFGutTox0tU7L7znndBVmQel0Oi8yxvxV39jG7Fmpq86q7Q3D8J7e+y+pfMaYx0ZR9O5RXDR8rtvtaihb6bJ169ZjN2zY8DP9QZk9KxpOkYadacjetUEQ3Gd2dlbHkAUl5aVhQhrGI0EQ/Pbs7OynSwsmIlVly7HVqi4+ePDgw/fu3atOXt427qNOX/rHjzrn1GGYL3Xpu6i9OZ7XBUHw4FF7/3bt2jV16aWX6vg6X+rUxxB+73DO6QrHgvCtNC2t9j919tR2jtNV5CiKXpRv744dO27f6/X0vd/y3n8vjmMNYVxQhtT7vi1btjw231b9UafTOU+d3/QBX3HO9e1rUIqclbr0WtU266p3nD1NOlbUJWNVNhX7yMRjTtkxv0iu1X69tLPyDx/+5Oli/MjsSV78s55y1gMP+woxCaAlclYuMcY8KYqifSrbzMzMr2vsdD48wHv/vDiOB4NMvxmdTuff82FDSZI8uNvtzjswusS8adMmfclp7PGg6DLwlmy2siIuYybY70qS5BndbveX+k4Nw/AVgy+tQ575ioMHD75EX347d+7c0Ov13u69/93cfT90zp2Y/Vvd7bTW6gtLv6oOSukN9tbaF2gssYa0zc7O6hfp+RKG4SO89+/P/s0Y89UoivQL5XwZxVJfWK1W66XpXpdWGIZ/6L1/fd4BCoLgztlYcWvtf4jIHXMc35skybMHk6/UWdPJ5l1z973JOTeYkPYvlV1ZWY56U1lXnY0V9ae6rg+ZqDzHOac2M7JYa3UlVldktZztnPvIsJs1dnvDhg3qAB3vvb8sjuM75+8r++Kqq86q7bXWavKTfvuGffCZVA9VJxbW2r/Q0DCt1xhzThRFHxglQxiGW9Iv8puHjSNFsleVLbcycKP3/nbjwo+ttZocRlO+/49zTj+MZce42mxsXDuz9qd7NKIo0lCw0qVOfeRs8+dTU1O3GRVyHYbhBen+FJV1j3NO9z8O/bgahuEHvfcPUxOempo6Jv/MXL2/TD8a6Pt4aOl0Op8arJomSXJat9vV90e/FDkrdfXjqrZZV73jDGPSsaIuGauyKTL2Om1c6yo75hfJtdqvV3BWLv5HMfL7Yxr8rSefdWZ+AjcRnyVwVq65/vrrt+/bt083v2UHeg3n0SXkbDnfOTdYGZA0Y4RuDM2WTznnBsu8839vt9v3CIJgweZ67/1vxXH8xbJARkyw927ZsqWT/YJz2mmnTV933XX6lfZWuWd/1jmn4QPZdupXRk0AkE0T3XPOzcf4LkU7J3FWinhZa/XLrLZrUH7gnLttrt35kDq9fIlzTldmFpR0n8zvZf/ovX/RII59mE1qGMEJJ5ywM/9lLZ38aGrZbHKBn23ZsuWW2XvLOCvLVa+uMq1GGyuyk7qu5yYXVzjnNCxzbAistVbDCHV17rAPA0Ps7726v0knShs3bjz+u9/9bn8VYVDKvrjqqrNqe1MnXb9iq7Ny0f79+x919dVX76+Lf9WJhbVWE6fo1/F9zrnbjJqgDuSz1v69iOgmfA2r27pnz57vl5W9qmy5kMIPxnGsSVNGFmvtfFis7pfKhhbXpe+itlprddVBN6Rfu3nz5hMWEd5cmz5yzt57oijS/Y1DS6fTeZYx5m/TiyOTMOj1TqfzUmPMn6c2fFh68Jze3h3HsSbrGac3nSNouKj2Cd0nOh9lUcJZqWXsqGqby2FPk44VdclYlU2JPlKbjaf2WGo1vUiu1X69tLPy1o9c/En/f/GXw9r9308+68z8hHkiPkvgrLzROfesvFDW2t8QkbwjoUvK885Zp9N5gjHm7bnfvsA5l3dyNBxAv5Dqpvr51YRR8a+jAI3IYPWaKIr68erZMsgRnv2b9/734zjWDer5e3VfwoK9GkmSHDFY9VmKdi6xszJ4eQ7a+RPnXNZ5GbpyMWwDtD7AWpsNt+g/03s/P5EIw/CJ3vu3ZqFqKtkoivovt3zJflUbXMt/cS7jrCxXvcaYVWljw9hr5ry5ubn5PRwj+tqjnXP/XHagyk2QCvc2pGOBfnXVTHzvd849clxdnU7nFWmMfX9PShRF/569v4yzUmedVdub9qH3iMijU7n3eu9fd+jQoXfm95KVZZ69r8rEItX/L9K9FYXstZ5Op/NoY4zKr/3+MXEc9/9dplSRTZ+Xm6gelhxhyFgybxtzc3PHXnnlldq2wfumNhsb1dY0akDr0ffah51zuvpQutStj/yelWHZ9wbCWWv1A4B+CFC9PjyO4w+NEjxNYNKPEkmS5PYF+0zOc84NVk2HPjJtt3LT+dZH0o37/XvHOSt19uMqtllnvUXGYa1d1FhRp4xV2BS1p24bT8cknJUqJ9j/w0c++RYR/5QxyvrGk886Uzcq1lbqdla89+fGcZx3OHTAsEmSRDnBL3TOaerNfslOEhbZwLFfc/LPHLGyMjSO3VqrWW4en3vGXZ1zmtlsQbHW6qZeTes4Xw4ePHjkIE56Kdo5ibOi2UJERPcKnea9bxtj1BHRDZC6WqH/5TO/lHJWNHVsPpWlAklXQ3T1ab4YY74QRdEu/UN2iXdwg4bWxXHcfxHmS6fTeb0x5o9yf18QClTGWVmuekftlWi6jQ1jvwzOioaTLthnlZcjDEPdUL6ogxs1O1Q2FXl+HBq1Z6XOOnMTwsL2qowacjo3N/e6NDnG4IOY7sO4SD/4RFH0L0UrHKPG2CoTizQjoe5562/Gj+NYN1qPLZ1O527GmH465WGhwON+XEU2fU7uC/3Qd1O2vqwje/DgweMGzl+d+h7Xvmw9i0hCoGmFtwdBUJs+qvDLOitFBwJnnZVWq3XKnj17vpflknMwhr6T8xyttZpCWUP3vuycmw8RH+es1KnXKrZZZ71F/W2xY0WdMlZhU9Seum287JhfJNdauF56ZeVtH/74PRITfHmUg2O8eeKTzv6dSvGrRQCXwFkZOkHdvn17u9VqaUaQbFngrIRh+Grv/XlFMo+6XmYzaPa3IyawQ+UfFroUBEE4OzubD1vTyfilGpKWrSvrrCxFOxfjrJx00km3mp6e1hWMoVnZxuihrLNy2ERQn5lu2luQTSy7f2BYSkFjzEOiKNJ9T4eVMAz/SsPIshfyG49LOiuHpa9donpXpY0NY7/UzoquHhStylhrNWRmQaKOsmOIMeYBURR9KjdhLfzKVmedRWEq49rSbrd3BkGgWax0laWfYSktLk0RXHrVYvDDKhOLMAxP9d4P0oW/2DnX37syrqQbrPsb8MetmA57RhXZ9PdV2Y5yVurU9zg2uXpK8cw+r259VOGXdVaKDgSu4qyM+1CVe59rQhxNcvMt59x8uPy4NtSp1yq2WWe9Rf1tcL3qWFGnjFXYFLWnbhvX+sqsphfJtRaul3ZWtLF//+GLX2eM6IFLueI/+eSzHnhm3UCWwFm5XxzHg4wq8+KWcVastX8pIkMPGyvT7pqclaHyD3NWer1e54orruh/xcq9MMY6K0vRzqrOShpuoNnVhqUWnjPG7EuS5JdBEOjhnTOZQ/K0qaWclVEbndPMMQvi1LMrK9l45gHXceEiw1ZWNH1mHMeaxrZfyjgrK1VvRkYNKVywl6dJNjasD6Z2NHZVwxjz1GEHMY7q01UmSPqM3NhyfpIkrywzXqT3XJtPylHmxVVnnVXbO0YPD9MzRLz398j0G4331/SuQw/fG/asKhOL7Cpp2ZWAlVpZKeP4jnJW6tT3ONvM7mcsu1KVe/doAoP+qnUd+qhim0vlrOj+JufcgrDgYQyttZpuWw8M/pJzTsPO+2VcG+rUa5V+U2e9Fca6/q3pmF04VtQpYxU2Re1ZijGnzJhfJNdauF7JWdEG//1HP/F0441mM/rfc1bEvONmh65/5TnnnFN46ntVYA1zVvRU4QXpSY0xfxwEwWHOz7B23nTTTdfmU9aO41FmArtEE8na21nVWRm2PyNNv/zMgwcPfiqb2jOz4XOAo5SzYoz50yiKDps4jkgPPJ/e2VqrE/b8XqD/55wbemBdGIaf1nCerK4Xs2dlpepdLTZWdWxZ7P1VJkhaRxiGm733urfAeO8LN+MWyVXmxVVnnVXbWyR/+rwLMudFPWVc2uf88ypOLPQcB03B3Rp2jtMwWbN7VopSL08oW20rK3Xqe5z+cqvOpfYA5Z5Xqz6q2OZSOSvGmL+IoqifSnxUydps3g4LwsBqGzuq9JvlsqdJxoo6ZazCpkhmHWvqHnPKjPkl5Fr1t1R2VpazxU1yVkbsa3mbc04n97WXlXJWlqKd1lp1ZHWD8aB82zn3a6OgWWvfIiIL9keNSDuqA4NmS8qGmJRyVkTkm865fFphXeXQw8oWnGEgIi90zv2/dPI5bA/CFZs3b96Rz4xjrdVzcPTLfjb72i+cc3qey3zazDK6HhGju+T1LoWzshQ2VnsHHPHAKhOkDLtsdhjNVLfoA3TLvrhyWbAWXedi2luki507d956bm5OM4bpobVDs/KNekZ2wlxmtdpaq4lT9Ev2j7ds2XLisLMwsnVlxx7v/WGZoMpO5svIVpXtqJUVlakufRfpzlqrezv10McfpdnVKtlynfqowm+pnBUR0ZPuNV33yJIeoqnvFS0LkvIUtaEuvS6i39Q2ZhXZ1Ljr48aKlWJT1J46bVzrKjvmF8m12q/jrBweqjHQ6YI9K+kLQTesZ88+0AnneVNTU29Kz+pYYA/p5rHf0JObu92ubiotXcpMYJdiIrkU7cwsgQ9EPuS9/404jr+uf9DMHkccccTJg7NMrLWaBGE+uYHeMySnf6vT6bxmyOb1ss6KPvb8ubm5F2lWnVRXmsL6sLj2fG78zGCU1admlHrm4JyETqezzRijB+LpuQjzxRjzliiK9LTs+VJW1ytVb2oTtYWBLYWNle5YE95YNLkY9vhc0opKKwn555V9cdVV52LaWwZxp9PR08M1acWCsJii37bb7Y1BEAwOTXyncy6fWGTBI6y1eiCtpvzVMeRxURS9a1Qd6T453ed3jDHmP6IoOq1Inuz1qrJVZTvOWalL30Xtze5prJotLe33temjCr8ldFZuSpLktuMON83YutrgHaIoUkegX4raUJdeq9pmXfUW2VOZ66PGirpkrMqmSOa6x5yyY36RXKv9Os5KNWdF09p+ZkiSAT1gUifePzTGHO29v4X3/leNMXrwlGaseq1zrtLm/LIT2CWaSNbazmEZyNKVBU1qoNm89PwDPR+lnbZHD4J8ebZzGWP00LT3e+9/YIzRFNl6hsxJQzpgFWdFf64HVv4oPb3+6CHP+4ZzbkGWu3a7fccgCDRjUHbFRH+qXxl1v4um9tTNlPlyfRAEp8zOzupmy/lSVtcrVe9qsLHlGoiLJhfD5DjllFOOO3DggE6CNZPd/iRJHpk9SDb/Gw1LOPLII0/MZyHS+8q+uOqqczHtLdJF6hToysqxGlrrnBuXZfKwx1lrdbz9VRG5ZmpqqjPqIED94amnnnr0TTfdpAkOdGzRQ2Xv45wbbLqff3Z6nx7ue+/0j2c55z5a1Jb89SqyVWU7zlmpS99F7c2dBv/TIAjunz0wN/v7drt9THp4cZ5zLfqowm8JnRVt2yempqYeNuyDZRiGz/fev0Jv8t5fGsfxwL76TIraUKdeq9hmnfUW2dS46+PGijplrMKmqD11jzllx/wiuVb7dZyVCs5KOml7rohoZqYqZVU5K3W3MwxD3Vj75gJgesBe31lJVyV0MpMNHRv2c++9f7sx5tzMxTLOim7o1dC07GGNw55/MEmSe2RPHB7clLZJv9iW7UM97/05cRwPwgHm6yvrrOgPVqreOpM4DBpurV2WvlSloxbdWzS5GPX79PyeSzI2/a/GGM0gd5X3XlcajzPGaHjNPdOwJT2U9rAPHFVeXHXUWbW91lo9AO/l3vsvBkHwzSRJfmyMubbVavWSJLmlrqiKiIbOnqgfCpIkuWu32/3PIu7Z67nTyL8cBMFfzc3N/SAIAg2vFOfcl3KTZj2k919F5AgR0T0suvfwkiRJfmSM0RDSuwVB8Ife+/5hssNWP8vKV0W2qmzHOSvpmK0fmSa2saK2Wmv10Ew9PFOLfuzRrG66d1M3kf+KcjTGqCw7nHPqVC4o6aHJE+ujCr8ldFb0I4T228gYc4FmjkySRD9KbfXe69lsD04bf0MQBHfKZ+gs04Y6+nH67lD5nprKU9hv6qp3zJg48VhRl4xV+m1R/9Drddm4PqvKmF9GttV6T9mJ1oq0r0l7VrIAOp3O2cYYnXyXOgTTGPPyKIoWpK8tAlplArsUE8m0k9TSzl27dk3t27fv0yJy+ph2zzsrad1PTRkHI36jkw4Nu/pHa61mmBnoooyz8skkSV4UBIGmhb3liOff4L1/VDZrV/6+TqdzpjFGw6MWHEI55Hm64vb4KIr0BX1YqaLrlM2y19t0GyvqT3VdLzO5GPNy1vMVdGKnK4lF5RXOuT8bYnOFqYuzv7HWTlRn1faOSFAxrK03iMgTnXPvKwKRv57GsevJ3sM4Hha+m04e7hQEgX4oGLbiOahCV0ZflSbLKJ2hLCtfFdkWwXb+UMjsOSt16rusLsIw1A9Eb8xlYsz//LCxeHBDu92eWB9V+C2Vs6LHABhjniMiDxnD7togCB46Ozv7lfw9ZdswaT/WeqvY5kDOOuodxaWusaIOGRfDpqiv1GHj6fu+0phfJNdqvY6zUnFlJTPYbjTG6GnHZ6T7WPTAJ/1Kp5NoPadDN1Z/wxjz8SiKLq2SnlPrqDKBXaqJZPqSr6Wdp5122vQvf/nLpxlj9ATvk0WDNILOAAAgAElEQVREQ650c/x/e++/boz5oHNOvwrOlzSNqB6oqF9j1RnZLyL7jDGfT5LkDXEc70lZnS8iz0h/WOisGGMeEUXRBzXcZnp6+jl6XokesZKGb/3Ae3+J9/413W736qKOrRsXp6enn+C919Tdp6bpKdUGrjXGaPrlT/Z6vXfnU9DmJhiaEltTY88X7/3QNNWDG5a73tVgY0W6quN62cnFqLp0b1Sv13ucpq8WkTuljq6uIF6XhhDqJFw37apzf9jm5cV8ZZukzqrt1dSjmzdvflSaAU/7gyaZ0L6u+/t0XNzjvf+MnqG0e/fuaxarEw0P2bBhwwvSfqdOi66UXu29f30cx4Ov/gser+EZ+/fvP9cYowk0VDYNQ9OTxTV083OtVuste/bsyZ+3VVnEsrJVZVu0sjIQdBJ9V2lsGqKj++8026GuLmjCBM18p2G1X0uSRMc9PYR4aJlUH1X4LZWzkiTJGbofNZ146/4p3aOo76obRaSrq6eHDh16g+6LHAahShvq0GtZ28zKWke9w9pe51hRh4yLYVPUXya1cX3+Ysb8IrlW4/VGOyurESgyQwACEIAABCCwNglkHYwRWSrXZsNpFQRWkADOygrCp2oIQAACEIAABFYPgSqrIaunVUgKgWYTwFlptn6QDgIQgAAEIACBhhDAWWmIIhBjXRHAWVlX6qaxEIAABCAAAQgslgDOymLJ8TsILJ4Azsri2fFLCEAAAhCAAATWEQGclXWkbJraGAI4K41RBYJAAAIQgAAEINBkAjgrTdYOsq1VAjgra1WztAsCEIAABCAAgVoJ4KzUipOHQaAUAZyVUpi4CQIQgAAEIACB9U4AZ2W9WwDtXwkCOCsrQZ06IQABCEAAAhCAAAQgAIFCAjgrhYi4AQIQgAAEIAABCEAAAhBYCQI4KytBnTohAAEIQAACEIAABCAAgUICOCuFiLgBAhCAAAQgAAEIQAACEFgJAjgrK0GdOiEAAQhAAAIQgAAEIACBQgI4K4WIuAECEIAABCAAAQhAAAIQWAkCOCsrQZ06IQABCEAAAhCAAAQgAIFCAjgrhYiW54ai3O1F15dHymbUsh5ZrJU2r5V21NUT2u32g4IgOMo59wERSep6bl3PaZK+2u32LYwx5xljHmiM2eq99yJytYh8dXp6+rmXX375T+tq91p6jrX2syJyHxG5wjnXbmrb6uoLS2GzdcnWVPbD5FrNHJdC9uXQXdPtbCW54qwshwWWqKPICIqul6hizdyyHlmslTavlXbU0ZnSF9NF6bOe4Zx7cx3PrfMZTdFXu93eHgTBF0TkhCHt+5FzTv+uzgslR2A1OCt19oW6bbZO2VaTca5mjnXLvhx6Ww12tpJccVaWwwpL1FFkBEXXS1SxZm5ZjyzWSpvXSjvq6EydTueZxpg3pM96rXPuvDqeW+czmqIva+3nROR0bZv3/m+DIPhAr9fbb4yZMca0nHPvrLPda+lZq8FZqbMv1G2zdcq2muxqNXOsW/bl0NtqsLOV5IqzshxWWKKOIiMoul6iijVzy3pksVbavFbaUUdn2rZt221brdZnjTFHee8fGMfxt+p4bp3PaIK+0lWVbuqo/F0cx0+vs41r/VmrwVkp0xf0nqmpqe97718Zx/GfjtJb3TZbRra1aEOrmWPdsi+HfleDna0kV5yV5bDCEnUUGUHR9RJVrJlb1iOLtdLmtdKONdOZChrSBH2FYfgY7/27VFRjzOlRFH1+vfCvo52rwVkp005r7TNE5PzldlbKyLYW72lC318s19Us+2LbvBy/W0muOCvLoeESdRQZQdH1ElWsmVvWI4u10ua10o4105lWgbNirX2uiLwmXVnZHsfxleuFfx3tXEPOyiUi8ts4K3VYRfEzcmP1o5xz7yv+VTPu4D2zNHpYSa44K0uj08pPLTKCouuVK1zFP1iPLNZKm9dKO1Zx96kkehP01el0XmiMeZkKniTJbbrdrmYAo5QksBaclR07dnR6vd53ROQInJWSip/wtmzfN8acE0WRZixcFaUJ49aqAFVRyJXk2jhnZevWrUdMT08/QUQeaow5RUSO19V/EdG0lE5EvpwkyUXdbvdrWc4ZiD9zzt1cr7Xb7TsGQfDHIvKbInJrEflvEfm29/6COI4vzv4+DMMHe++fKiJ3EJFbisjPRURjyN/pnNMQhLGZZmZmZo5PkuRsY8wZ3vtfS+vbkMr9Pe/9+4855pi3X3bZZYeG2UeRERRdL2tzK80p1csxQRA8WUQeICIni4jq6wYR+b4x5rO9Xu+Cbrd7xag2VWFx8skn33xubu4ZuidARLaLyGYR+R8R+box5sIoij5Whl273c7KvFPt0hgzlyTJD40x/ykiF2/evPm9Wf2GYfhH3vvX6/O993cs2pNgrf2EiJwpIj90zp04wr71z492zv3zKLnravNScMm9AB8ZRdH7rbX3EpEnpf30V0WkpylpvfdfbrVab56dnb2sSJZJ2rxSfaKKHS/G/pTZUo9LWsdix+xxOrXW/or3/kHGmIcYY+7nvT8qvf/aXIrnlznnzs8/K8er8hhTZ99N9bArSRINX/uFc+5Y/Zu19q6p3d87zXKWeO/3GWO+4r3XvTlfL7L7MAzvnCTJ04wxu0RE+84h7/1/BUFwydzc3BuvuOKKH1hr9V33O1VTF1trXyIif6EyGGPuEkXRvw+T56STTrrV9PT0PhEJRGTu4MGDt9i7d6++Pw8r7Xb7/kEQfDodE58Wx/EFOT4LxreZmZlTkiR5qYg8OH3+KCQvcc69OP8sY8zEY0xRP81cr1W3RbqftG+XeP7AZvXWs5xzH9WMVcaYxxtj7pbOk/S9re/qT2zcuPGN3/3ud39Wx3t70v5bpLOsjJPWNXjWzMyMplN/uvf+viKyTUSOSeeuo5B82Tmn775+mUDmUvOR5XofFNnVYq83ylnpdDo7jDE6YVNFjy1JkuzqdruayvIwRU9PTx9/8ODBRxhj9CU2NeJB/ew7W7ZsOeroo4++0Bjz8DEVfsw5d/aocxA6nc7vGmPeKiJHFoj99ampqfvu3r37+vx9RYZadL2IVxM4qQydTudMdRJSJ3SU2PrCfUkcxy8fdkNZFmld/5Q6Q6Pq+uTU1NQjh+lk8IMwDB/ivf/Hguf8dPPmzbdeaWelrjaXsafFcMnp7izv/f2NMU8bU59O4J4fx3E/DGhYmbTNWZmWc+woa8eL4Zz2tSUflyYZs8fZmLVW9a3hX0Xlz5xzr8jeVMcYs4TOik78T/Dea9v0Q9qod7AeI/Pno8ZAba+19v+JiG40H/WM640xT0yS5MHGmMdUdVbCMLyn9/5LWpcx5vlRFL1qRP/7A2PM3w2uGWMeF0VRf49RvoRh+Crv/Z/o34MgOGl2dnav/ntUXwjD8GXe+xcWGYGIDHVWdJI96RhT1E9zH2Bq0W1Re+uYcxTVkW2XfuwzxpwrIjoPGlV+4r0/O47jLw67oYjj4Dd19N/lrCsdax9tjHlbZg6oH9x+KSLH5VjoR2/94PJfIvIZ59wLBtfLytzk90GRTU1yvUnOSstau1vHYBG5SUR08PtsEAQ/TpKkJSInee/vbox5kIgccM7p17L5khswnu+9/2sRucx7/zbv/ayIbDTG3EEH3cFEOf1yd46IPE5EPm+MeZf3PhaRTd7704wxz0u/xOuX8WfFcfzGYbDb7fadgiDQr78/EJEPisgXjTFXBkGQ9Hq926cvFF2x0ef8TRzH+pJaUIoMteh6WSNYSU5pJ/tw+oXsgDoAxpjPqI6998d47/VrzR+kq1L6gnx1FEWqg0qs0pffGUmSqOOrzupPROQNSZKoc3tdq9XaliTJk3QVLNXJp+M41lWew1bPrLVnpTrVr4Y6gfi4MeZfvPc/EhE9pE7tVeOov5DPUlTnhKeM/mdmZmppcxlbWiyXXDu+IiK/rpMo7/1bWq3WN3u93s+DILi59/5+IvLsdPD3QRCcPjs7e+kQW5i4zSvVJ8rodLGcldMyjEsTjdnj7Gzbtm03C4JAV0Gl1Wo9azDB1S/8vV7vmsFvW63WL6Ioum7w/3WNMXX23XQ8yn6l1hUWXU35gTHmH0Rkgd0bYzTbma7K64BzvziO9VDHBSUbGiciP/Pev84Y84UkSfRL9wlBEOjY9kQd/7z3VxljOlWdlV27dk3t27dPV6Fv5r3XMfK3h+nMWvsvIqL9dU7rM8Z8KIqioR//wjDUd/KdNErCORcOnjemLwS7du0KrrnmmpslSaKyKJNXnXDCCQscmEsvvVQPVO0fqroEY0xWd4etaufqm1i3ZcbfOvp2UT25dmlUi77rvisif69RJ0mS3GiM2WKMeaiIaDSMztP2J0lyl263e/li3tt19d8yY2uNdZ2WJIlG+uhcY4/OFaenp7+4e/fug+mqzeNFRD+86krLVUmS7Oh2uwcWw6fh74Mik5roemOcldxXnMdGUfTuUS3Tk4y73a56p/MlZ5z693c45/RLwIIJaJr+UJ0XXQXRJcvjjDEvj6LoRfn6duzYcfter6ehYC3v/ffiONawtKHFWnsf55wOVIedQr1z585Nc3Nz3xOR22mdzjkNbVsgV1HnKrpe1gpWipOGdaRhfPql4dogCO4zOzurA9+CopOUqakpDVu4p14IguC3Z2dn+2EDJV5s/VvSZ6iONfRvX6/Xu7uGQ+Trstaq8/mH6d9/zzmnqzDzJSfzdUEQPHjYhFl/oC/2Sy+9VF/W86XOCU+R/utqcxk7moTLEPu7+ODBgw/fu3evfqBYULRP6QeL9I8fdc6p4zhf6mrzSvWJIp1OwnkAaSnHpUnH7DK2pvd0Op0XGWP+Sv89bs9KnWNMnX1X5R5iY5+5/vrrH7pv374bh9i9fjj5pP7de39RHMcPyd6T7t/QyeC0hoy2Wq177tmz5/v556Rh0Org6yRJS+UT7K21+nHpLGPMjZs2bTo2H8Z8yimnHHfgwAENr1Yn5Q06UdOQ3oMHD/5Kvk9rqOahQ4f0va0fft7onNN7+6WoL2zduvXYDRs29EOMKu5Z0Z8seowpI1udui3bJ/S+Sft2UV1D2vUB59yj0zDd/FitNvvx1GH5inOu//7OliId19l/l7OuMAw/6L1/mPYRY8zJg9XCbNvDMDxXP5ynfztsrlHGzpr+Piiyp0mvN8ZZsdaqd/6RdDAqjO8v6Ag/n5qaus2o0J4wDC9I96foY/Y453T14zAnQy8ODFHHyKmpqWPGhQuNU0an03mpMebP9Z5Wq7U1/3Ip6lxF18saQu45y8bJWquxzxoDrSsmYzfrhWG4JV0N22yM+WoURfr1fb4UsbDWPkdEXpv+4GznXN+u8kVj7Tds2KCbdY/33l8Wx/Gds/dkJ0kaThFFkYaClS51TniWq81lGjcJl9wqxo3e+9s55/pfTIcVa+1XReTuus/IOXeL7D116Xml+kSRTifhXEaPes8k49KkY3YFGcs6K7WNMXX2XW1nTtc3HTp0aOtVV1314zF2r/tVdE/LT5xz+qFnvlhrX5eGkOnfRo5vqX7/xBgzCN+q7Kx0Op1siNdvOuf+LSfL7+mHQRG5vtVq6ce9fliXhp51u12dvM6XTqejEzqNPNBypnOu75AN4XPY6sVinRWdQE4yxpSRrU7dlu0TZe4r6ttFz8i16/qNGzfedtyeFGutrrjoXlT9yHjn/F7DovFumecItY0V1lrdT60fYXW7gM5jDys7d+7cMDc3px8mdPXpQuecrkQtKEV8mv4+KLKnSa83xlkJwzBMJ6j9r0n79+9/1NVXX72/bANzk6D3RFGkMbpDS6fTeZYx5m/Ti/OxrsNuznZ47/2i02ZmzwoYttm6yFCLrjedk7VWM7noytQ+59xtRjmHg3ZkB768c1fEwlr7DRG5y7CN6nlO1tr3isij1BnduHHj8dnB2Fqrq2oavnft5s2bTxiVHGEU+zonPMvV5jJ2NAmXbDu89x+M4/gR4+q01r5JRPqHAG7evHlDVgd16Xmlxo4SOp3I/srocpJxadIxu4x8ek+FlZXaxpg6++6QCe+HnXMPW6zddzodl4Z1/ShNxDH0Q5s+P938Pgibq+yshGGo4deDVNEvds71PzgNShiGF2k4tYhc4pz7HWvtHvXNjDFvj6JIIxvmS6fTeXO6P+3A9ddff/PsqlJRX1isszLpGDNEd0VhYBPptmyfKHNfUd8uekbVsbrdbt8jCAIN7dU5nO636mfwG5QiHS/zHKGWseK0006bvu666w6mbXydc27kPjtrre5TuY0x5uNRFGnCiAWlBJ9Gvw+K7GnS641xVrQh1tr3aKajtFF7NQ730KFD7xyVWWRURxi3GTCtRyenOknVTvXwOI4/NAqktVbDhPp7VZIkuf2wWMwySgjD8OHe+37qv2GZVYoMteh6GRnyA+9ycUrD4H6RLv+/3zn3yCJ5O52OblhTe1AdPSaO4/6/823IZ8ZKV0t0Y5uGSBTW1el0XpHuY1qgF028sGnTJn2OfgkpfAENa0+dE55x+q+rzUU60euTcsm147DN0XkZsvqZm5s79sorr1Q76meg2rBhw8R6Xqk+UWTHk3Iuo0u9Z9JxaZIxu6yMZZyVuseYOvvuEF2/wDmneypHllF2H4bhZu+99gFTZiKevu80BFazC1Z2VtLf6z7Otu7FdM791kDolLmGdWk64WfHcfyGTqfzN8YY3Wt2rXNukNmv/xNrbZTue/icc04zJs2XovfbYp0VEVn0GFPmfVOnbsv2h7L3FfXtoufkdPJC55wmdBhZ2u32xiAIdM+UvjM/kiYlKqXjuvvvOHuquy5rrfZHDbV8q3Ouv7I0pATWWl1Z2Sgib3POafbLBWWczKvlfVBkU5Ncb5Szki6V6RK3fkkdyKax7BelX2p0I9/Qr0i5rwDnxnH89lFgrLXzzoqI3Nc597kx9847K61W65Q9e/bo3pPDyoknnnjk0UcfrSk2dTDXVHJb0qXBo9P9MWqkGqtbu7Nirf2oiCyIa84I2HPOzWdEWwlO7XZ7exAEXZVJN0fGcaxJDsaWTqdzN2NMPz219/55cRy/evCDcZ069yWwqJoF1zVrTBzHn9E/Zp8zaqN/0cPrnPAsR5uL2lMHlyr2p/VlJ20HDx48bvDhoi49ax1VZKpz7Cir08Xan7ZtqcelScbsMvaW2kBhGFjdY0ydfbeqjY2z++3bt7dbrZY6DyMTkOS5WmsHIWWLdVYGq5sHb7zxxmMHEQ/WWv3o1E+hPlj9DsPwdO99/32q78JBZqh2u31iEAT9fYOaLCGf3W+pnBXv/di5wDjWZd43deq2bH8Y3Ddp3y6qL7fiXCoM2lqrq3i30iMmsml585zyHxnr7r/j7KnuusIw/LTOHUTkmiOOOKL9ne98Rx22BUVTPgdBcFH6x6FHD6yF90GRTU1yvVHOyqAh7XZ7ZxAE+nVGV1n6GWHS4tKUtvNf2csOKFlI2QlHEAT3HrVpWn+TXVkZ5ayEYfhsXfYcko5Xlwf166+Gs6mzoue3NMZZKTqvoy5OYRie6r3/dqqDw0IJhhlwmtygvwFfD4SLoqi/36do0LPWatiWLpdWLsaYB0RR9KlU79nnlJI5X2GdE55xA1ldbS4DLFdXZS5Fk5K8DKOclTrbXEWmuvpERTuuzFmfvxzj0iRjdhl703vKrKzUPcbU2XeLdD2Mwyi773Q6v5ae66Q/K2UX1lp1Hk5f7MpKegZZ/zyqbHYya62eaK7ZNP/dOadht/1EI/v27dO9OJrRbz7zpbV2sLdF9zOcmk+uUtQHJ1hZGXsmVWpf86vr2Q8iZd43deq2bH+oq28X1Zf7iLMgumHUb621V+nCt76DnXN3zN5XMBlftjnCEowV6qBrIhidT38lCIJnZfbrBJ1OR88MVIdfE/58Z8uWLaflk/EU2dGk7926bKaonxbZ1CTXG+msDBqULn3pprynee/vMfi79/7dcRxruuH5jFpVINY54bDWvkFEnpnKpqsHFwRBcKn33mVTalprddlP01TW7qzo16wkSW47zBCMMUk2y9VKcEo3zP8wbfvQdMRDJqmLWlnJfnkUkfOTJHllhQ5y7SClYJpxR9M1ll4NyteziAnPv6YpTSsdCllXm8twmpRLFfsbN5Gos81VZKpz7BhX76Scl2tcyttMlTG7jL1VcFY0KUdtY0ydfbdoIlLFWZmZmbFJkmg4lZZXOOf+rIijtVbPvfiNCZwVDT3T9O8aWvvXejZEGoapIWCb8qFW1lo9R0vTte51zp2k8llrNdOivrN1z+IJeZmL+iDOyv8Rq6tvF9lNTidPds7pWXJji7VWM8NpIpQvOefU5uZLgbNSa/9dzrpS+9bjKPRsqH70TPqRWhPHqK3rh2ot3+31emcOy0xaNEas1vdBkb1Uud5oZ2WIoetpt4Pc7E9xzvUn/0WKzgOpa8KRnq6rG7W0/NuNN954xqikANZaDW1T77p2Z6WKwoteCtln1cVJowSstZpXvDUuB3+27uyeFWPMglTWBQNRNqZbndrHVuEzuDdNizs4hblw78uwOtIv23+j10qeYK/pSDWEsJKzkotjX3Sby3CalEsV+1N5xoSB1aLnlRo7iuqdhPNyjkvjbCbV9cgxu4y9pTZQGAZW9xhTZ98t0vUwDqPsPk0VrNmHdEwp1dettYNxZVFhYFpXxuH5mnPuHp1ORw8J7Gf7arVads+ePf3QtPTe+cyeg1UUa61mXdSJmx4p8Pv5NheNCzgr/0uszr5d1P9yYWB/EUVRP334qHLqqacefdNNN+mZR0P3UxXoeNnmCHWPFQMemcx5OtfRaBrdAqDptjWq5ANJkvzTsPNVBr8fx2ctvA+K7K3o+qpxVrQhO3fuvPXc3Jyen3GzQfaRMorOQ6hrEm6t1cwP/ZO1NSNKHMd6COHQkj2RuSkb7JcrDCz3svvxli1bThy2DJoFZ619i4g8JWW7IAtb0Ystl1VEV5z0NNnKJbMhVLPuaAazSs/pdDpPNcboZE3Lbzjn+qdBDyupw6GTEN1fVMlZSflms5ssus1lIE3CpUh3+fpHTdrqbHMVmeoaO1T+onoXy3k5x6Uiexk3Zhf9dnC9TBhY3WNMnX23jK4r2v0g1KbQ+cgloii8f5ROModQzh1xxBHHHjhw4LVp+v/vOOf6Bx4PSrq6pl+V9SyzFwRB8KHMatCjnHMaPragFPWF7GSt4jkrayoMrM6+XdT/cjoZmZZ38JzcuViHJZEo0nHGIV6OOcJgtXHiutKxR88E01Tcv2i1WqeP2ts8jnkJPoMEFZXmI3XaTJGMRTY1yfVV5axoQzudjp40vyu/zFgFYl0TDmutpnHUfN0LNhPmFaJZMlqtlu636YdqrVNnJbuy9Lgoit41ynDTdJsagnWMMeY/oig6LXtvka6zkxt1eLIrcFU6SxiGr/ben5fqt1TMbvb56Qm5mvxA7eNZcRz3s8oNK7nJUWVnpa42l+EzCZci3eXrH+es1NXmKjLVNXZoO4vqXSzn5RyXytjLqDG7zG/TMb/Myop+/a9tjKmz75bRdRW7D8Pw77z3f5C+S06PokgPIx5awjB8rPf+nenFRTsr1lrdk6Ip4bVoJi+NatAQr790zr00X7m1Vs+20lj9LyRJ8h5jjH58SoIguOXs7KyGlC0oRX0hzTQ1ODj2nc45DTMbWoqeVYV1Gd3VXd+4flFn3y7qf7l23aSh5vnDuLPPsNZqsoV+pk9jzB2iKBpEnfRvK+JUZ/9dzrq0bdZa3QKwXc+ZKRMuN4x9kcxr5X1QZHejrq8qZyWdxOrKyrE6WDrn+l/ey3SEXKeazwY2yQb7TqfzBM1SlnbOoXsxNFtOr9d7u/f+dwcyrEdnJV0i1o3vmgJTX1b3cc4NNt3Pqye9T8ML7p3+8SznXH/CX1bXaaiEOjt6mNr+JEkemT+gLPs8DTE48sgjT8x/Ddm2bdttp6am1N70C+FPgyC4f/6gq8Fz2u32Md1uV5MpzJfUXvelcazdJElOy9+jN6fJBL6gm1LTH1d2Vupqc5mBZBIuRQNyvv5xzkpdba4i03I6K4vlvJzjUpG9jBuzi347uF52ZaXOMabOvlv1/aT3j7P7dIPwf+q44r2PkyS51xVXXKF7BRaUNGOeruZqZkoti3ZWtK50P8LxaTjzM/SBo9L5W2vVmbgwPZRRU/brBvtvOOfuNkzvZfqgtVbHUk2HfM3U1FRn1AHNZZ6VlWEc6zK6q7u+cf2izr5d1P9y7dLbPzE1NfWw3bt3D84VmX9EGIaP8N7ripnOKT/vnNOEDgtKEac6++9y1tVut28RBEG//xlj7hVF0ZeL2C6mD6yF98FiuAx+0xhnxVr7ABF5uff+i0EQfDNJkh8bY65ttVq9JElu6b3XzVq6SV3zxc8lSXLXbrerA3a/FBlnFlJdEw5rrU6GdUleNxlqSuUL9ITeJEmu8d4f22q17pZ+AdN9Nleknve6XFlR/umhUbqJ/AgR0bhO/Tp3SZIkPzLGaNa3uwVB8IeZFai3RFHU/4KYLWV0nS5JX5JuCtWf/6sxRlMHXuW9P+S9P84YY0Xknunm0/Odc/1VlJytaN50PZlXy5yIaCY6zfyhYQ6/orIaY3QJeEd6rkD+94OMOfp3XV3T1NzfUhk0hlsdIGPMud573ZinB6ppBpXKzoo+vK42lxlQrLWL4lJGd9n6iyYSdbS5ikx1jR1lx6zFcF6ucWnSMbuMnek9ZZ2VOseYtD/V0nfL6rqK3Xc6nVcaY56X/kbfla/33n85SZIbWq3WrZIkubcx5qkiclQ6rpw6obOi48vgy7mmZtV4/Fnn3I5hejz55JNvfujQIc0KNpU6LCrHS51zfzns/jJ9MAzDC9LQM33El4Mg+Ku5ubkfBEHQ/8gzCLMt86wqrIueV3Q9396iMW1cv6izbxf1v1y7NDOnHuocaWiz9/6yJEmuN8ZsMcY8PHVGdRHxTeMAACAASURBVD55QxAEd5qdne0np8mWMpyWc45QV12aQvqoo47S/a0b9BT7Vqv1J0cdddTeqodIl+HT5PdBkT1Ner0xzkp2w15Bo3SgfGI+7rWMogfPrXPCkeaa12V2zZQytOhGSGPMH4mIDt7BelxZGYBpt9t3CoLgwyJyuzF61r0hr3LOvTCb8W1wf1ldW2vvlToXut+kqIzMrBOGoZ7E/Ebvvb5wR5WfOOfUec0P0McnSaLOza+N+e0vjDGP996fLCJ68NainBV9fl1tLoKl1xfDpazuBvWXebFP2uYqMtU5dpStdzGcl2NcmnTMLmNjek8VZ0Xvr2OM0efMzMzU0nfTZ+1KkmQQrjXxPgr9iGut/dtMJsphOG8wxvx+kiRbjTGvmtRZUTv03r9tUJEx5uVRFL1olB4zKZP7twRBcM/Z2dn+CedDxslCPun+Jw1FGzaeX+ice8JSsC7qp0XX820tM6aN6xt19e2i/pdp1y+uv/76LZs2bdIPdaPOc9PHXRsEwUMn0XFd/besTuoaK8IwfJWeHzSKqTrsSZL8MAiCL2ka42ERGmVlbur7oMieJr3eGGdFN+Vt3rz5UenhOvoVSDOH6NcbXbFQr3WP9/4z09PTb929e7cePLSglFV0OqGrJQxsIEC6LK+p6zR0qX9qr64Kee+/niTJW7vdrh5mqRNJPVDy5PXsrCgHXe7dv3//ucaYs/R/07A+DaH6voh8rtVqvSWbXWYSXadheI/TBAgicqc0NEwdS81aovXpy083D3563Ab6NCxEV3n08CddkdEkD3py7Y9E5GtJkry72+1qKNdhReOtddJgjHlY2t7j9AuUpvY0xnwiCII379mz50edTkfTdH9wEmdFK6+rzWUGl6pcqvRTrb/si32SNleRaSWcFeVQlbP+ZqnHpUnH7DL2ldpAqT0r2edNOsYMnlVH312KCXRGvnsEQaDj0m+m5zjoiu1/GWMuOXTo0BuvvPLK/+p0OmdrFsZJnZXswY5af5Ikd8pGN+T1mT2jTN/h6cecoUlKyvZB7QcbNmx4gff+zNRp0ZCkq733r4/juL8CXvZZA3mLxpii5xVdz3Mpqq9Mv6ijbxfVM2iXMeZfoig6I+2LmgVOQ/zunh7+qKeydzVq4dChQ2+48sor9Z04tFThNGn/Xc669Gyhq6+++gFBEGikiB6IWVQS7/0f5fewVpG5ie+DokZPer0xzsqkDeH3EIAABCAAAQhAAAIQWA4C6T4S/RBwZ3WajTHv8N6r8zZ/ir33fkq3BeiHSj2GIT3ofK7Vau0c91F2OeRfTXXgrKwmbSErBCAAAQhAAAIQgMBKE9CkE18VkbtqdMXBgwfvvXfv3kHGuqGytdvt+wdBoFEcWp7jnHv9SjditdSPs7JaNIWcEIAABCAAAQhAAAIrTqDdbt89CAJ1VjQk8oxBuH+BYNnDL8fu+VrxBjZMAJyVhikEcSAAAQhAAAIQgAAEmksgDMPHeO/758W1Wi1bJqSr0+lsM8ZoZlg9e+1pcRwPDo1ubkMbIhnOSkMUgRgQgAAEIAABCEAAAs0nkGah/DeV1Bjzx1EU/c04qcMw3Oy918NS9aiDQ8aYrVEU6dlBlBIEcFZKQOIWCEAAAhCAAAQgAAEIpAR0z8pl6bEEmgH2TXpMxRFHHHH5d77zHd1g32q32zfXA0y99/dJzwjSLLda2K9S0YxwVioC43YIQAACEIAABCAAgfVNYMeOHbfr9XofE5E75Eh4XXAZQkeP3Xiec07P5qNUIICzUgEWt0IAAhCAAAQgAAEIQCAl0ArD8GHeez037o4isiU9I/BAep7bXu/99zQL2A033PDxq6++ej/kqhPAWanOjF9AAAIQgAAEIAABCEAAAstAAGdlGSBTBQQgAAEIQAACEIAABCBQnQDOSnVm/AICEIAABCAAAQhAAAIQWAYCOCvLAJkqIAABCEAAAhCAAAQgAIHqBHBWqjPjFxCAAAQgAAEIQAACEIDAMhDAWVkGyFQBAQhAAAIQgAAEIAABCFQngLNSnVnjfzEzM7MrSZLPp4I+2jn3z40XGgEhAAEIQAACEIAABCCQI4CzsgZNAmdlDSqVJkEAAhCAAAQgAIF1SABnZQ0qHWdlDSqVJkEAAhCAAAQgAIF1SABnZQ0qHWdlDSqVJkEAAhCAAAQgAIF1SABnZQ0qHWdlDSqVJkEAAhCAAAQgAIF1SABnZQ0qHWdlDSqVJkEAAhCAAAQgAIF1SABnZQ0qHWdlDSqVJkEAAhCAAAQgAIF1SKBxzsrWrVuPmJ6efoKIPNQYc4qIHC8iKudPRcSJyJeTJLmo2+1+bZi+ZmZmjk+S5GxjzBne+18TkVuLyIb099/z3r//mGOOeftll112aMTvB2l/f+acu7ne02637xgEwR+LyG+mz/tvEfm29/6COI4vzj4nDMMHe++fKiJ3EJFbisjPReRbIvJO59y7RMSXrbfT6dzXGPNEEbln+qwbReQKEfnE9PT0Gy+//HJlclip6qycfPLJN5+bm3uG9/6BIrJdRDaLyP+IyNeNMRdGUfSxddg3aDIEIAABCEAAAhCAwAoTaJSz0ul0dhhjPiEi24q4JEmyq9vtfiF7X6fT+V1jzFtF5MiC3399amrqvrt3774+f192oj89PX38wYMHH2GMOV9EpkY887XOufO2bNly1NFHH32hMebhY+r+mHPubBFJxtUrIrfw3r/SGHPumGf9VJ2yPAO9v4qz0ul0zjTG/JOI9B2zEeWTU1NTjxzGq0hPXIcABCAAAQhAAAIQgMBiCTTJWWlZa3eLiBWRm0Tk70Tks0EQ/DhJkpaInOS9v7sx5kEicsA5d3K+0e12+05BEFwmIj8QkQ+KyBeNMVcGQZD0er3bi8ifpise4r3/mziOdbVkQclO9I0xz/fe/7WIXOa9f5v3flZENhpj7qDX0lUffdaDjDHniMjjROTzxph3ee9jEdnkvT/NGPO8dLVC731WHMdvLHBWviIivy4il4vI20TkO0EQ7O/1erczxmgdD0h/vz9Jkrt0u129b76UdVZmZmbOSJJEnUN1xH4iIm9IkkQdwOtarda2JEmepCtU+mDv/afjONZ6h64MLdYA+R0EIAABCEAAAhCAAARGEWiMsxKG4T29919SQY0xj42i6N2jhG6327fodrvXDrturb2Pc05Pbz9s9WLnzp2b5ubmvicitxMRDfPSELMFk+/cRF+reIdzTlc4Fty3bdu2205NTanzoqs4PxOR44wxL4+i6EV5uXbs2HH7Xq+noWAt7/334jjW8LaRTlJ64X1btmx57KWXXjqXv7fT6ZxnjHl1+vevOOc0TKySs7Jt27abpfJrmNy+Xq939yuuuEKdvAXFWquO1R+mf/w955yuwlAgAAEIQAACEIAABCCw5AQa46xYax8qIh/RFnvv7xjHsU7uay+dTuelxpg/1we3Wq2te/bs+f6Yif7Pp6ambjMq/CkMwwvS/Sn6iD3OOV29OcxJ0othGH7Qe/8wbd7U1NQx+WfmnKRfJklym263+8tRADqdzqcGqx5JkpzW7Xb/Y3BvmZUVa+1zROS16W/Ods712eeL7iHasGHD1bqK5L2/LI7jO9euFB4IAQhAAAIQgAAEIACBIQQa46yEYRimYVbqrFy0f//+R1199dX769ZaGIaP8d7rRvehTlEuDOw9URQ9ZozD8CxjzN+m11/inHvxmHvnnSTv/fY4jq8c5SR5798dx/Fjx7XdWqshWZ9M2/HncRy/rKKz8g0RuYuI/NA5d2JBXe8VkUcpso0bNx7/3e9+V1eSKBCAAAQgAAEIQAACEFhSAo1xVrSV1tr3iMij0xbv9d6/7tChQ+/cu3evZtSqpYRh+HDv/Qf0YcaYu0RR9O+jnAbdlxJF0atGVWyt1Qm8TuTV8Xl4HMcfGnOvhlL196okSXL7gn0m5znnBqseQx+ZhrTpyovq8CPpxv3+vUUrK+lqif52WkTe75x75Di4nU7nFekenaHMalEMD4EABCAAAQhAAAIQgECOQKOclZ07d26Ym5t7nYg8PZ2Eq7i62f4iY8zboyj6l1FhVoN2nXjiiUceffTR9/Pe/5aI7BSRLbqfRESOTveXbBSRoIyz4r0/N47jt5dxVkTkvs65z5VxVlqt1il79uzRvTPzJedglNobYq3VFMq30HTOzrl7DR5W5KyEYajJChas7JTtGd77+8dx/Jmy93MfBCAAAQhAAAIQgAAEFkugUc7KoBHtdntnEATPTldZ9MyPQXHe+5fEcawrMIeVMAyf7b3X/Si6cT5bDoqIriRoWJk6K3r+SeHKitbvnPvnUXCzKytBENx7dnb20jH3zq+sFDkr3vvfjeO4v2Izrlhr96bJAr7lnLvj4N4iZ8Vaq2fALGpPkDHmAVEUfapINq5DAAIQgAAEIAABCEBgUgKNdFYGjdKzSzZt2vQwY8zTvPf3GPw93dOhKXznM3RZa98gIs9M7+mKyAVBEFzqvXdRFF03+K219kki8g9NdlZE5MnOOT0vpshZ0YMb1TH7knPuN8o6K9u3b2+3Wi1Nrazl/CRJXllUV+b6td1u90CF+7kVAhCAAAQgAAEIQAACiyLQaGcl26J0teACTayV/v0pzrm+0zEzM3NKkiTfSf/+bzfeeOMZozbnW2s1xOxNTXZWjDF/EUXRX43T6NatW4/dsGFDf6O7MeZDURTNH0ZZtLIShuFm7/0v9KdlNvMvyrL4EQQgAAEIQAACEIAABCYksGqcFW3nzp07bz03N6dnm9xMRC5xzv2O/t1a+1wReY3+Ww9ojONYDzocWqy1ep/e39gwMBHRk+41lfPIYq09S0Q+nN7wAuecHl7ZL0XOSspMnTs972Wfc+62ItKb0Jb4OQQgAAEIQAACEIAABGolsKqcFW15p9PRE+J3ZUOfrLUvEZG/SJ2V34rj+IvDKLXb7Y2tVkv3vejkvMnOyk1Jktx21MGXOQ7ajjtEUTRYWSrlrHQ6nRcZYwarN/OrVFWt66STTrrVxo0bbzk7O3t5UfKDqs/mfghAAAIQgAAEIACB9U1gVTkrOjGenp7WlZVjdd+Jc+4p6cT9CZotLHVAXh1F0fPyatVMY71e7+26eX1wrSh18UptsE/l+8TU1NTDdu/erckBFpQwDJ/vvX9F6pxdGsfxvbM3lFlZOeWUU447cOCAE5Ff0cQDSZI8stvtfnxUd9CwsyOPPPLEbBYza63uk9HMYJq0oHA1aH13NVoPAQhAAAIQgAAEIFCVQGOclfSQw5d7778YBME3kyT5sTHm2lar1UuS5Jbee50Y6+Z4PcBwLkmSu3a73f/UBltrdcJ9lYhsSr/uX2CM+WCSJNd4749ttVp3897/Qbrf5QoR2Z46NmPPWVlBZ0WdCCsikTHmAj05PkmS64Mg2Oq9V8fswamibwiC4E6zs7N6/3wp46yk3O6j4XTpeSv6p381xlykLL33h7z3xxljVI57iojyP985d96golxSAz0/5pbjVoOqGif3QwACEIAABCAAAQisbwKNcVY6nc4DjTEjv+xn1HSDiDzROfe+rOqstXqw4TszE+/DNKubyY0xfyQiP9azVpq6sqJnxBhjniMiDxljntcGQfDQ2dnZr+TvKeuspA6Lns+iqaBvU6IrvMI592eD+8IwfJX3/k/S/0+MMcdmM6+VeB63QAACEIAABCAAAQhAYCSBxjgrmqZ48+bNj9JDB0XkVBE5IT3IMRERPcF+j/f+M9PT02/dvXv3NcNaFIbhqd77PxYRDYv6Vd00rqsz3vuvJ0ny1m63q4dK6kqMHsh4clOdlSRJzlBZUwfu8SJydxG5lYjcKCJdXf04dOjQG6688krN6HVYqeKs6I/TELnHaXICEblTGhqmp9tryufvi8g30jCvT2c34rfb7e1BEHwsdXTUkZnf5E+fgwAEIAABCEAAAhCAwKQEGuOsTNqQ1f77rINhjDkniqIPrPY2IT8EIAABCEAAAhCAAAQmIYCzMgm9Gn9bdTWkxqp5FAQgAAEIQAACEIAABBpJAGelIWrBWWmIIhADAhCAAAQgAAEIQKAxBHBWGqIKnJWGKAIxIAABCEAAAhCAAAQaQwBnpSGqwFlpiCIQAwIQgAAEIAABCECgMQRwVhqiCpyVhigCMSAAAQhAAAIQgAAEGkMAZ6UhqsBZaYgiEAMCEIAABCAAAQhAoDEEcFYaogqclYYoAjEgAAEIQAACEIAABBpDAGelMapAEAhAAAIQgAAEIAABCEAgSwBnBX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ZQ3agLX2xSLyl9mmee/vF8fxZ5vQ3LLytdvt91eMggAAIABJREFUWwRB8I8i8lsickBE3u+ce6aIJE1ox3qSoazO1hMT2gqBtUxgZmZmV5Ikn0/b+Gjn3D8vtr11PmuxMvA7CEBg9RJolLMyMzOzNUmSq0bgfIdz7vfLoA7D8Hne+1cOu9d7/6A4jj9R5jmr9Z6mTyzLymetfY2IPDfndD08juMPLbdu1rttltXZcuuF+iAAgaUhUKeDUeezlqa1PBUCEGgygdXkrFzrnLt1ma/q1tqvi8hdcVb+j8BqXFmx1r5P/j97XwImSVHl/15W9cwwTI8g60EP4jBTGdkzCCqjK67XiAcqXhyC94HX4oHHeux6/T13vS888FrFcxVW8ADEYx1dUFHxAJnpjKwZRsERZD2QgYHurnz/71dG1peVnVmZWZVVXd1EfJ+fTFdkHL94EfFevIvo5Pg6MvNLfd//wKg3VY6wsuxp0woro6Y4259FYHERqFLAqLKtxUXF9m4RsAgsBgJLSVgBPg/QWl/cC6iNGzfepVar/ZaIUuc2Ks2KUuqRIvISM9YdQRC8bFQLPO6MZdHxKaVeQEQfjuHWIqItWutfjwrLqJ8cYWVJ0WY/2BVds37att9YBCwC44dAlQJGlW2NH1J2RIuNwIYNGw6t1+u/hUVNEAT/utjjsf1Xj8CSElaY+V2+77+qFwye571URN6XVWdUworneReJyMPNOC7VWh9d/fKltzjujGWJ8Tmu6z6dmR/EzLe0Wq3/ajabPxgVjvF+8oSVpUSb/eBXYs36ad5+YxGwCIwZAlUKGFW2NWYw2eGMAQJKqRcS0YessDIGizGkIYy7sCIJDYnWWnu9sFBKQfNyv8UUVpRS64jod0TkjIuwQkQP1Vp/b0h0VKrZpcj4pggrS5I2Sy1UrPJSXLN+52q/swhYBIgSAsYTtdYwy+2rWGGlL9jsRwURUEpdSESPsMJKQcCWYLVxF1b+QkRNIrp3DNtNWuuZNKw3bdp0cKvV+n1MwAEBPzJedxSaFc/zXi0ib4/1u+iaFcdxHjwzM7NtHGh0KTK+KcLKkqTNftd/Ka5Zv3O131kELALdwgozn+z7/tn94mKFlX6Rs9/lIbBp0ya31WpdTkSrrLCSh9bS/X3chZV5EXkTM78lgpiZX+37/jvTII9UgdFvInI6M3+wjLBiBJ7nQhNBRIqIbk9ENxMRhKCLHcc5a2Zm5kdp/a9fv37VxMTEa5gZpmore5EFM/+37/snJeug//n5+ccx84OJ6G5ENEVEa4joFiK6jpl/RUTn1mq1s7dv3z6bgcOC0MXMfO81a9b8+sYbb3w+Mz9ZRKChWo15ici3ReQ9zWZzZxFSnp6ePqjVap3qOM5DReRwIjrICIjXEtEvMLc1a9Z85bLLLpsrOr60AAD9MMhKqX9g5mcT0TEistmMrUZEfyUiLSKXYHxa658VmWtUJ0VYGSltDoMuROToIAgQjIKUUv8oIq9kZpgrIpDFj7XWD4zmX2YtXNd9cXLf4dGhXq8/YPv27aCRThlkv5lxd9F6mTnh+82bN6+Ym5t7MjM/jojuTkR3xKVHRDca7Sj8o74zOzv7jd27d4OGFrVg74VheAIzHysi9zBrtYKI/kxEvxGRr6xdu/bTWXsvb/AxpvIvWmucfdRoNO7pOA587kAPoI0/EtGvReTMIAjOj7fped5jReT5MSyBGc6sz2mtP09E0EhmlsMPP/z28/PzLxSRRxPRRiKaJKL/I6JLmfks3/e/VmAOA2NkzvJnEtHjmfmI2BkHnDURXRKG4debzeZPEvPvmCGLyD2DIMDcM4tSCpEpj8M5rLU+JFkxth5/1VofaNYDId1fTkTHE9FdiehvzPye5L04KK0kBIzjtdbnNRqNxzAzTHPvY/bKTUSEe+ObK1euPOOKK67AI86CUlZYqYIOskBPo3HXdR9q7g1YZeAMwJ3fntfExMQZV155JdY9s1SI9WKu86LseYDaz3pPT08fEYbhm4nosTErlrQ1epPWGvdEV+mnz6iBfvdlv+dK3pl3W/h93IUVrAEOxTZDZcqPtNapZl5Kqf8hIjD5KPNhGN7dcZwr4wvZS7Piui6YNRA/mJVe5ex6vX7q9u3b90aVGo3GRsdxvkNEhxUhnDRhRSn1GSJ6ChHVC7QxE4bhic1mc3uybhpjCRxF5CPMvCWj7X24hHzfP6dX30qpFxERtEb754wR2i+YDixwhi/K+BatF41DKfVyCLYiAiGsZ2HmR/q+/628erHDKS2s9khoc1h0gQAQQRB8UCn1GiJ6a9zkUkS2BUEQ7SUIM4Vy97iu+yxm/lTCfPOaWq12/x07diDwRacMst9ia54UVgrPqdFoHO44DphfMMV5ZZ/jOMfPzMxclFdxWL+7rguh6pNEtF9OH5fW6/WHxs+nomOKM5UTExMHzc7OPoGZP9TjTHqP1voVU1NTq/fff/+zmHnBA0ys769prU/Iiujouu5xzPxZ80CUNeQL6vX6KVlzqwIj13U3MTOEiA15uIVhuDXuRxf3maxYWKHJyckVe/fuvbuIfJ2IDo6PjZlf4Pv+R6O/VYFDnBYgPDLzqUSE9csqfxKRE4Ig+GGyQhlhpQo66LVuibHcAa/xZm5Zn/0ZDwRZ/pJVY72Y6zzqPQ/A+11vz/PeKiKvzdujRLRAWOm3zxg/0MlBVHS9BjlXCsxx2VcpLax8/Nzzn8lE0Bzggr+GhM683fxN7z355JMRqWmgkuHEfAciwiv4etN42Gq1Dt65cyde9zoFL+pEhFdbvKITM387DMPTmLlLW5AlrCil3kNEeK0qWi6enJw8JnrBNC8zEFYKlQxhBZGvEAGraLl2dnZ2U/LFN0NYgfAwndMwNCH311r/NK2eUuo/iKhMpA0kcjwu6StTlPEtWg9jVUq9l4iKRlz7U71en8rSTKXNfZFpcyh0wcxfDMPwh8x8ZnLOInJOEARPiP5eZC08zztJRJA4rr0HTbkeL/JJ081B91vWuIrOafPmzWvm5+ch6N+l4Gbbt3LlynVZL8cF2xioWqPROMpxnMuI6GoiwqMC1m6X4zg4E6GFxd6EdohE5P39RCCMM3LQYosI9vxlIvIpEcEZspKZ747fjLYBfeG1HSHGn0ZE32fmz4tIAI2wiGwxmmZoSFD39CAIzkgCMT09fWwYhhAQ8FDzJyL6YBiGCKZxY61W2xCG4XOgTTJtXBQEAcx7F2hpKsCoppQCXUCrDm02BIDvOo5zXRiGoOvDoL1j5scgUa3WGprlThmmsGL6vcAIcz9h5vNEBFgdEobh2c1ms/MwVwEOSZ8VaJOAyRVE9HFoy8IwvJmZp5j58UQELRTw2ReG4b3jYwE4RYWVquig10ZLjAVWEv9ERMAOjyyXO46zr9Vq3ZWZQc+RGXnqvNBP1Vgv5jqPcs8buhhk3ztbt251rr322tuFYQjtK86Xd65bt65LgNm2bRuSSHcSSVdBYwlBHudB3r4c6FwZ6OJYJh+XElY+ee75H5Z0Zvq7v//1z4594xvfOFBm8TSG0HGcw8IwhBCBzOXtAnWt7/vIbN4pSimYbuEQjcrzarXaj1utFg7XTkkTVlzXxavRNxJrGorIl5gZzAEEJlzGXS+wIvL6IAjwIk2e53kiEo0RAkcc2+sMc9Hpgpl/6fs+DsdOMWGX4aMDsw4If78QEYwfan6XiB6VEpL5/2mtoQ2KY7HgFTz28zwR7TYXXtvMI1F+rrWO+wi1f87ACD9hzcE8Ycxdr32m3Wvn5ubucdVVVwGDdinC+Jap53ne40TkvJS54E+/Z+aWiCDoQcREn6G1Pj2jfuqfF4s2MZgh0sXfiGgi7aVeRD4aBEFHcM4QgDtBGxCqm4igpUB7UbkhDMMHN5vNX8ZBrWK/9aClQnNSSj2DiKDJjJc9RASzJmhMYe5039gjyae01s8pQzPDqKuUeojWGlnFF5y1RgD7jTENgkkHzDN7ml0lx5hg5PAzkvHiRb2rHRMqFMILtDww/TmQmd/m+/7rkm1u2rTpbq1WC+ZQNRH5TRAEMKvqlA0bNtyuXq+jLWC+p9VqHb1z506cKV1FKQUhB5pdlGdoraGFWVAGwcjzvPuJSDs8PjM/1ff9L2StY6PRuEOz2YQw3inDFFbaj4N/x+gFWutP5NHXIDig7RRaOFtr/SRzNyXXBvsfdyjO2AXWD0WElarpIAuflHl9eWpq6qnbtm3D3dhVXNd9BSI9mj/2suoYaF8mxrTY6zz0PQ88q1rv9evXH7BixYq2+WGez0pVfZZdr0HPlby9flv4vbCw8omvXnAMsWRGkxKS0593/KMXvJiVATGNITR+B+uYuaO1gBo8CALYmHeK67rfil7ecJiGYXhwrVa7q4h0+SZkCCs/T5pHhWH42Gaz2RFgYOawZs0amIDcP9Yt1MNTzWYTGoROUUrh0Iu/Lhd2sDcmOX91HOfLMzMzeDWLX4RPgE16/G/M/GPf9/EyFO8/VVgBM1Gr1d5sNAo1z/NeZMI8d9GB4zj3mpmZgZAWb/MXRHTPxHp+KQzDl0QXthHYwEAkE3J+WGsdMRmVCytKKTDDsN+Pl+8x83N9378KfwQj12q1kPvmyUT0xrK5WhaLNqMJDZMuTB+wyQajDmGZjTANc5N2SRNWwjC8L2z2G43GgxzHQTCLjnkSM98sIsem5UVyXbey/ZYhREXDzpyT67pvN9qBDs2kBaGYnp7+pzAM8WoMGh55fp8ETef+03XdNzPz61GxVqutT5re5TWQuIT/Wq/X75JlcuV53pnGPwXN7tBaQ7uT+mDled45InIi+Il6vb423ibMN4kImm2UE7TW56aNE/beK1asACN3kIhcFgTBvfLmk/Z7L4yUUtAStPsvYsaVbH/Iwgq6e7nWOjM0fxk88mglQQt7V65ceWgvzaJSCo+FeDSk5B1SRFgZFR0kxvK3MAzv0mw28ciRWuK8RRiGW5rNJu7CUqUk1ou5ziPZ8+ZOqWTflxFWqqKxFIG3574c9FwpRWzLtHIJYeX8/ySmZ/XA4VfPPf64JDNbCrYMhvCea9euvfLGG2/EC9btTIP7br755oOuueaaffj3EUccceCtt96Kl/voVff7WutjXNe9DzN3OUAmhRUTSQIq7nj5lta6K4oYfmw0Gvd1HKfLuV5EHpS00R1EWMkDTCkFHGDyFpWrtdaHxr/LYOAu1FpDM9NVjD8EXpk7RUReFwTB26I/KKVgPrYjUSdYt27d5uRrlOd5UyKyKxFg4C9TU1N3jOpWqVkxAlIyOtyeer3u9WOzn4X/YtBmHi0k1rxfukAzn121atULLr/8cjjLppYMmtokIhBssMfWxj6chcN6mk9Q1futh7DSc05KqTfAljkx2S4Btwz+41LX87yniAgc2ftithNmYF/0fR8+dKnFdV0EMPmA+THViTX6MM6sicjGIAhwRrSLUgpmp9DmpjqZJ+j8S/CFw/RWrlx5UD9meb0wip8neBTbt2/fE6N7psgaD1lY2WlC9w9sco255NFKwtSlyyw0DYv4/Ri3OkDdgsLKSOggMa8vBEHw1F5ra7TGMPPBnupYUxShh6hOGazh2L9Y6wwz2lHs+Sr3fUlhpRIaS9Bz7noNeq6UobXlWrewsPLJc8+/QBJhgBOg/PG5xx93p0GAyjC1ab/yK6VgC39K1L5hhtovvykmHS/UWn+k0Wgc7TjOj+NjSgorrus+k5k/nRj3a7TWsNXuKuZlDyYiHa1Jmg32kIUVmFO07dJN+ZPWOi68pL6CJx0wY4zCQ2CTncCo62LyPO/ZIgLH3k5h5rf6vt9+wU2WhJar/XP8lbJKYcU4dHeZBOKVFk6/g9Bi8tvFoM0y41dK9UUX8AczCUt7mnD2EFa+bkwUo+G2mPmJWYEaqt5vGePKnZPRBqWF8gYjeKGIfHpiYuKbZfyaIgCMORaiifUqT9Ja40yrtBi/oXaIWUQA9H3/52U6SPqsZEVeRJtKKQgNEB6wv08KguC/s/oygTnamvcwDO8W+TSYMzUy3fuK1rpzxmecLR2NWD/zQ5t5GCmlvkhEMHdC2S0i752bm/tckWhwwxRWiiSeLbPWeTgkGLLXaq3/vVf7jUZjpeM4ePDA/XiuCabQ/iRPWBklHSTG8gqtdaTVS52e2c+gUfBLXfMqincZrBdznXtFW61qz6OdKte7qLBSZZ+JczI3WbnBru9zpSidLed6hYWVT5x7wceI5Hk9wPjpc48/DtGR+i5pDGF0IZmIGx37YRH5zyAIEKIWlybMtRDqsn0X1mq1Q3bs2PGHgsLK6+KhkfsY/IIXxUGEFUSMwFxgliYiDWaGIALnVIRCxv+SkcIKCSuI5pIMM2oubmhCEJa5U5j5B77vb43+kPYKDXOqIAjajEqyuK77PmZ+aeLvHfOOKoUVz/NeLyJdPjtwjPR9v/26XFVZDNqMj31YdJElxCZxyxAK4DvRiRiGb+D75fs+QkmmFtd1K91vaeMqMSf4rHRpFRODhtPmJxzHeU/SJLMXXQ1TWDnkkEP223///R8GjS6sG01oc4S0RXQ+mOHhjGgno+2HmU+8Op8aBEHyIacz9biwkpd0Ni6s1Gq1I3bs2AHfGggOcFjvaFnK7FcReXgQBAuCmgyKEcJZz8/PI2BH3PcQzvYQzD/t+/63e5i7DSt0MdbzOUk/x154DYpDgiFb4Cea1rdSCkFu8Gh5ida6YzKdJ6wMgw6ysEmMJdP3Kf69UgoBfeC72jWvqE7FWC/aOovI0Pd81fu+qLBSJY0l9kah9RrkXClzLi7XuoWFlU999Rv3Ddm5JMXBu40NCz/7OSc8KvnCXQq3XgyhIUiYukTM+h+11gd7nre/iODvUV6Ti7XWD0DHRYQVz/PeJSJ9v8KnOXT1I6wcdthhd5qYmID2IhK6imJXVFhJvdiNw1lX/oikPbhS6t1E9C/xAcU1W8mBep6H8MFdjrZxZ9WKhZUF64foNEXyMRQFGPUWgzbR77DpomgI5xzfkC4oeyWQq3q/ZQgrRcNSs+d5rxQRhG6OTEzTyAK+Lycno9pl0c+whBXP814CM5QoClesf+RbwssvzGJxDiJPxMDCCrQLvbQ/cWElL+lslrCilIKWuGcukiyc02i3SowajcZmx3FeYrQs7WhmpiBf05uCIMBLaVcZpmYlbz3iA6kCh4Tg+pS0+Sbnr5SCjyAid/5Ka90xC88TVqqmg15ne2JemY9u8TaUUghKg5w2XfMyjPfA+zIPn6z5VL3OeTRWxZ7HXKpc76LCSpV99rtehi8tfa6U4VWWa93CwgoA+PhXz38vc1p4WLngucc/GomtBiq9GEJD4PE8KnDiu1+r1VrPzB2NC170fd9v21EXEVaUUv8PDtf9DrwKYcU478OhPS208Dwz7wnD8G+O44ApmU7kESkkrGQ5rpqoPl35L5Kalbi9eYSTiGReXmmalbj5XZXCStmx9bvOi0Gbo6CLtGScaRiVEVYQbtY42CZ9wXBJVbrfitJSr3VvNBprmfkZCMgAF7iMujeJyJFxX4usNs269dQWMPPzywjUSikkt42iDSIIwpmO42wTEe37fsfkTCmFiGXtSFGDalZGwbhs3LixUavVEOYY5UNhGL6jxB69Ph7cZFgYmfU8kZlPExFEiGsXEYG/A8LbdiKl9SGsRHdaXlJIdFnIdLAqHBIM2XO11l2mwBnnRKSB6Dwaol4ec1clHeTRT5/zgpYV0fW65jUkrBdznYf+QIH1qXK9iworVfaZR895NIjfy5wrRdpb7nVKCSsA4+PnffMFLIzITn/Ps0L8mdvN7X3HySefnJpNvQyAeQxh/CIwl8U7mbkRS1QlYRge2mw2ETGmqLDSudyjsTLzyxzH6fLjyJrHLbfccn08LC/qldWspPmEmDCVL56dnf3W7t27YYLQLv36JjDzv/q+v4ARyAgjixCVCNUc9ZkW5vXftdapCZk8z7sIJhpxzIbos5KWLf3tWut/K0N7eXUXgzZHQRcVCCuIxAZzsGSOoiv27t179J49e5AJulPizHQV+60KYSU+PjgJ12q1f0FyuxQtcibN59HPIL+bTM2Xmzb+9+abbz42y+lbKQXTJeTlWRLCiud5kyJyQ1s5/3fmv6ezcxaOo8LIMCnIS+SZsTwvHkbYvHS/39xPRTLYI78HzPkqEVaqxCFh6vIG3/ff0ouOjzzyyP1vueUWCM5Yyy6/xzzmrio6KLLPys4rzgzH86MNC+siQuli9V2VZqXK9S4qrFTZZx49F6HDeJ28c6Vse8uxfmlhZZgg5DGErutuSCR53M3Md4xpGrpCBBfRrExPT6swDP3EvAbKqaCUguAWzzfxa611MrRunIH7GBF1+QNlmNIgsRDiicdNEopqVuB0nAwpDOHnq0R0fGL+Xc6UGbaeOycnJzdFSTFjgg3ymeBVGXlXonKD1ho5XdpO3EUZzCL14vHLY/1dvXfv3ukkoxz9vmnTprv2EdJ1QQb7+Mv1MGhTKTV0uhhQWPnS7Ozsqbt3777Vdd0LY6HDI6jP0loj7G+nVL3fitBIP2eW67ongDFJfPtlrTWcykdalFIwwYQpZjsBYxAESJ6YWuImm0tBs2LOAwhi0GjtMZENS0e7GiVGmzdvvvP8/DwiEMJ0sCvKouu6z48lWX1AWujuaOEM8wQTQ5g2VyKsVIlDgiH7mtYaYZ0zC/K6xIK1dAWpKcLcKaUGpoMiG7OPeeF+xD2J0pnXELHO1awsVt9VCStV7Xu0Ezdlz8uzUhWNFaHnIrQYr9PrXCnb1nKsv6SEFUPgcMzsyhocLYyIvDIIgvaljlJEWDFtIhdLPGY/mOpX1Ov1D6dFAzKOUg9ARuNmswlny66ilIpUxtHf50TkAUEQXIo/ICrFqlWrDo9ymSil4MTaxdSlJL6sua777hTH9aLCCrr+0Pz8/Ot27dp1g5kDMl4nw7ciWs+CWPJKqR8SUdsXKFYQzejFWut29ljDsMMk7+h4JWb+mO/7/xz9rSiDWaSemQcCBHRFRGPmb4dheFpktrNly5aJG264YYvjOEhw94hkuOe8zZ0nSA+DNkdBF4MIK/FvN27ceMdarQbfg2Ri0K6X56r3WxEaSVtbxNsXEfh2/FcQBAt8JhqNxkbHcWBuFS+f0Fr3CjKSR0Z9/a6Uwh5FqGUIKwtCpcfOu5W1Wg3+FO1Q5ktFWEkEXVhAL0VAGyVG5qz7PjMjCEmXWVA8QW1apMj4XBKCTVXCSmW0kmDIbjFWC11JMOPziUfsZOa7+74faQNzzcAMpvHgG33RQRFaKTsv13Wjtcae6syrSpory/wuVt9VCitV7Hust4lCF1mffE5r/fQsOqiqz7LrVYQue50rRb9fzvWWorCC8ImpJj7MvCFKAmiIODd0sWGe8CKEqDJJPJDRGgIGsqDDkf8OInIwMyP5GRxZU0PkKqV+QEQPTBAOBCDYZuMV7S7I+q61hgkbNA1w8O3kNTGMBpLqfUVErmZmRFd5GPytU4ixjLCCz5Gw8g8mgz0iCCXLT7XWC6K6NRqNezqOg3wacY0JvsUrKHxeEK4SDojJstdxnCNmZmbgoNguRRnMQerFBoG5AntEconGfp3WGpmgC5eCwkqltDkKuqhKWAGQnucdIyLYR+1oVKaAyfmneBZ78wJbyX4rSiPJhU4khbxWRH7KzBBObsR+ExG8IidppFDkoMJEVbBiPNxzVlhTCO2tVuvTJulpu+WlIqyYPFnwb8KDw74wDE+JJ+RNwgSzj/322w8RH9sRxVBGiZEJegHNygHwD4oLsOY33BvYA03z8LMg4eCmTZvu1mq1cE9A44xSibBSJQ4Jhgxj/Ga9Xj8x7QHP8zwkLP6yuUPbec7i61aEuauCDopsqZLzerWIvB3tisi2IAg60Q+HiHWuZmWx+q5SWKlyvZVS2HN4KLu2Xq+7WTnWquqzCD0XocV4nV7nStm2lmP9JSespGlLzMX8C9/3t8QXqahmBd/E1aolFjpVWPE8D46YH8lpB4mE2sKK0Ujg8oubjqV9Lsj/wMzQDkSliLACB1CYpkUR07KGNmuykqdm6DXzgj18UbppicjJQRBEKvR2v0UZzKL1zMvKxQntWC/4hyKsVE2bI6ALXMAPC4Ig1z+r6FqkBTyAWeD8/PxR0OhFi1LVfis6riQxpGWwz9mvM2EY3iPu0F3inBioqlIKTDyiLK0xgveZzHxOGIYQsg6o1Wr3ERFoLuFHsdP4Ey4ZYcWcCXgwujB2Bv4PMyOP1lUiAs30gcysiOh+RsP7oXgupaowMgkA3yYiP3Qc52dhGF7HzNfXarVWGIYwOYZ2GX6Oh+DhJwzDf4wL4mYuYNojnz9ouhAG+VeYBxGtcxzn4TjDRQQCDZLtImpWJcJKVThgHgmG7ApjqufDzA0RI8Mw3MvMU8x8kgkBjnvhJsdxjpqZmekKrlGUuTMPGX3TQZGNlhgLxgm66pqX4zjrRQQ52KIw7AvmNUSsc4WVxeq7SmGlin0frbfneaDJ55t/X+I4zlvm5+evdhyn/RgQN8esgsaK0nPsvkOS8YHOlSK0vZzrFGU6R4JBkddrMMpKKbyWJxNQLkjkWEZYMUID7NQhZBRKbsnMb/N9vytEL9rZunVrfc+ePRcRUdfrUgLEjrBi+oatM/qOv0rHP7nVmFz9p1IKZk/RGIsIKxeEYfg6x3G+FYU1TVlQRDt6Yi97eDPO45gZ+Sm6zK5S2oM26um+7yPaTVcpymAWrYfGjZPd5wqGfr5Ca31kGaJeLNo0piLDoovKhRVo2JRSWPOkZvE8rXWXb5TxCxlov5Whkfh6K6WQ9BVmkLmFmX8xNzd3/K5du36XW3lIFZRSSJYI+s580ICDujETvQ7nyFLRrMQudOTlQDhgaJ7zyoIgGlVglBFwJG0sSH74bK01BJOuMj09fVAYhngAyPRTJKIbcD6KCEyaoZGtRFjBQKrAAe3EGLIb9u7dO7VmzRqszeN6LMz1juP7i+wzAAAgAElEQVQ8fmZm5kcpmGwNwxCBOFDyIk4NRAd5hJMIXfwgZkZwkL7mNQSsc/GJ7ZdKzoQyjHfVwoqh14HX2/h7IDt92tmxwHdSKTVQn2UwwxyrOFfy6Hq5/74UhRUcxgjNidetTqnVamrHjh1RCMz238sKK+ablcz8JOMsDD8WmA/BoR3CAvKRwHkcJiNIfocM2J2wlfHxwEfib3/722nMjAMFFxJMruAc/0cRuRQvo1prvCB1iuu69zHMBl7vIIwgb8IeZv5+GIYfDIIAr3CY/4eI6IXmw1xhhZmfgIziYOgnJiZejhwp8EszpltXiwgydr87iqKWR/RwaJuYmHimiCBcNZh+hHQEPtczM0IwX9Bqtb6Q9QpdlMEsWi8+XjjcE9FTRQT/D2d/OMFCqwS/mt+IyHlzc3OfjUdYy5uvubh7OtjHLpDKaXNYdIExV61ZMfQJ3OEH0iXQisirgiB4VxxvaMUG2W/90Aj6RxK3VatWPdRxnMcQEcwe8VIOzQXMGfeaaHyIdPZVrfXXspIAFqGdqup4nnekiLzMJOKEyUMLr/44T8Iw/GTkP6eUavv1LTVhBTgZc7anIZAAER1laAgCGqJMwdwUDAmcvfEYtMARf1CMEE50cnLyiSaaIc420DLObpiS4vzfAVNH5MTavn07EiCmFkPXz2LmE80ZicSdEHAQFOabjuN8BImLXddFSORzqhRWMKBBcTBnXlvAgP+f7/vH4m+G6YJPAPwScUch2l8TWrC5ubkPxrWncWDKMneD0kGvPRcfSxiGx2Lf9DuvqrE2487VrETzq3Kdi/Q9DGGlin2PNmBGtWLFitcYvgRCC+79a0TkfUEQfDxJE4PQWFl6rupcqeouWYrtjJWwshQBtGO2CFgELAIWAYuARWBpIJAIXXyy7/tnL42R21FaBG67CFhh5ba79nbmFgGLgEXAImARuE0hUPZV/DYFjp2sRWBMEbDCypgujB2WRcAiYBGwCFgELALVImCFlWrxtK1ZBEaBgBVWRoGy7cMiYBGwCFgELAIWgUVHwAori74EdgAWgdIIWGGlNGT2A4uARcAiYBGwCFgEliICVlhZiqtmx3xbR8AKK7d1CrDztwhYBCwCFgGLwG0EASus3EYW2k5zWSFghZVltZx2MhYBi4BFwCJgEbAIZCFghRVLGxaBpYeAFVaW3prZEVsELAIWAYuARcAi0AcCVljpAzT7iUVgkRGwwsoiL4Dt3iJgEbAIWAQsAhYBi4BFwCJgEUhHwAorljIsAhYBi4BFwCJgEbAIWAQsAhaBsUTACitjuSx2UBYBi4BFwCJgEbAIWAQsAhYBi4AVViwNWAQsAhYBi4BFwCJgEbAIWAQsAmOJgBVWxnJZ7KAsAhYBi4BFwCJgEbAIWAQsAhYBK6xYGrAIWAQsAhYBi4BFwCJgEbAIWATGEgErrIzlstymB3UHInoFET2aiNYTkRDRNUT0YyL6FyL6820Ana1E9H0zzycR0X/ZOS8vBBqNxmMcx1mttT6biMLlNbvlP5txDn87zmNbipQxzntVKfVdInoIEe3UWjfS8B3n8fdDD8ttPmUxuK3u73EWVp5DRJ8gojkiOpqIflF2UW39JYfARiL6ARGtSxn5H8zfIbws92KFlfEU0M4nokcR0RVEdB8i2tcPIZrL9uvm2xdqrT/STzv2m8VDYJwZhnEe2+KtWH89j/tezRNWxn38ZVdluc2n7PxR/7a6v8dVWJk2wsl+RPRmIvp//Syq/WbJIfA9IjrGjPoDRIRXZzCEoIcaEX1uyc2ovwFbYWU8hZWDiWgHEd2OiM4kotP6WV7XdV/MzB80375Haw1Noi1LCIFxZhjGeWxLaInbQx33vZonrIz7+MvSw3KbT9n5W2GlH8SG+w1MYMCwXU1EXr8vmMMdom29YgSgVWmaNj9KRC+ouP2l1JwVVsZTWAENvYqI3mHME+9nzBNL0daGDRsOrdVq32Xm1SLy6CAIflWqAVt5AQLAtF6v/1ZE3hEEwb8OG6JxFgjGeWzDXpeq2x/3vZonrIz7+KP1Krp/l8p8+qHDohjcVvf3OGpW4KvwDbPYzzOmYP2svf1maSHwFCL6vBkytCuRz8bSmkU1o7XCyvgKKyuJaDcR3ZmILiaiB1Sz5LaVQRBQSr2QiD5khZXbrpnIIPSzVL/NE1aWyrxGvX/HEZeiGFhhZXxWD47U8FG5jojuSkS3js/Q7EiGiACc599t2oeWZdcQ+xr3pq2wMr7CCmjnNUT0NkNEWCv4WdmyiAgopS4kokcskrDyRK31lxdx+l1d31aZmXHBf5TjWEbCykj37yjXqGhfRc+w2+r+HjfNyt2JKDKJeJcxuSi61rbe0kbgtUT0VjOFu5gIYEt7Rv2P3gor4y2swHcFJqrwo/oSET25/6W2Xw6KwKZNm9xWq3U5Ea1aDGGFmU/2fR/+dWNRbqvMzFiAP+JBLAdhZTH274iXKbe7MhjcVvf3uAkr7yGil5uVvQcR/TpnlRHaFr4NDyWiDUS0loh6zekSIrp/7EUUpkZ/JaIDzd8QNhf9H2+0On8jIozpnSnjQF/PJaJHEtHhRHR7IrqJiH5LRAgnCAfcnT3G/1Iiep/5/Z4xIS3rk28S0XFE9HsiOiSlUsTg/sWMBVWAy7OJCLb1dySim82Y0NYZFYYB7heLfyCixxDR44joYUS02szr+kQ4VwgxH8rd8X+vkIYD8H0ZET3QmO/80dAW1ggRnuLlsUT0fCKC4AzMQB8QoOHcDzO1ItHI+sUjGkdZYQW0BzMYmFBCKzVJRP9HRJcS0VlE9LUC2MXHvJmIDiKieUNvvzQ4gTFHdL6oVEnDZeY86HxXEdEziejxRHSEmSvODYTF1kSEcwLRun7SA7fvmP11CxGBjrH3C5W8yyb2+w1a6wPQqFLqH4kIERIfbKLihSKyh5l/JCIfDYIAa91XifX3F601sKVGo3FPx3EW7BkROTMIgq4943neY0Ukdc9orQvtmcMPP/z28/PzL4QPT5KGmfks3/cX0PD09PQRYRgiAAv2rNNj8m/SWr8x/vv09PRBYRiewMzHigjuGpj1rTA08BsR+cratWs/fdlll8XpvdNEYg2P11qfh0hFzPx0ZkakOJwdoAncAd9cuXLlGVdccQXO5tzSaDTWOo6Tercw83dbrdaZzWYz827Jo6/4ACrsa0nRTu4imAp5WA5zr3qed68wDE9jZpyNeCCZE5HfOY5z4fz8/Bk7d+68WikVRShMDV2cN/4etNC+A5h5PgzD3zNz+w6YnJz8UnJP9LuX+tm/efMZ1npMT0+vF5EXiEhhXlNrHfGameQ2KAbMfIrv+19RSqEv3A/gcUArLTz4isgltVrtIzMzM5fl0Xw/Z3Bem1X+Pm7CyoxxqM9iyONzR/6JTxERIoahYHEgXESCR1QXzCWY398RERgMmHCgxJkjXFJgTsGgYKHjBcIQHL7jBUIDmEAwdFkFl9ybYuYiyXpVMnrJ+UDoghPwqT3GB8bshApMWAbBAmZfMP/KK/9GRG/Pq5SyrlifJxhBp57xPYRRRGOCoIQ1PalHP2CYgFmvvBiD4BF1XYZxR3+fjQmoacO/gIhOIaK9GXODsPifOW2AXsDQLbawMuh8N4F5NI8beSTVy8QLjxqgHRQwy5GfXV6buaEn4xcyM68TEewRCA5Z57WIyOuDIIhM03LHEK8Q729iYuKg2dnZJzAzHgcy9wwimE1NTa3ef//9z2LmnntGa91zz7iuexwz59JwvV4/Zfv27R0a9jzvrSICjWxe6RJWXNd9MjN/MnZ3ZH1/ab1ef2i8z6hiHDMIWMyMsxbzzCp/EpETgiD4Ya/BGixy7xYReVPWeucxdFH/Vfe1lGgnj2DS1pmInqS17sp5Nay9qpT6dyJCoIisPb+XmZ8dhuFjmRn+ngMJK57nPU5Ecu+AycnJO8eFlUH2Uj/7N4+2h7Eerus+iZlL85pa64jXzCS3CjA4XkQezsy9IlPiYevVQRBEZvYLxtPvGVx0H1VRb5yElSnziot54RX76T0muMW8euIyRSjR04kIl8Cs0a7gW1zceC2+iojAoCR9X+IMIXxkwNDhVRGvqecR0Z+MBgPq/StjYwFj91Xzkoc2scEhBMHHBv3hVe2fDWOHz7LM2YYprPyIiP7JjBubDCYSCAEMH6CnGW0Qxoa/3TsxvzJ0NSgWCAELLQAK1vCV5r8xpmtjA7mBiG4sOLD4ur6aiP6DiPCqABwgDMNBGoIpfouETWh3TjbYQNuG1+CAiNYQEWgNEaDi44RWKq0MikfUZlFh5VjDeGMfgF4RDhf+E8AKmka8tKAOykVm3ZOaIWgRzzH0jN/AdH+biJDXBkKvgi+AaTcZoa1KGi4y50HnC7Ot7WZO0IjgEQJaUOxd/HaY8ZcDPWBvQ2OaVY6MaX7fb4SJQiRa5sI1gSagTbmamZF36metVuuvjuPcXkQexsxYEzy2EP4dBAHmU6okLvhXi0h7z4jIp0SkvWeY+e7M3NkzIgItQmfPMPPnRaS9Z0RkCzN39oyInB4EQeqemZ6ePjYMQwiPHRoOw7BNw7VabUMYhs+B9sPM76IgCKDJjmjY2bp1q3PttdfeLgxDaBKBwTvXrVvXJcBs27YNjwudB4ZGo3GU4zg4E2DKB9r/ITPvchwnbLVadzNMIs4ItPf+IAggKHaVxBpCG4d9gvw7H4cmNgzDm5l5ipmhvYMWD/S1LwzDezebzfh90mnXMIyduwXMIzN/x3Gc60RkrYh03S3M/C7f94Fzr7EtYLBReRh9gT6WEO0U2iOLsVdd130tM0cm0X8Rkfcy8w/CMISmbp3jONgPsJioi8hVzOwOIqwopbruABH5BjN/W0TadwAzt+8AEflBEARdd8CAe6n0/h31ekxPT28JwxA8YZvXxFk2MTHxw+3bt88arWQXrxmG4aZms1nGz3pQDCJeb6eIfKxWq3XdD0T0EvMoI47jHDMzM7Mt5bwY5AwutI+qqDROwgoYhChRGpgg5NnIKrhgTjRmTWAoEJ0nWfDSBQYV5Rnm9TleJ84cIUM6Xo2xEcEQZBWYe+BigvYG2hpkjsUFlSxgwqGehfkVCpg9MIvxUiWjh3bj88G/4fD5VGPKkxwfNAkQolBA7NE4e0x9wU9VYoHGX0dEbzG9DOKzksThM0bDlGTSDzXCCzRzMM/AmkLAxTiSBQwMTMHAcPzGmA4l61SJRxHGHTQGRhJ0u8cw2WC+kgVM4ovMH5P7ID5mCDjQECw4zMy3OKxhFjYsGs6bcxXzBZ0jghcK9sYXehA8BDXs8awCWgBmoJ//Ner3Qvun5IWLNr+zd+/ex+/ZswdmnF1FKQXmHQ8tYKy/HgQBBOZSJTEefPsZrTXOz649Y0JrguY6e4aZ3+b7/oI9s2nTpru1Wq32nhGR3wRBAHO7rrJhw4bb1ev1Dg23Wq2jYdqSMscuGtZaQwvTKevXrz9gxYoVbROroj4rSqmHaK3xMLFAS7p58+Y18/Pz2Od43IF5Ex41urBIwexsrTW0/dDwp60RHgFAMz/SWi84b5VSXeeH4zgPmZmZWXC3GMw6d4vjOI+YmZnpulvy6GuIfS052snbKHlYptDBQHvV+C5AmJ3A422tVrvfjh07YFreVYyZJs5qPJCi9KVZSdDCjY7jPDaNoUUHW7durW/bti15B8BEdaC9VGb/jno9PM87R0ROZGY8Phw+MzOzgNf0PO9UPOyYdXhG8nzKozH8PgAG+Pz82dnZk3bv3o0HuOTZAx41esA6T2sNwbRTqjqDi8xx0DrjJKxE+QswJ9gFIkFgVoFJCphLmOXg5Sqt4LURlzsuCKjV8boVL0mmFmYdkQ9JVr9vMKZd+B2vir2cKqEpwkWMF3lEOIOmI16GKazAHA4MP/4/q3wr9uoO7cEvShJTlVig62EIK/A3AQ5Z5k/wWYGtPQo0dBBKsky8IgEZTAsuiGSbVeKRx7hjvHEzJJifnJuxfvDPgDAOhguvyfeK1Ytjjpc6aAnLlCppOG/OVcwXZ0WEUxE/sTwsgOdRxs+hl0loVzslL9xb5ubm1l911VXQ/qQWpRT8VeDT8ietNZjeUiUxnr/W6/W7pJk+oVHP8840/intPaO1ztwz0UUPRr9er69NtqmU6lpTrXUqDa9fv37VihUr2jQsIpcFQRCn4VIXfVFgXNd9MzO/HvVrtdr6JMOYwGzvypUrD+3lk6KUgsYFfijkOM69kjbkSqnO+ZHnsO953pTReE0y84993++6W/Loa4h9LTnayaOHPCwTvw+8V5VS741paU/I2hMYt+u6r2TmyJ+2L2HFdd3XMXP7kRBmZb7vl70D8iDEOHvupQEY9Z5meURUxXp0eE2tdSqvuXnz5hXz8/MdXlNrneQ1czHqFwMIUSJyV611W7OcVpRSUYTd/9Na4xGuU6o6g3MnWEGFcRJWYCMNJ2EUqB1hUpBW8OIAcy8UbOxePg/wUwGzilctvBrHS5w5grMikk8ueBVLfANzKrwQ4iUb7fbyXcCnnQsKwrNxvo+arJLRQ5vx+eDFGC/HvUrnRZaIcClHaueiZFUlFuhzGMLKF4kI9rxZBaZnkQYP/kVdTriJj+DI22ZejANwMrRylXjkMe4Yw0+NCV8R/y44xj/RvA6DqY4cffHyDXMXaBDWJfxRitBBlTScN+cq5os9jgcEFGhxgQlMIfstYK6jC2x/8ziS21ZJBuirWmtokTOLUurDURLVycnJFVlO4VkNJMzAvuj7fuaecV33dGbu7Jmk43q8jziTIiIbgyDo2jNKqc6aaq3TgoZ0mlNKdWh45cqVB8UFgzIXfe7imAqe5z1FRNp5n0TknsnEnQmflXOCIIBvXGZpNBr3dRwHWmy0B/+irvNWKdU5P7TWuXdLXPhJClN59DWsvph5ydFOHj3kYZn4feC96rquNmZdfzB7IpPHOOyww+40MTERmUv3JawopTp3wOTk5LqyZ0cefvg9by+V2b+jXI8tW7ZM3HjjjR1eU2udyWsqpdq8JjN/w/f9JK+ZC1O/GIhI7tnT636o6gzOnWAFFcZJWIHZErQVKIiAAz+FrILf8LoNJ8n2a1VKQXQYSLvwUYCKDvb78RJnjoqESYb/AvpFu18xDst5SwCzADDMKGAAov/Gv6tk9NBefD4w84qcf7PGiPlA8wIaANPVyzk02UbVWKD9YQgrsLFPi+QWzQfMKpggFDgJ/3ePBYUpVWR3j9fkuN151XjkMe7QlmDtILgXoUUEJwAWKPAH+rkJKIA2oHmEnXxPhjgDlyppuNecq5hvNAXsQexLFKj08eABHzlo4cqWuGYu+RiR2VbJC/c1Wmv4kGQW13XfbvxJaH5+/oBdu3b1OjsXtJP0WfF9P3PPKKU6e0ZETgqCIHPPKKU6eyYMw7vFfTWMtqRDw1prBIAoNEdmvrfv+6Dhdilz0RddYM/zThKRtuY82R/+lljD12qt4RCdWRqNxkrHceBzgP12rgk60K5vzM46d0seFvjGOP227xMReUoQBJ27pRd9DbMv0OBSo508ehjlXvU8b1JEQAdchAnF2JVSMJuEoF9aWEGAjDVr1nTugLxHkTyssn7P20tl9u8o18Pg2+E1tdaZvKZSqsNraq2TvGYudANg8G9a657Bh7LuhyrP4NwJVlBhnIQVvHTCbwUFJlypISPN77DRfbhxwm5khA2N+8CAOemK4pFg7kFckc1hFqwICds0P+Iyj5i/XssAh8go/CnM3CI/EXxTJaOH9uLMXpqPTto4EcIXasF4SOciZFU1FuhzGMIK7O4/3WNCcWElz/QwLqxAuwab9qhUjUeesAJH8H6TZmLfICBEvI0iwnoajFXScK85VzHfaPw4WyCgwD8tOv9g64vzB7SC4AJ5GtOorbjJBkJ9wpQwt5S5cEXk1CAIetEwGNeOsDI7O3vg7t27SwleCS1Bz/7iwgrMdbXWmea6cWGlVqsdsWPHjs6e8TzvMBHpi4YR/SYIAtBwu5S56KNvDjnkkP3233//h4nIgyAvEBHMdmFaDA0ZfHLwyNUOh5wnrBQ1n1FK4RX8Tjhv42FNG43GRsdx2ncLAgQEQZB7t7iuex9mbt8tIvKqIAg6d0sv+hpmX3m0Oo60k7dZR7lXN27c2KjVam2LkqzgCcnxxkxASwsr8T1YtL80vAbdS2X27yjXA3P1PO8inDfgNVetWtW4/PLLF4SoR8hyx3Eif+vUgBZ5dNYvBnl7Dv1m3Q9VnsF586vi93ESVqI8IpgXnHl7mWQdY5yGMH6o1mHOE8WRxgUD0wyYRsD5GOp1+GQkHcPyGMIkvvHoPzAXgtlQXsELfOQkCbV/ZEaE76pk9NBefD5IUhdpDHqNES/LcCKFKhg2/EVL1Vig32EIK2lCanyOcWEFEZeynMvxTS9hpWo88mgznjy16JpF9WD+B3+leBtF6TnZV5U03GvOVcw3OXYwqIiUAhqJIr2hDgJoYG/HtaBZGMdDbye1bZnrUubCTQuXmmy4SmElr784w+k4zoOznHExxl7CilKq7zVl5kf6vg8abpcyFz3qe573EphipYSeh8kHXpphGghhBblScoWVpGYja+GVUohMCQ3cr7TWnfPW87wjRSTKKfZGrXXu3WICGLTvFkSO8n2/c7f0oq9R9pXEYRxpJ+/wHOVedV33HiafCYZViA6UUngsAD9UWlhJ7MFC/SXxqmIvldm/o1wPc1YcIyJwUG/zmo7jnB7zN3Nc1308M3d4zampqS1pQQjy6KxKDIreD1WewXnzq+L3cRJWoHKP4vXDxCsvVC3CSYJZiJKB4ZKBkxFs73HRoOAwR16GtChJeQxhEt94aOWiL9FValb+xySEy0sKiXFDXQkTubwCvODDgAhJD8irHPu9aizQ9FIWVqrGI482oU2MfLrg64WcOkUL/FMQWhHhLsGYoxTVFCb7KCus9KLhXnOuYr5Z+CC/DkzgEKf+vrFK8PtCmO9eSUA/Yr7DZ9CuFdIUjPrCzSOMvPHEv6+K4Yy/IiMPUhiGpWg4Hh60zEWvlEJ47xebOUGbcabjONtERPu+37lzlFLQtrcjQ+ZpVnDeaq1zz1ulVKTJvlhr3TlvjcM8zvXCL+r9alZG2VeS7saRdgbdG2X2Dvrq9bAwPT2twjD0zZjerrVGfrGeRSmFlA2gpdLCiok81r4Dimr0EmdBJXupzP7Nwzvv9ySYRR56lFKFeM1Wq3VcWjTDvDXE71ViUHSOVZ7BReY4aJ1xElbizujIEYFXqLyCfCbIlQDmC69hUOHDeRivVBB+EOIyK+Z1HkOY7Bu2xmgL/w877V6J0KJv4z4ryVCpeNVFfgaUIpGJ4COB1+Aiwgoiy0RhgLMwhF9Q5GhddD5RW1VjgXaXsrBSNR55tAlNQNu22YTfzQumkEYDCAUcmQsV8XtJa6NKGu415yrmm3eW4HeMAX4ocMRHeV5OKPP4AwtyNBXKUJ53oeb9XvQyKjJh1CnTX1UMZ8I+/wtBEPRDw+0pFr3oTbZoaNpR/vfmm28+9pprrkkNsKCUgpkgXkxzhRVmfoPv+z3P2yOPPHL/W265BcJQmj9CTSnVvluY+b9938+9W+I+K8z8VN/3O2G4c9ZzlH11keA40k7eHsnbG3m/l9mrRxxxxIG33norok9BeCi0J5RSEV9QWlgxYWs7d0ARX6loPlXupaL7t8hZVeV6xNfOdd1/ZuZMXjMMw8+WzK/SRRpVYlCU5qo8g/P2URW/j5OwAjU2Ii6h5JnkoA7iRyO/AJg2qEHjPgRFsMljCNPaiF4xEEYUTm0LYo4nPvqYYXjw5+TLK0LmgjFCwctIlP8hrV8wazjEYB5XRFjpFdI5ah/xtuFYjYJMqz2deFMGVSUWaH4pCysYf5V4FKHNePQx5IzJi2SXRld4xUPkPST/QgSism1UScN5c65ivkXOBZiOImIYhLkLiehRPT6KQgYjjHXclKxnP3kXat7vRS+jIpNFnTL9VcVwot9EVKp+aZjiTFevPCtKKUTzaWdxRlLLIAhgepxalFIdE78CmpWvZYU1jRpHLopYvoMFQRNiL+TXTU1NHZJnSqKU6twtyUhrees5yr7i4I4j7eTtkTws834vu1djpoKpwke8vYSDdGlhxezBzh1gotAVugOq3EtF92+Rs6rq9TAYdXjNWq12TNz3Lo9+iv5eJQZlaK6qM7joPAepN07CCiKBISIYCtT0MG/pVaDChwBQ1OQp2VYec5TWd+e1zZiItENbZhQ4UkLFCpM25DCB30y8IHnbeeYP8LnJyoqOKnGmsIiwAodhXP69ktohIRowQIH9ePTiWJSeqsQCfS51YaVKPIrQZhyvPA1A1prCnBGR41CS0eqK0EGVNJw35yrmW2ROqBPtjV7mkTA/xUMJIsGl7e/MvvIu1Lzfkw0XMWXoNfEy/VXJcMZzPOBRR2vdKyFv5hRMpK0oIdrntNbIKr2gKKXgCwKtM4SVBwVBgAeGBQXt1Wo1LSI4Q3M1K8jnEIbhoc1mM/O8VUohwEs74hkz3933/a7zNqHJeZrv+5l3iwlZ275bmPkXvu933S156znKvuLgjiPt5B0IeVjm/V52r3qe91ERgcUI6OQY3/dxFqUWz/OeKiKIZIjSl7Died67RKR9BxT1vULdKvdS0f2LfvPwzvu97HqYuXZ4zSLmnnk0lXXmOI6Te4YVwaDMHKs6g/uZc9lvxklYiUdUQtbxZ/WYDCJYwf4X5f4mmlXZuecxR2ntwcwMzuiwof+T0e5EjpHx+qiH3C7QEKFAixEJJlE9CDPI1wKmB5sBF05aEkc47v6AiGBmglJEWEE9vBrCFj+KEx4fH6LNROHu4FQejbMMhlVigX6XurBSJR5FaBORi8CwIAkgTFnACIHmsgrM/qANjGsgwYxFGcmhuUPUkyhQRbIdCN1J+qyShvPmXMV8i9A35gRMgA2p4zwAACAASURBVBeYZwiCaWUTEW03P8CENUoumttH3oWa93uyg6UqrBizlw4Nh2F4SrPZzKRhmErst99+h6S9bCqlcJYejKg99XrdTUtq6bruM5m5HVktK/oREry1Wq1PiwiClLRLAc1K+7yt1+snbt++fcF563neE0QED3G4b7+vtYYlQFcxZmJdd4vWesHdYup13S1a6667JY9+RtlXfJJVCitV0k6vDZuHZd7vZfeqCYDwS/AFIhKEYXj/nTt3RrxOpzkTyQmPKfCXROlLWNmwYcOh9Xq9cwc4jvPwZMLSqNNGo7G22Wy274Aq9xLaK7J/US8P77zfy65Ho9G4g+M4bfyZ+f6+7yNy6lBKVRiUmeOo9lEVgI2TsIL5RDHD8f/tV62MgtCSsLVEGFKYPL3S5EzoFe442VQec5TVN5xw4SiM3A+wMwZDA3MRmNLAFARO9YgcFY0f6vr2S0lKieeWwaWNUKi4sDAPBAoA84jwuxBoEBYVvi1FhBW0BfMeqHhhagYGFKYqiESD7KpR0iKE4UMG7sjRuixNVYnFUhdWgF1VeBSlTainQXvIt4ICukQIRfh7gYbA4IMO7mdMDaGtjDQp0VpDMwlmGwVmjYiChegnCL4AQQh0jH7AnIMZTJaqaLjInAedLyKhvc2Y7P2MiGDOiddwmD4g8hPMMeFYHZl4Iis8GIe0Eo8OVzT6XrudvAs17/fkYJaqsIJ5GPOoLhpm5jYNi8iciBzIzF00rLVO0jAifJ0pIpHAeInjOG+Zn5+/2nGc9iOP1vpipRToGXsD2jCEpz6Tmc8Jw/BaETmgVqvdx7xqw2cJiYLxgFZEWEEgF4Qz95kZ47gsDMO9zDzFzPA/QSh53LU3OY5z1MzMTOp5axJHLrhbwjD8AzO37xbHcV4U0/h8zPf9BXdLEfoZZV8RvVYprFRJO70uvTws837vZ6+6rvsOZkaqA5TrmPl9InJJGIY31Wq1O4Vh+GBmBq0jOAj4AkSj7EtYMTj2vANAb8zcvgO01u07oMq9hPaK7N/FODsRlnn16tUdXrNWq71y9erVu4eUPDP3DCuCQVmaq+oM7rWPqvht3ISVeJK1PNMkRDCCkJJVkKQHjD1eH+AomXwxLsIcZbUNBh/+Hgj7m1XAAGGMr+0RUQiRuMAY3qNHOzA1gVnD4USExGNFhBXkDng5EcFMJ6uASUOI53ZW5QFKVVgsB2EFMFaBRxnahGYRAgZ8TvIKtGlpEWYgEMMMEZdfVoEmEcxeslRFw0XnPMh8H52jfYrmBiH+2TGz1DRM4C8H4ScSdNqOsUVKHoOT93uyj6UsrGAuSqlSa5oWJWnz5s13np+f/2nGPjhLa41HGvQFDSRMZyIBf8GSwbmZmRHpDsKsk6NZuWHv3r1Ta9aswR7sed46jvP4mZmZnudto9E4ynGcQneL1jr1bilKP6Psy2DfCRU/SNjr+IJVQTu99mwelnm/97lXWSn1gVjUurQh3sTMzwrDcD0zg8/oW1hB457nte8AEel5B2itO3dAVXsJ/Rfdv3l45/3ez3p4nvdOEcnkNZn55jAMf+84zsUIY5ylmcq7G6rCoJ85Dnsf5c29yO/jJqzgZTOyI+4VThWO5mAUoNWA2UZewSsaLp+4X0hR5iirbZj9YIPDxAsvGzAbgYr0t0SE2OfQqEThZXuND2GWYfIGky20g9dwMEvIgQJTLoRHhdYGv59TUFg51iS3A3MGQedogxMEOJic4eUSYQdLZbruMYkqsFguwgpgGhSPsrQJDSPC7CIRKoQlXChgxhB9CPQIJg4aSCRTzXKgxD7CKy20eXjJhoM56AO0h+RziDYEc8S0UgUNl5lzv/PFRQyGCXPEXoP2EmuF8wGvZ3ilRLJBhKFFAr+sAqyuMQEvsEejZLZ551D797wLNe/3fi6jQRiyBHNYOcNpmBWYXz0Nju+9aFhrnUnD8OVYsWLFa0QE4eohvMMk6xoReV8QBJH2EIwZ8pogHCnMX/FS3GLm60Xk0jAMP9lsNpEYFIINTCYP7yWsMPO3fd/HeQvTmEcz84LzFpqiubm5D+7atavQeQszrX379p3KzKl3S61W+9iOHTsy75Yy9DPKvqrWrER0aUz3BqKdrP2Rh2Xe74PsVaP9wpn8QJMzDtry3zHzhXNzc2fs2rXrd67rnoAIcoMKKxin8YXKvAPCMPxCs9nsugOq2EsRRkX2bx7eeb+XXY+tW7fWr7nmmkc6jlOY1xSRlwZB0MsHOfM4rgKDsnMcxT4qdDHmVBo3YQXDbV8QhlmA2VIy9DDMUrA572UYBvi3gAGPZxaFMAPhAQwJQmJChQ4TF4T+LSJAVIHtqNuIM3sIVoCwqrZYBCwC1SMQ9/kCc50ZVar6rm2LFgGLgEXAIjBsBIw/T4fXZObPiEiTmTu8pojUYUIKXhMhxCNes1arbe71oDDssS/H9sdRWInnJklG+oLvxo+JCLbkeO3Fy1gUQSFrffCKitc4FJhGvW85LmQig31e5vZlCoGdlkVg6AhAqwO/Bzi2wr8MmqxeiSOHPiDbgUXAImARsAhUioCjlOrwmrOzsw/evXt3T16z0Wg83HGcDq+ptV6uvGalQBdtbByFFQgksOuFozpMWKZjAgnMmUBAKJGpU95c4wn74FwLc6PlWMqY0SzH+ds5WQRGgQAePN5jOnqoMfkcRb+2D4uARcAiYBEYAQKNRuNox3HavGYYhsdGpqE5XccTrr7N9/3lymuOYAUWdjGOwgpGCfMtROvBKyaSRb7VDB25IKL487CrL2LStcFEdkETp8USMS4K4EPs1AorQwTXNm0RMBHDEOYTfmV54dUtYBYBi4BFwCKwBBHwPO8pItLmNWu1mipi0uW67gZmRhRB5Kw5LQiCKOn3EkRg/IY8rsIKkIKj10eNkyRykMCXBVFj/tfACAfJ9+dACl+Vc03oVTinwQcG8fiXY7HCynJcVTuncUIA9ssnENGVRvMb95Mbp3HasVgELAIWAYtAnwiY6FhtXpOZX+b7fk9e0/O8SRHp8JrMvN73/eXKa/aJ6mCfjbOwkjYzmIghBDFC/SKqEUISI0oRmAcwDjD5Qlx91wgoiEWOiD8oy9lfBfOzwspge8F+bRGwCFgELAIWAYuARQA+Kx1eEyGJEdJ81apVV15++eVtXrPRaNweCWhF5CEmx1OH17T+KtUT0FITVoAAcpsgDCvysMQLnFzT5oMQpEiwhNj6y7lYYWU5r66dm0XAImARsAhYBCwCI0Fg06ZNd221WqV5Ta31cuc1R4J/spOlKKxgDtCgIO8I4tAjqzsi8yBfAsIcI7cEcpTAbAyRGb5BRPsWBd3RdmqFldHibXuzCFgELAIWAYuARWD5IlDzPO9EEcnkNUXkN4gCdtNNN33jmmuuuS3wmouy2ktVWFkUsGynFgGLgEXAImARsAhYBCwCFgGLwOgQsMLK6LC2PVkELAIWAYuARcAiYBGwCFgELAIlELDCSgmwbFWLgEXAImARsAhYBCwCFgGLgEVgdAhYYWV0WNueLAIWAYuARcAiYBGwCFgELAIWgRIIWGGlBFi2qkXAImARsAhYBCwCFgGLgEXAIjA6BKywMjqsbU8WAYuARcAiYBGwCFgELAIWAYtACQSssFICLFvVImARsAhYBCwCFgGLgEXAImARGB0CVlgZHda2pyWMQKPRuAMzv4KZH83M60UESUivIaIfT0xM/MuVV17556U4PaXUd4noIUS0U2vdSJtDo9F4jOM4q7XWZxNRuBTnacfcHwLT09NbwzD8vvn6SVrr/+qvpfH4alS0vFRxGxU+/VLDYuO62P33i5v9ziKw1BGwwspSX0E7/qEj0Gg0NjqO8wMiWpfS2R+01vg7hJclV/KEFcO8fN1M7IVa648suUnaAfeNwHJizkZJy0sRt1Hi0y9BLjaui91/v7jZ7ywCSx0BK6ws9RW04x86Akqp7xHRMehIRD7gOM7ZrVZrHzNPM3NNa/25oQ9iSB3kCSuu676YmT9oun+P1voVQxqKbXYMEVhOzNkoaXkp4jZKfPol9cXGdbH77xc3+51FYKkjYIWVpb6CdvxDRcBoVZpGUPloEAQvGGqHI248T1jZsGHDobVa7bvMvFpEHh0Ewa9GPETb3SIisJyYs1HS8lLEbZT49EvSi43rYvffL272O4vAUkfACitLfQXt+IeKgOd5TxGRz6MTZj7G9/3Ifn+o/Y6q8TxhZVTjsP2MJwKWOetvXSxu/eGW99Vi47rY/efhY3+3CCxXBKywslxX1s6rEgSUUv9CRO82mpWNQRDsqqThMWnECitjshBjOgzLnPW3MBa3/nDL+2qxcV3s/vPwsb9bBJYrAlZYWa4ra+dVCQKu676Wmd+KxsIwvEuz2UQEsGVTrLCybJZyKBOxzFl/sFrc+sMt76vFxnWx+8/Dx/5uEViuCIyVsBI7CP6itb49QHdd96HM/Gwiuh8R3ZGIbkaYVSL65sTExBm9QsbG2vur1vpAtIcQtI7jvJyIjieiuxLR35j5Pb7vvzO5yIcffvjt5+fnXwhbfSLaSESTRPR/RHQpM5/l+/7XehHG+vXrV01MTDyTiB7PzEcQ0UGwJiIihLnVRHRJGIZfbzabP8lqZ5AxxOZ/g9b6APShlPpHInoOET3YRLcKRWQPM/9IROCTcWkesTcajbWO4zyXiB5JRJsxL2aeD8Pw98z8SyI6f3Jy8kuXXXbZXFpbg8wpb2zx3xPjPJyIQFM3EdFvmfm7rVbrzGazCVrqKkqpfxCRxzDz45j5YSKy2lS4PhG6961a6w+VGdP09PRBYRiewMzHisg9iOjORLTC0MRvROQra9eu/XQWdmX68jzvXmEYnsbMW4noYCKaE5HfOY5z4fz8/Bk7d+68Wil1PhE9Kit0cZHLebHpPMKkCmzHZS5l1jled4hnKMwgT/F9/ytKqfubM+SBhq5aCOMtIpfUarWPzMzMXJaypy4hon/C/qvX63fevn373rw5KqWwNzcQ0R6t9aFEhH6o3zUqQsvRmPo9O2K0WCrk86D9xfpFWPUXiMhDDXZrzZ2TBfclWmusJw2AT6k7YJB9WmaMefRl+IFSd1m8/0H2Q3JsFWFS6T0/PT3dNy1VzUsVWUtbZ3kjMK7CClC/g4i8g5lP7bEEfwbj12w2EVZ2QYkfLJOTkyv27t17dxFBGFYwbp3CzC/wff+j8b+5rnscM3/WMLhZQ7igXq+fknbxuq67iZm/aS6MnlQUhuHWtDkMOobEwbpORGDS9LIelxfSh7w+CIK3ZQ3Y87zHich/5uDy58nJyTunMdyDzqnodjT9nGUExKzPwLy/KTlfpRTMvoBVXvk3rfXb8ypFv7uu+2Rm/iQR7ZfzzaX1ev2hRRi6rHaUUv9ORP/aY6334hEgDMPHMvNT+hVWxoHOgUEV2I7LXIrSU96ZV/UZigceEXk4M5/WY4x4/Hh1EARt08kY7T+TmT+Nf4PufN/HGZJZPM+7n4hcjAq4B4IgAC1jnfs+V4syuoOcHdGEivZl5oS7pq+zKoHxk5j5U7HzBcLd34io/VAXKwizjoeX3xHRd7TWr8FvRcc8yB0w6D4tOsYie6ifeST673s/JNZtoHthGPe867oD0VJifgPxUkXW0tZZ/giMs7DyI/MSdyUR4QC+3HGcfa1W667M/DTzqo8V2heG4b2bzSbqdZX4JhaRo5n5AsNk/4SZzxORPxHRIWEYnh3/fnp6+tgwDCFo1IkIdT4YhiEEohtrtdqGMAyfg5dxc5FeFAQBNAzxPBs1pdR2KDKI6BYigiD0XcdxrgvDsEZEh5nxPIaIbtVa49U/OfZBx5C8fOAYDm3K1cz8CSL6WavV+qvjOLcXkYdBYDMv/GAOHhYEAZIFdhWlFLRR5xCR83ceQr7BzN8WkT+AMWJmzPcRIvKDtKhZFeBaaEeaS+irZpy3Qrhi5u8AfxFZKyL3IaJ/NloNME/v8n3/VVHjGzZsuJ3jONCiUa1WO11EXon/ZuZ7t1qta6N6tVrtBt/3byw0qL9r9Y5yHAevzlcbHH/IzLscxwlbrdbdjHBxd0NX7w+CAIJl6RI3XSOiv4jIe5n5B2EYQqu0znEc0C60lXURuYqZ3T6FlbGgcwBUAbZjM5fSCx77IMFMVXqGElHU3k4R+VitVus6Q4joJYZRFsdxjpmZmdkWDe2QQw7Zb/Xq1TgnbkdEF2utH9Brnq7rfiQmFG3SWs9gOw5yrhZhdAc9O6I5FekLdSvsb0sYhtDQ487aISKnT0xM/HD79u2zRmvzdCLCIxQ0LVeFYbip2WzeGl+DImMe9A4YdJ8WGWOR/dPvPDL2V+n9EB9jxZgMfM9PT08PTEuxfTAwH1NkPW2d5Y/AOAsrQP/LU1NTT922bdt8cilc10U28XeZv/9Iaw0zsa6SOFjgawCTmxdorcGspxYwqvV6HRcj6u5ptVpHw1wmWVkpdQYRvcj8/Rlaa2hh2iX+KsjMT/V9/wtZ/cEsrdls4pWrU6oYAxpLzB9/+s7evXsfv2fPHpjSdRWlFAQuCHOQQr4eBMHj4hVgGmVM1/BKd6PjOI+NMyPxulu3bq0n16yqOWXhGP09Mc7rHcd5yMzMzBXJ78x4YALVphvHcR4xMzNzUbKe67qvY+a34O9V+KwopR6itcaFsiAT/ObNm9fMz8//xpgnwhQSZoOlkk1u2rTJbbVaENwniOj3tVrtfjt27Phtcl6NRuOejuOAmQTzgpKawb4XczAudB5b+76xHbe55NF51u8pe77KMxTdnj87O3vS7t278QiTPEMegkcZ88fztNZ43OgUpRRMJl+IP9RqNbVjx44gbR5btmyZuPHGGyHYgP4v1VofjXqDrlEeo1vl2ZHXF+ZTZX+e550jIicy883MfPjMzMzuJLae550qInj4Q+m6s/CHvDEPegdUsU/zxlhk3wwyj5T91fd+SOyNvs+uKu95s88GpiW0M6o7v8ia2zpLH4FxFlb+ZphDqLFTi+u634o0HGEYbmk2m7+IV0zZxC/XWr+v17IppeDP8h5T5wSt9blp9WE3vWLFCghAB4nIZUEQ3Ct2GD+eiNrficg9y+amqGIMKZfPLXNzc+uvuuqq67Lmr5SCvwp8Wv6ktYZw0ilxpr2IGUeyj6rmlLfllFJvIKI3oR4zn+z7/tlZ33ieNyUiEEwnmfnHvu/Dpr6rVC2s5I3fdd03M/PrUa9Wq61PEzRy6Pe9xtQP1TLpFz+6rvtKZo58tUoLK0qpsaDzPEyj33thu9TmkjXnxJlX6RkKRlhE7qq1ht9ealFK/ZiIIFz8n9b6DvFKnucdKSK/Nn/7j8j8KGXPPZqZv2HOz9OCIDgT/z3oGuUxulWeHXl9mflUdlYppeAHiYekr2mtsS8XlM2bN6+Yn5/HQxW0+2dpreFP2Sl5Yx70Dqhin+aNsUgfg8wjYXI10H4oMtYiZ1cCk4HueUOXA9OSaWdgXqoMRrbu8kZgbIUVEflCEARP7QV/QhsAX4t21KaoJDYxmDEvctLMalcp9VMiujdepbXWh+T0/yUieiJkkpUrVx50xRVX/AX1Pc/zDBPc1lLs27fviddcc82+oqRUxRjQV2L+X9Van5gznw9D84Q68PGJ+5wopZAMECZK109OTq4r6wBe1ZzyMFRKXU5ECGYAp9y7pGkw4m0opT5ORAgWkCocjFpYied16UfQdV1XG7OuPxj6XaDBieZ/2GGH3WliYiIyaystrIwLnefRRPR7L2yX2lyy5pwwfa30DBWRc4IgeEK/Z4hhYGCqBDNMnK8IcNJ2mk/syS8T0ckwoZ2dnT149+7df63iXM1jdKs8O/L6MlhUclYZTdSswfC9WutMfzulFPxU7gJh0Pf9x/a4L5+ktf6vxLoMdAdUsU+L4JrXzyB3WWJ/Dbwf8sZa5Oyq8p6vipYMfQ/MSxXFx9Zb/giMrbBCRK/QWkcajtSVMGYz0LxgHudqrU/IOnyTfglpDRptCdqDCc1XtNan9CIB13XfzsyvRh34M/i+//OovlLqi0T0JPPv3fAbmJub+1x08Wa1W+UYEofYa7TW/1F0PvPz8wfs2rXrBtSfmppavWbNGuCCF7lcoSfZR5Vz6jV+Qw8YM3xqctcPbRlHQqwVBMunBEHQ/u+oLIKwcpKItLVBSZrKO448z5sUEcyfizCW5kKBiSOE8tLCivl+0ek8D5fYhd8T23HYs0XnklUvsecrPUOJKDegRPxMjJ8hsTWImyI9Smt9YXwuhoah/UUQii9rrfEY1Cn9rhEa6MXoVn125DHVVfenlMK+h0nnJ7XW7ceXlOIopaBZWQk/UK01okJ2Sq8xD3oHlKFrz/My92kernn9DDqPRP8D74e88RY5u6q656O+qqClUd35RfGz9ZY+AuMsrCywqU2DWyn1Rzh3IwxwFIIxqpdQ2T7H9/3IXjd15TzPg+N7X0n/ECUnCILvRA0blTtMcqCpiHCGnffXERXH9/1vp736VzmGxCvQqUEQtKPxZJU4ozE7O3tg7EWzg0sRoS/ZfpVz6jX+RqOx0XGcJuqIyDuDIGgLkjlzvg8zt0NHi8irgiCI/KDan1UtrMDReP/990c45AeZsM9Txnxjf8OggZGAsFVaWNm4cWOjVqu1/QCKrlPM9K8vYWUc6Dxa30GxHae55NFt1u8JxqXSM1RE+j5DovEeeeSR+99yyy17wFinCdRKqWcQ0WcMDT/S9/1vxefa7xqhjV6MbtVnRx5TXXV/nuddhDuIiK5dtWpV4/LLL0cwja7SaDQe4zgOomGiLNCc9Bpz/AwverZk0egg+zQP17x9M+g8qrpTk+OsCpMq9mgVtDSqOz9vve3vyweBsRVWROTJQRDAzKpnUUrBkRDmBL/SWt8zXrnswaaUgpkTVN2lCzMvuFjRSKPR2Ow4DqLkQMvSjjBlijZhc7te8qscQ9n5ZwkriTG9UWvd9gkpWqqcU68+Ezbxhca5adOmu7VarbYDPpI/+r7f9heJSpXCiud5L0Fo6JRwyjDhgOYKpoIQVpBPqLSw4rruPUyeG3xeaP5Kqe8R0TH9alYinBaTzjGGKrFd7LkU3Vdp9RLM1MjP0KwzJD5Wz/M+KiKIxjfrOM7UzMwMIi62i1IKjzgPS+ZWSc617Brh+xxmPO5PU2jv9Do78s7eqs8qz/OOEREEN8Cd/iPHcU6P5btxXNdFri+Y+SJwzOVTU1NbkkFQeo150DsgWr9B92kernl7Z9B5lO2/4H4Y6F6oekxV0NKo7vy89ba/Lx8ExlZYgR+B1ho5KXoWpRScPRE1ZkE4zLKbOP4yTUQfCsPwHXn9x36/PhkKMv6tUT8jWstpInLf6Dfjm4NQzO2oT1WOoez8sw5WE2EKSSwLayzic69yTr3WwzjM/94w+l3hiLO+c113JJoVpdQHiejFZhzQ/pyJaFwiouPhj5VSMM1oR6srawY2PT2twjD0TR9v11r/Wx79KqV+SEQII9uXZiXZ/mLQ+bCwXYy55K1X3u+JPT/yM7QIc2Yi0bWDoYjIS4IgwN6gzZs333l+fh5BS2rx3Cq95lx0jQoIKwi2UdnZkXf2DuOsUkoh1Dny27Q1s+YBBPfjOvMIgr9d0Wq1jkuLcNlrzIPeAei4in2ah2ve/hh0HmX7z9sPi4FJ3pjMWg1ES6O68/PW2/6+fBAYW2GFmd/g+347ZGxWWb9+/QErVqxoO7Uz83/7vn9SvG7ZgyVh85/rnNovGZhxIcINHP5RnheFU65yDGXnn3WImRCEbSfXor4gcWyqnFMO5sjDgNwBtTR6SPs27rOSFma6Cs3K9PT0EWEYwpkW5X9vvvnmY7MCLiilYDaIF9DSwsoRRxxx4K233opILmACC9GvUgphjpGBuhJhJWX/DZXOR4XtqPZsv2dK9F3C9HXkZ2gRRsgwQz8jIkRQ/LnWGgFNYHJ5OjN/wMwlyq1SGJJea4RGcs7DSs+OAmdvpf1FILmu+8/MjLxeOAehqYV5Ke5IRGE7OwzDz2Y9qvUa86B3QFX7tACuPemlgnlsDcMQoedRFpjSJTvvtR8WC5Oie3QQWhrhnV/4fLAVlzYCYyus9ArBGEFuEjsh+R/KAgfyfg62RESYQ/Oih/W7/OYVEWFzkSTtQq31o2LzikeJ6XsMZeff6xBTSuHFHkkfEWUKUbYWRPHphcWocI1pCq6bmpo6JC1HT3ycSqmPQVg0DP7GIAi6fJaqEFaUUojO087oLSKPCYIACUdTi1IK9drRfMpqVgwTeBURrc8SPuKdJpwgKxdW0New6XyU2A57Lv2eJfHvEns+M4ztsM7QooyQUgpO4IjEhxxH3szMjI6FPe7kVimLSa81yjsPqzw78voyezXSalZyViGHk8mVdUOtVjtmx44dyNlUuOSNeZA7oKp9mjfGIpMdZB5l+8+5Uyu5F6ocU+xcGIiWDH1XwscUWVNbZ/kjMM7Cyi1hGB6aTJgYXxLXdb/PzFsNY3d33/ej1+t2tbKbGN/EmdO4xmMYpBAbf5cJW1VjKDv/Xger53nvEpFXGIZ7QdSsPHyqmlNePwnNxNN83/981jcmdC/M29Yy8y9839+SrFuRsAIfH+RUgLDyoCAIwKQsKI1GY2WtVoMvEwTUvoSVmD8Avj/G9/3oFXBBf57nPVVEPmd+GIqwYvZUtE8rp3Ol1MiwHfZc8mi7yO+JPT/yM7SosGKiYcHRHhHsXocX/1qthuSliGTXya1SZM4pezaV3vLOwyrPjry+DDMX16IOfFYppWBeurGoCXUSt7wxD3IHVLVP88ZYhF4GmUfZ/nOElUrOrirHFOE3KC2Nmpcqsu62ztJGYJyFFSD7zXq9fuL27dujGPIdtD3Pe7WIvN0wgNuCIHhw2cM3bemMKQ0YWCRF3BeG4SnNZrOdoCytwBRtv/32O6TsK5ZhlKFZOQA+Clrr9us+SlVjqPIQ27Bhw6H1eh3jfgok8AAAHAVJREFURUjRPzuO8/CYA2cXNI1GY22z2exK5lnVnPK2m4k2hCAJDSS3JCJkBo4S0XU+N/WwrhHdHK+1Pi+F8Rk4g73rus9EBDi0nRVJB1GOWq3WpxFYIhpDP5oV47j7SzxYi0gQhuH9d+7ciYh5XcVEa7kYkanND0MRVoZN56PEdthzMRd8PFHnx7XWz8+j+fjviT0/8jO0qLCCgcW0mpeKyBeNCdits7Ozd84L8Z6FSa81yjsPqzw78vrC+Kvsr9Fo3MFxnPY+Z+b7+75/SRm6Qd28MQ9yB1S1T/PGWGTOg8yjbP+99sNiYZK3R6ugpSr5mETy4tJnYhGasHXGH4FxFlYgMMDsyGfmM5ElPgzDvY7jrBcRMH9RQqubHMc5CmYESbjLHizR90adjvj/yLeC8j/MjJCPV4nInIgcyMwY2/2Mc/KHtNZtrYO5hB9JRG8TkR86jvOzMAyvY+bra7VaKwzDO4oIHJrhSI38FvNhGP5js9kEg9kpg46hyOWTxCvvEIubbmDcRIRIZohAAyfOf4BGgJmhPoa9+cHJ9quYU5Et1Wg07us4zv8Q0Spjuw2H9QvDMPwDMyMi230cx3lRTIPxMd/3EZ1oQalIswLBF+ZZa0y46jOZ+ZwwDK8VkQNqtdp9THQk+DDtNK+jfWlWMAHXdd/BzK8ykwHtvU9ELgnD8KZarXanMAwfzMxgglcT0Q7wTf34rJikrItK50qpSrAdh7mYswNCbZRZ/Jla67OK0HxUJ3HmjfwMzTtD4nPxPO9eIgLfFZiU4vyDD0tmfqRB16jIfVDV2VGkL2BRVX8Ifbt69Wr4Fa6ACXWtVnvl6tWrd5dJ3ltkzP3eAVXt0yJjLLJf+p1H2f5zNCuVnF1VjgnYVUFLVfFSVZyJRejB1hl/BMZWWIG5DDO/nIge1wPG6x3HefzMzMyP0uqU3cQJYeH+hhmHf0Ze6Yq85Lruo5EhOO8jIkIs/GdrrZGxeUFRSvU9BjRWdv5FGA3P804lojNEBIxuVvmT1hoHceVzKoBpu0qj0TjKcRz4MyGsdVYBk/ROrfVro2hsyYpVCCtoUymFBKMwuYoE4AVjglM8M7+UiJAUz+lHs2IaZaUUHJWj6GNp87+JmZ8VhuF6Zn5nP8LKuNB5FdiO0VyiLOF4DDhYa42HgMIlvucX4wwtcobEJ6OUQlSweMj5BYkio/qDrlHR87CKs6NoX1WeVZ7nvVNEXplFLMx8cxiGv3cc52KEMU5qxouOud87oIp9WnSMRTZMP/Mo23/eflgMTPLGBOwGpaXEHh+Ij1FKDXQmFqEFW2f8ERhbYSUMw2Obzea3zQX1dCI6mojuRETIwNuEpmNubu6DUZb1NKjLHizJNoxpztPgFE1ERxnTMDCbNxIR7Kt/agIBXBR3OEc4zcnJySeaJF14tUboSERlCYkIr187ROQ7ExMTn9y+ffu1vcik3zGgzbLzL3KIoV1jagFNBJKQQcOEIAHIoPwHIvpJGIZfaDabP8ia1yBzKrOlYGaxb9++U5n5eKM9gMkdzNOwdt+r1Wof27FjRzuJYlapSlgxFwByOSAkJEzPoHlqQeMmIpeGYfhJ0LsRbOAYe/gAwkp7OubVFuv0QJNfYY6IfsfMF87NzZ2xa9eu37muewIip/UjrIwLnVeB7TjMxQQ8wNlSZ+Zv+75/bBl6T+75xThDi54hMQEkil6FP+3RWmcGFBl0jcqch4OeHWX6wsT/f3vnHy5HVd7x98zuvQnNDwIUlCRASHbO3HtDQKD8UNoSHkCkym8KyI+WB9FasSpIoUXwUYRHjAIWsAaLRUStCoogFRHUFBGlNlaBJHfObEJ4vKShVEVMuEnu7rx93u3sfSaT3Z2d3XNvZ+/9nn8gO2fOvOfznjP3feec877dPm/58uXFkZGRkx3HkVVk+TuZVkJm/kAQBLfXK2aRudO/AdE21Y7fgVlkTAPQyd+yrM9vZz5MNpM0mWyMJVu2lI13YjvjAHXyTyC3zopS6hzf9+/LP0JICAIgAALdE4icy/oqcVvZ55NPjRtTvfAOLZVKSx3HqUWtYuYVQRBc3T3J6dVCdAZDPjjINroRpdQXmFk+6I1nsWfmomw5Fb9IQrRHCYorhUJhKO2DzfSiOb17m7exZOOdOL01OnV6n1tnpZ0Y5lNHDegJCIDAdCcQZff+tKz+bdmyZd9NmzbJKnKmkvXLb6bGJ6Cy67rXK6Wui5yVoSAI5AwVSvsEnCjk85Gyqr1jx47jNm7cuK3V7aVS6c2O48huAClXGGNubf9xqDmFCeRuLNl4J05hfU2rrsFZmVbqRmdBAATySkBr/VUikrNN/2iMuawTOXvMWZHEiBJ4Qs4FdpxbpRNOU+WeUql0tOM4P5H+1Lf9tdG3eELKG33fv7aNe1BlihPI41iy8U6c4mqbNt2DszJtVI2OggAI5JmA1vrF6CzTkDFGwoRnLr3krGitLyKiL0adzBz5LDOcKXiD53kXMHMtl1ShUNDtbOlyXXexUkqiDsrWu65y2kxBpNO2S3kcSzbeidNWoVOs43BWpphC0R0QAIHpS6BXnJVob7ysCEienw3FYnGwUT6t6avJ9noeRYz8kdRWSl3u+75sI2xaPM+TJJwPSP4pIhpTSi3yfV+Sc6JMcwIYS9N8AOS8+3BWcq4giAcCIAAC7RLIq7MyMDDwpkqlEjqOI+HCjyKia6JVJOla03DF7fZ7GteTcwariegNUXTBz0gI9JkzZ6555pln5IB9oVQq7VksFl1mPp6ZJb+SRKeUgvMq03jgNOg6xhLGQ24JwFnJrWogGAiAAAhkI5BXZ8XzvFWS9yXRGyaiK40xt2TrJWrHCQwODh5QrVYfJKJDGvBt9DdewuVfZYyRvE8oIDBOAGMJgyGvBOCs5FUzkAsEQAAEMhLIq7Oitb6TiM6OcjJJrqkniehTxhj5L0r3BAqe553FzJJTSpJsyvY6ye21PcoLtpGZn5MoYFu3bv32yMjIaPePRAtTlADG0hRVbC93K1fOSi+DhOwgAAIgAAIgAAIgAAIgAAJ2CcBZscsTrYEACIAACIAACIAACIAACFgiAGfFEkg0AwIgAAIgAAIgAAIgAAIgYJcAnBW7PNEaCIAACIAACIAACIAACICAJQJwViyBRDMgAAIgAAIgAAIgAAIgAAJ2CcBZscsTrYEACIAACIAACIAACIAACFgiAGfFEkg0AwIgAAIgAAIgAAIgAAIgYJcAnBW7PNEaCIAACIAACIAACIAACICAJQJwViyBRDMgAAIgAAIgAAIgAAIgAAJ2CcBZscsTreWEwOLFi/cvFosvMPMngiD4u5yIVRMjz7JNBKfp1l+bDMHOJk20BQIgAAIg0IsE4Kz0otYgcyoBrfVlRHRHHp2VPMuWCraDCtOtvx0ganoL2NmkibZAAARAAAR6kQCclV7UGmROJaC1foSI3pJTZyW3sqWC7aBCnnXRQXcm9Rawm1TceBgIgAAIgEAOCcBZyaFSIFJ3BAYHB91qtfoMEc3Mm7OSZ9m6o9747unWX5sMwc4mTbQFAiAAAiDQqwRy5awMDAwsD8Pwh0T0ijFmD4FaKpX2dhznCiI6g4gOIKJXlVI3+76/Igl96dKle1YqlcuY+W1EtISI5hDR/xDR00qpe3zff7CVohYtWjSzr6/vYiI6XSm1jIj2IiJh9BsiMkT04zAMHyqXyz+NtxOT+7fGmD3lmuu6Jyil3kFExxDRPkT0GhGtJ6KH+/r6bl+zZo20mVpKpdJcx3HeSUQnE9FSIpL2txLRC0qpx6vV6spyuSztNiwx2X5njJknlbTWRxLRpUR0HBEtIKKQmTcppZ5i5s8GQfD0RHCKt9mtrhrJNzAwsCwMw+uJ6FQiclr04aPGmI80ut4t7xZ66Ei2/+85If0ZGBjYKwzDM5VSJzHzG4jo9UTUH82L55j563Pnzr179erVY/X+d6qLRnOpVCod6jjO5UT0p9Gz/5uIfsnMK4Mg+Nc4c8/zTmXmvyKiQ6J59woR/YKI7jXGfImIuNXY7mZc2pprnbJLfZmgAgiAAAiAAAj0IIG8Ois0Z86c/i1bthzCzA8R0b5xtkqp9/i+/9n4b67rvlUp9cXImG+miu8Ui8Vz165duyVZwXXdQaXUw3L+OU2PYRguL5fL/xYzzOpOlvy0t3zNV0pd0qKd34jxF2+jUd2oT/dETlOz5saY+aNBENzYxIAfl00ptYCZP0hEYvg10z0z83XN2uuGU12+bnXVDITneTcw84fS9EdEDZ0VG7xtyxYzgCd9TkhfXNc9Xyl1FxHtlsL16WKxeEJ9bnWqi3h/+/r69tqxY8efK6XuIKJik+ffbIy5cv78+X8wa9ase5RSZ7eQ80FjzJninLeYbx2/Q+KydzPXOmXXxrhHFRAAARAAARDoOQK5dVaY+Wil1Hci5+OnSqlvMfOviWhhGIb3lcvlNTFn4aQwDMXREING6twWhqE4E78vFAqLwzC8VL4KS31mfjQIAlmliH9hLWit18qiAxFtIyJxhB53HOelMAwLRHRgJM8pRLTdGCMrHOMlbqQQ0VNE9CYiEvk+T0TPOI4zWq1WD1BKXRStkMi9o2EYHhHvR7xNz/NOY+ZvRisE25n5n5VSj4lMzDyXmY8iondHX5pJKfVJ3/evSo7AhGyyaiWrKb9SSv0TEf2sWq2+4jjOnsx8ojiB0Rdz4XRiEASPJ9rripO0NTAw0K2uWk0yZ/ny5c7mzZt3D8NQVtSkHysWLFiwkwOzatUqMVZ3Mlht8W4hXEeyxfU3yXOi1pVSqXSY4zirZcwQ0f1E9IRSaoPjOGG1Wj2IiCTSmqxiCOtPB0EgjrCUrvurlLqamT9ORKuZ+fPMPExEM5RSh8i1uhPPzKcopc4hIplfP1RKfYmZAyKazcyHK6VkXsgqq8j4viAIbm8wT7oelxbnWkfseu6vDwQGARAAARAAgTYI5NZZIaKRyBB/jzFGDOuGZfHixbsXi0UxYmRryqZqtXr0+vXrxbDaqWitxUB5b/TjXxpj5AtqrXiedwwzPyn/r5S60Pf9Lzd7nmxLK5fLL8evJ4wUufS1+fPnX7hq1apKsh3Xda8UxyL6/SljjGwTS8r6h9G2M9kK97LjOMcPDw8/m6wX9V22wdTacBznLcPDw4+myPbYli1bTt+0aZNsS0s+V5w4cRDFqHsoCILT4hW65WRDV830Ev990aJF8/r7+38b9SM1dLHW2hrvNPmyypYYW5M2J+L90Fofb4wRR3eXFYmhoaHZlUrluWiLpmyDlK2T4x8CuuyviPEFY4ysUu60fSsK6SvzXlZ8RNd7KKVu9H3/2qQOBgcHD6pWq7IVrMDMzwVBIFs8x4utcdngPdDxXBPhsrJLG3u4DgIgAAIgAAK9SCDPzorwvMIYc2srsFprOc9yc1TnTGPMA43qy3mU/v5+Mfb2YubVQRD8Ub2e1vp0Iqrdx8yHBkEghk3bJWGkvBqG4X7lcvnVZg24rvvd+kpPGIaHl8vlnyeMww/LViX5Tb4Y+75/X7O2PM+bH31xnqOU+onv+7KqM14Ssm0bGxtb9Pzzz7/UrD2ttZxXkTMtvzbGiBE/XrrlZENX7Sglq5GntbbGO02+rLI1MIAnZU6k9SN+3XXd65VS18lvhUJh0bp1616oX++yv68Ui8X9Gm3blPY9z1sZnU+Rf64zxshKT8MtXp7n3c/MZ8kULxaLc+Nt2hqXNueadCgruyw6Q10QAAEQAAEQ6BUCeXZW1htjPCKqtoKptf53IjqCiF40xixMqfsvRHSeGCwzZszY69lnn619ffc8z4sM/tqKwujo6HkjIyOj7SoxsVXny0EQXJgiR3wFQ86H3JBwCiSSlXz93WSM2a+ZAVa/R2v9OSKSQ/i7GIsJA+qbxhgx2JoWrfVniEi2g9XOSMQPTXfLyYau2tFJViNPa22Nd5p8WWVL6G/S5kRaP+LXPc+7gJnl8Pouzn43/VVKfcX3/QuayeK67vuUUv8QXW8aNEGuxx0qZl4SBMGG2Pzp+h0ibdmca3BWsoxA1AUBEAABEJjKBHLrrDQ7gxFXRrRaIisYfUT0dWPMua2U5bruTdFed1mxOML3/f+IGSxfIaK3R//eyMy3jI2N3btx40aJJtSyJIyUK40x9ZWehvdFW2dEbuH/QHTot1Y3uva76KxKap8iQ+ztYthFxuIFQRDU/r+BAXWNMUbOADQtcUaVSmXehg0bRJbxorXuiJNNXaXpI4uBbJu3TdmS+pvsOZHWl/p1z/POZuba6l9yXmXRRYP+Xt0o6l9szsqHB/kAIU7S2UEQfKOZzFpr2QJaO6sShuFB9bNiNsdl4j3Q9VzLyq5dfaEeCIAACIAACPQSgTw7K5f6vi8H1JsWz/Pk4Pv4F9Is4Jn5zUEQPFa/Z2hoqL9SqdwSrSrUuchh+4eUUnf7vv+9ZiscCSNlp/MwLYwnCb+6t4RDNsb8cb1eqVRa4jhOOTLAVgRBIAeJWxbXdY9SStXCKTPzVUEQ1M/E7PS1l5kvCYLg7laNxZ2VHTt27JF01jrlZFNXaTyyGHm2eduUrYHxPqlzot6XhQsX7jZr1qwTmflY8aeJaL6cESGiWdGZkRn1UNE2nZW08aq1HndWiOgEY8z323FWCoXCsnXr1sk5G1lVtfYOSaywdj3XsozjtHGH6yAAAiAAAiDQqwRy66zIKocx5qutwGqtJQpRpvMl9faUUif7vv/dZPulUmnIcZz3R6sstQhCUTFRiODxVYv6hYSRcn4QBLWvvSmyb4wOJf/CGHNova7neQcz8y+jf3/EGFM7u9KqRAeIawfwlVI3+L5fOz8gJeFIpTJNc1bq7WblNBG6asYki5Fnm3earrLI1on+bHP2PO/9Esq6QfjsHZLzSKLaSYSuKKeJ1ZWVtHdA3FlxHOe44eHhVc34x1dW4s6KTV6251rWsZI29nAdBEAABEAABHqRQE87K0uWLCkVCgUJUSrljjAMP5FBCS+Xy+XtzepL3obZs2efpZT6a2Z+Y70eM8uZFAmROh6dKGGkvNMYI3kpWhattYTWlchJTxpj/qReOTow/2LkeDQMR5xsuN2VlTTjT9pt11mpy9Aup4nUVZJHFiPPNu80vWeRrRNnxSZnrfVtRPQ3UZ9ktW+l4zirmNn4vv/7el+11pJgtBaxz+bKStp4teGs2OQFZyVt9OM6CIAACIAACGQn0NPOiud5c5hZzlSoyIloebA9O57/uyMyQlbKrpGojXfFwyknksF92Pf9j7V6VtxgVUp9w/f9eCI7yWUiTlShwbWGzbquO35mJRl62bYB1apfrThNlq5EvowOgVXeaWMso2yZV8ZscY6yqEvgASk/eu21105qFnRCay0BGSQwQ885K7Z4deJYpn0YyDpW0sYeroMACIAACIBALxLoaWdFgCciOe2fFj2sUyUNDQ29vlKpSF6H3YnoEWPMn9XbSjgEkiVbQiE3LVrrM4hIEj5K2eUgrtb6CSKS1ZaX5s+fv7BRvpZ441rrO4noXfJbMtLRZDor8vxWnCZLV1HejFpgBGZuJ8+KNd5p4yurbFn1Z2tOaK0/SESfihieEgSBJF1tWLTWUk/q7+KsTGR/bays2OIl7WTVVZqzkpVd2tjDdRAAARAAARDoRQI976y4rnutUqq+krHTiodthbiuK9mxlye3biXzK4RhuH8ycWRcllg7Ytwd4vt+/Qt2rVriS/VFvu/XwsI2KgceeODr+vr6DBHNVUr93Pf9w+P1bBtQ7TBtxmmydFUqlWY4jiPBEaTca4z5i1Zy2+SdxierbFn1J8+3wVlrLWelJP+MOHzHBkEgDt0uRfpTKBTkPJd8KNjFWZnI/tpyVmzwkr5n1VWas5KVnbwLZsyYsc/w8PCatHDnaeMU10EABEAABEAgLwR63llZtmzZHtu3bxdjXRIYjoZheG65XP52M8CytWK33XZbWI8G1K4iIqdAVlbmyf58Y0xtJaOBkSI/PVwsFs9au3atHELeqXiedzUz3xQZgauCIDguWefggw+etW3bNgkcUJLkjEQkGcTrh+7Hq0f1pK/1Ns4wxnwr3p5tAyqNVytOk6UrkVFrvYmI9iWizcVi0W2WWFDq2uSdxierbFn1J+3b4Oy67sUSBS9yQBqenZLIcNVq9W5mPr/e7+SZlYnsry1nxQavBu8BK8Es2h3HWmtZiZXohhLsIHV1t51xijogAAIgAAIgkAcCPe+sRMbQ8bI1K8q3Ij/9QCn1EBE9z8xjzLyHUkoT0THR9qo7jDFX1hWgtZYkjTcy8xOO4/wsDMOXlFIvFwqFahiG+zCzGAJyiFiSTlbCMDyyXC7/Z/3+hEEpjpM8y1dKSYbt1WEYbnEcZxEziwF4anTfVsdxDhseHpb6u5RSqfRGx3F+QEQziUjOsMgB5kfCMPwvpZREKTvKcZz3xr5o3+n7/ruTDWU1dlt97e2Wkw1dtTtpEtnNf+w4zscqlcqvHMfZU9owxjwZb8sW73bkyyJbVv3FxnS3c0Kc/+eJaHb0lX6lUur+MAw3M/O8QqFwFDPLeJNzXOuJaEnk2OyUv0h+m6j+2nJWbI3LrLpKW1nJwi4RDEFyyezTanW3nXGKOiAAAiAAAiCQBwJTwlmJjA3JVSJhhSXje1q5yRjz9/VKruu+TSnVdDUm1thWInqHMeZr8QckQhcfq5S6gohOayHEy47jnD48PPxUK0FLpdJhjuPI2ZYDWtSrEtEKY8yH4hHK6vVtGlDdcooZ0h3rKk2x9evR2RnJTN5oPNxjjLk42ZYN3u3Il0W2rPqLP19r3RVnrbUkWb039hFgl+5JYAul1AfkfJXkWmm0sjJR/bXprHT7DpH7s+qqHWelXXae561g5r+NFBQqpebFI7a1My5RBwRAAARAAATySGDKOCsCN9qWchEzn0JEh0VbwyS7vYRZfYGIxHiVLRKPxg/iS/jdOXPmnCeJImVXEBEtiBLehUQkB7XXMfNjfX19d61du3ZzUpFxIyUMw5PK5fL3IsNezkocTUSvI6LXiKgsKz5jY2O3JTPDNxscskVpdHT0EqWUHMoX2WQbmuS3kP58v1Ao3Llu3bp6+OZdmrFpQHXLKS5cp7rKMolkS1p/f/81zPzWyGmRbXkjzHxrEASfa9RWt7zbla9d2bLqL/n8bjlHeWguj7Yayra6qqw6MvPTYRjeJWM9MvQlyeLSRs6KXJ+I/tp2Vrp5h0yUs9Iuuyi56YPROJePMR9vdyyiHgiAAAiAAAjkmUCunJU8g2olWyJ08Tm+79/Xq32B3CAAAiAAAiAAAiAAAiCQFwJwVixootuv3xZEQBMgAAIgAAIgAAIgAAIgMOUIwFmxoFI4KxYgogkQAAEQAAEQAAEQAAEQSBCAs2JhSMBZsQARTYAACIAACIAACIAACIAAnBX7YwDOin2maBEEQAAEQAAEQAAEQAAEsLJiYQzAWbEAEU2AAAiAAAiAAAiAAAiAAFZW7I8BOCv2maJFEAABEAABEAABEAABEMDKioUxAGfFAkQ0AQIgAAIgAAIgAAIgAAJYWcEYAAEQAAEQAAEQAAEQAAEQ6AUC/wsmqs+wXCHscAAAAABJRU5ErkJggg=="/>
          <p:cNvSpPr>
            <a:spLocks noChangeAspect="1" noChangeArrowheads="1"/>
          </p:cNvSpPr>
          <p:nvPr/>
        </p:nvSpPr>
        <p:spPr bwMode="auto">
          <a:xfrm>
            <a:off x="207433" y="-2620433"/>
            <a:ext cx="10312400" cy="54737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44" name="AutoShape 4" descr="data:image/png;base64,iVBORw0KGgoAAAANSUhEUgAAAysAAAG6CAYAAAAI8tmTAAAAAXNSR0IArs4c6QAAIABJREFUeF7snQmYHEd1+F/17Eo+JGPjcEQ2IEsz1SsZm4A5A0mEORxiLhswEI4QcwUIkIADCZAECPzDTQKGmAQCDle4wWAMAYIh3MQJl6Xt6rEtghEmDqcPWdJO1/97k55Nb2tmunund7d391ff5++Tt3u6Xv3eq+p6Xa9eGaFAAAIQgAAEIAABCEAAAhBoIAHTQJkQCQIQgAAEIAABCEAAAhCAgOCsYAQQgAAEIAABCEAAAhCAQCMJ4Kw0Ui0IBQEIQAACEIAABCAAAQjgrGADEIAABCAAAQhAAAIQgEAjCeCsNFItCAUBCEAAAhCAAAQgAAEI4KxgAxCAAAQgAAEIQAACEIBAIwngrDRSLQgFAQhAAAIQgAAEIAABCOCsYAMQgAAEIAABCEAAAhCAQCMJ4Kw0Ui0IBQEIQAACEIAABCAAAQisWWfFWvtiEfnLrIq99/eL4/izqH19EWi6LTRdvvVlLaujte12+xbGmPOMMQ80xmz13nsRuVpEvjo9Pf3cyy+//KeroyXrV8qZmZldSZJ8PiXwaOfcP69fGuuz5djA+tT7Ylq93sf8RjgrYRg+1nv/zsUoMPObHzrnThz8PxPACWmuoZ833RaaLt8aMoU10ZR2u709CIIviMgJQxr0I+ec/l2dF0qDCTBRbbBylkk0bGCZQK/yahjzpRkn2OOsrPKe1HDxm+4MNF2+hqt33Ylnrf2ciJyuDffe/20QBB/o9Xr7jTEzxpiWc27SDz/rjulKNJiJ6kpQb1ad2ECz9NFUaRjzcVaaaptrTi5r7QO8989OG7YnjuM/Xq5GNt0ZaLp8y6Un6ikmkH5h66aOyt/Fcfz04l+trTu2bdt226mpqe97718Zx/GfNql1VWRjotokza2MLMtpA1Vsc2VorFytTWbDmP+/dkEY2Mr1j3VVcxiGn/be3z9t9Nedc3dfLgBNdwaaLt9y6Yl6igmEYfgY7/27+oO3MadHUTTY81D84zVyh7X2GSJyfhOdlSqyLedEdY2ofs01YzltoIptrjnQBQ1qMhvG/AY5KyISbN26dUPenjZu3Gi999/O/t0Y8/EDBw6ck793amrKd7vdA4O/D5sAGmPuE0XRv663jrjS7bXWagz9f6mem+KsiMh9nXMaTrPiBWdlxVWwagSw1j5XRF6jAnvvt8dxfOWqEb4mQa21l4jIbzfUWSkt23JOVGtCz2NqJrCcNtDkflMz1sqPazIbxvxmOStDjctaOyMie3IXP+ace2iRNQ6bACZJ8uvdbverRb/ler0EwjB8vvf+FZmnrvjKShAE956dnb203pYu7mk4K4vjth5/1el0XmiMeZm2PUmS23S7Xc0Atm7Kjh07Or1e7zsickTTnJWqsi3nRHXdGMgqa+hy2UBV21xlGCcSt+ls1vuYP1BuI8LARlla3c6KMeYOURR9LwzDJ3jvHysiJ4vIcSLycxHRF+D7pqamLty9e/fBIuvfsWPHr/Z6vSfrF3oRsSJycxG5UUR+KCJfCoLgwtnZ2a8UPWdM2xekXh6kXd65c+emXq/3dO/9I0Rku4gcKSI/1pSl3vt/jOP4M4Nnpisaz/DeP8gYczsRmRaRa4wxXzHGvKmMfJO0c+vWrUdMT0+/wBjzPBHZOI6FMeZDURQ9PH+P1j83N/cQY8y9ReT2IrJFRDaJyE3abmPMt0TkI61W6wOj9DZile0umzZt+vZ11133VGPM73rvQxE5SvXnvf8X7/1ru93uFUX6m5mZOb7X650bBMF9vfdqT8en4ZXXiMh/aLs2bdr0/ssuu+xQWV3rfUVptpei3tVoY0X6qft6ZnLxc+ecjh2iKSWDIHiOiJwlItrPfmmMeW0URa/K13/yySfffG5uTvvkA9P+u1lE/kdEvm6MuTCKoo/lf2Ot/ZW0D2s/uJ/3Xu1Uy7Xqs2Tuf5lz7vw66hw8Y7HtTfv+E0TkocaYUzL9QlMqOxH5cpIkF3W73a+V0dHMzMwpSZK8VEQenFmhHfbTlzjndOw8rLTb7WOCINAx+wHp2K9j9g0i8n1jzGd7vd4FZfp8/sGLlS07UTXGPDKKovdba+8lIk8Skd8UkV8VkZ6mpPbef7nVar15dnb2siJei7GxomeW4LlTdWyMmUuS5IfGmP8UkYs3b9783lFj36T6yPD7mXNOdal98Y5BEOh+SOV3axH5bxH5tvf+gjiOL862IwzDB3vvnyoidxCRW6bzAH2fvNM5p6GWQzPqDau30+nc1xjzRBG5Z/osnQvo++MT09PTbxyVSryKs7IYvS7WNrOcFlNvFXuqY6xYjIx1sClq52JtfNIxv0iu1Xh9XTkr3vudxhh9mfcz6Ywo3xSR33HO6QRiaOl0On9ijNEX5xEFSv/A1NTUubt3776+qnHkJ9jGmJfrIOq9/6SIbBv1PO/93+jm9Xa7ff8gCN4nIseOuFePZvjzOI71ubW3M90Upo7TSWXaPsxZsda+Q0QeIyJTJZ4xmyTJw7rd7u78vcOcFRG5m/f+zcaY00Y8W7MrPT6Kog+Oqtta+4cioitGRxfINysij3LOLQhpHPym6srKUtW72myshE3Ufkt2crF58+YN119//R289xelE8v5+owxT4+i6O+yAnQ6nTONMf+UftgYJdsnp6amHpkdM6y1Gval4V9F5c+cc9kVTFlsnYOKFtPeTqezwxjziXHj1OD5SZLs6na7moZ5bAnD8GXe+xcW3SciQ52VlMOFqdM06jGHvPcvGTcmDvvhYmXLTVTP0j19xpinjWlj4r1/fhzH/TDAYWVSfZfg278lDMOH6MexAlv+6ebNm289zFmpQx9ZftPT08cfPHjwEen7fdT74rXOufO2bNly1NFHH32hMeawj2OZ9msEx9m5jwH9yzm93UJX+Iwx545h99MkSc4eZudlnZXF6nWxtjloy2LrLWtHdYwVi5VxUjZFbZzExicZ84vkWq3XKzsrf/+Ri59gRPRLuX7Vv1q8XHCzuRted8455+gXoFpL3SsrIqL7VcY5KgP5L3bO6ZfPw4q19rUiol9Ry5Yvbd68+fRxX9ZH1JM/1FLD4XTPh64AFBV1yB4nIjcrunHUZGHSdqZfmuZXeYrkGOGsvElEqmQ7uubgwYM79u7dqytl82WEs6IOhIYZjiu6GnIv59w38jdZa/9aRKpkItL9VGcO2ydTxVlZ4npXlY0V2dRSXM9OLrz3dzfG6McD/ar7NWPMR733PxGRE5Mk+UC32718IMPMzMwZSZLoBF4nUnrPG5Ik0Un6da1Wa1uSJE8yxpyh93vvPx3HsX7973/Z3bZt282CINAVGGm1Ws/y3v+J/tsYc5der6creP3SarV+EUXRdXXUmXnG/MGFJdvbstbqBwNdbdbVT3XYPhsEwY+TJGnpx4v0OQ8SkQPOOV2NLFOCXbt2Bddcc83NkiTpf0jy3r/qhBNOWODAXHrppbrSlF1tGkysP5yOnwd0km2M+YzK5L0/xnt/NxH5g/RLvHJ9dRRF+o4rWxYlW26iqqvwv65f4733b2m1Wt/s9Xo/D4Lg5rriKSKaSVFX0X0QBKcPC2GdxMbKNlTvs9bqCqJ+xNH3kX70+rgxRlejfyQielip6l73FH1hWLa61NGZWB+5lSkNNdYx+TLv/du89zq+b9RoCmPM8wdOarpCqXte9f34eWPMu7z3sa7We+9PS6MA+n3Ne/+sOI7fmGczQm/a19+mERpBEOzv9Xq3M8ZoHdqPtexPkuQu2TFB/1jGWZlQr4uyzVS2RY9ZJe1p4rFipdgUtW9SG1/smF8k12q+XslZeetHLn6THz55/OwPv/3NM1784hcveElMCmYJnJWBSCrn3nRlRMOKDive+zvGcaxLwvOl0+noadEfz92sX7vea4zR5flbiIgOhOrIzZd0BaMfZ162jJhgD36uE1+VXzeua0jUuKJhDhrXruEpw1aCPuCcW5CwoI52hmEYeu+fmQqmDkfW1jRsbcGKhYYNRFGkg/182b59+21arZamadXkC+oM/4f3/rtpmE1HV8CGZLT7S+ecrnrNlwKWcylLnXD2Qwly5d+dc3fJ/m0EH71F7eoHqbwawpEv1xw6dOjXrrrqKm3/WPmGhYEtR70ZsRpvY2X7Up335SYX2q801OTpzrl/GFWPvnimpqZ08qT37uv1ene/4oor1E4WFGutTox0tU7L7znndBVmQel0Oi8yxvxV39jG7Fmpq86q7Q3D8J7e+y+pfMaYx0ZR9O5RXDR8rtvtaihb6bJ169ZjN2zY8DP9QZk9KxpOkYadacjetUEQ3Gd2dlbHkAUl5aVhQhrGI0EQ/Pbs7OynSwsmIlVly7HVqi4+ePDgw/fu3atOXt427qNOX/rHjzrn1GGYL3Xpu6i9OZ7XBUHw4FF7/3bt2jV16aWX6vg6X+rUxxB+73DO6QrHgvCtNC2t9j919tR2jtNV5CiKXpRv744dO27f6/X0vd/y3n8vjmMNYVxQhtT7vi1btjw231b9UafTOU+d3/QBX3HO9e1rUIqclbr0WtU266p3nD1NOlbUJWNVNhX7yMRjTtkxv0iu1X69tLPyDx/+5Oli/MjsSV78s55y1gMP+woxCaAlclYuMcY8KYqifSrbzMzMr2vsdD48wHv/vDiOB4NMvxmdTuff82FDSZI8uNvtzjswusS8adMmfclp7PGg6DLwlmy2siIuYybY70qS5BndbveX+k4Nw/AVgy+tQ575ioMHD75EX347d+7c0Ov13u69/93cfT90zp2Y/Vvd7bTW6gtLv6oOSukN9tbaF2gssYa0zc7O6hfp+RKG4SO89+/P/s0Y89UoivQL5XwZxVJfWK1W66XpXpdWGIZ/6L1/fd4BCoLgztlYcWvtf4jIHXMc35skybMHk6/UWdPJ5l1z973JOTeYkPYvlV1ZWY56U1lXnY0V9ae6rg+ZqDzHOac2M7JYa3UlVldktZztnPvIsJs1dnvDhg3qAB3vvb8sjuM75+8r++Kqq86q7bXWavKTfvuGffCZVA9VJxbW2r/Q0DCt1xhzThRFHxglQxiGW9Iv8puHjSNFsleVLbcycKP3/nbjwo+ttZocRlO+/49zTj+MZce42mxsXDuz9qd7NKIo0lCw0qVOfeRs8+dTU1O3GRVyHYbhBen+FJV1j3NO9z8O/bgahuEHvfcPUxOempo6Jv/MXL2/TD8a6Pt4aOl0Op8arJomSXJat9vV90e/FDkrdfXjqrZZV73jDGPSsaIuGauyKTL2Om1c6yo75hfJtdqvV3BWLv5HMfL7Yxr8rSefdWZ+AjcRnyVwVq65/vrrt+/bt083v2UHeg3n0SXkbDnfOTdYGZA0Y4RuDM2WTznnBsu8839vt9v3CIJgweZ67/1vxXH8xbJARkyw927ZsqWT/YJz2mmnTV933XX6lfZWuWd/1jmn4QPZdupXRk0AkE0T3XPOzcf4LkU7J3FWinhZa/XLrLZrUH7gnLttrt35kDq9fIlzTldmFpR0n8zvZf/ovX/RII59mE1qGMEJJ5ywM/9lLZ38aGrZbHKBn23ZsuWW2XvLOCvLVa+uMq1GGyuyk7qu5yYXVzjnNCxzbAistVbDCHV17rAPA0Ps7726v0knShs3bjz+u9/9bn8VYVDKvrjqqrNqe1MnXb9iq7Ny0f79+x919dVX76+Lf9WJhbVWE6fo1/F9zrnbjJqgDuSz1v69iOgmfA2r27pnz57vl5W9qmy5kMIPxnGsSVNGFmvtfFis7pfKhhbXpe+itlprddVBN6Rfu3nz5hMWEd5cmz5yzt57oijS/Y1DS6fTeZYx5m/TiyOTMOj1TqfzUmPMn6c2fFh68Jze3h3HsSbrGac3nSNouKj2Cd0nOh9lUcJZqWXsqGqby2FPk44VdclYlU2JPlKbjaf2WGo1vUiu1X69tLPy1o9c/En/f/GXw9r9308+68z8hHkiPkvgrLzROfesvFDW2t8QkbwjoUvK885Zp9N5gjHm7bnfvsA5l3dyNBxAv5Dqpvr51YRR8a+jAI3IYPWaKIr68erZMsgRnv2b9/734zjWDer5e3VfwoK9GkmSHDFY9VmKdi6xszJ4eQ7a+RPnXNZ5GbpyMWwDtD7AWpsNt+g/03s/P5EIw/CJ3vu3ZqFqKtkoivovt3zJflUbXMt/cS7jrCxXvcaYVWljw9hr5ry5ubn5PRwj+tqjnXP/XHagyk2QCvc2pGOBfnXVTHzvd849clxdnU7nFWmMfX9PShRF/569v4yzUmedVdub9qH3iMijU7n3eu9fd+jQoXfm95KVZZ69r8rEItX/L9K9FYXstZ5Op/NoY4zKr/3+MXEc9/9dplSRTZ+Xm6gelhxhyFgybxtzc3PHXnnlldq2wfumNhsb1dY0akDr0ffah51zuvpQutStj/yelWHZ9wbCWWv1A4B+CFC9PjyO4w+NEjxNYNKPEkmS5PYF+0zOc84NVk2HPjJtt3LT+dZH0o37/XvHOSt19uMqtllnvUXGYa1d1FhRp4xV2BS1p24bT8cknJUqJ9j/w0c++RYR/5QxyvrGk886Uzcq1lbqdla89+fGcZx3OHTAsEmSRDnBL3TOaerNfslOEhbZwLFfc/LPHLGyMjSO3VqrWW4en3vGXZ1zmtlsQbHW6qZeTes4Xw4ePHjkIE56Kdo5ibOi2UJERPcKnea9bxtj1BHRDZC6WqH/5TO/lHJWNHVsPpWlAklXQ3T1ab4YY74QRdEu/UN2iXdwg4bWxXHcfxHmS6fTeb0x5o9yf18QClTGWVmuekftlWi6jQ1jvwzOioaTLthnlZcjDEPdUL6ogxs1O1Q2FXl+HBq1Z6XOOnMTwsL2qowacjo3N/e6NDnG4IOY7sO4SD/4RFH0L0UrHKPG2CoTizQjoe5562/Gj+NYN1qPLZ1O527GmH465WGhwON+XEU2fU7uC/3Qd1O2vqwje/DgweMGzl+d+h7Xvmw9i0hCoGmFtwdBUJs+qvDLOitFBwJnnZVWq3XKnj17vpflknMwhr6T8xyttZpCWUP3vuycmw8RH+es1KnXKrZZZ71F/W2xY0WdMlZhU9Seum287JhfJNdauF56ZeVtH/74PRITfHmUg2O8eeKTzv6dSvGrRQCXwFkZOkHdvn17u9VqaUaQbFngrIRh+Grv/XlFMo+6XmYzaPa3IyawQ+UfFroUBEE4OzubD1vTyfilGpKWrSvrrCxFOxfjrJx00km3mp6e1hWMoVnZxuihrLNy2ERQn5lu2luQTSy7f2BYSkFjzEOiKNJ9T4eVMAz/SsPIshfyG49LOiuHpa9donpXpY0NY7/UzoquHhStylhrNWRmQaKOsmOIMeYBURR9KjdhLfzKVmedRWEq49rSbrd3BkGgWax0laWfYSktLk0RXHrVYvDDKhOLMAxP9d4P0oW/2DnX37syrqQbrPsb8MetmA57RhXZ9PdV2Y5yVurU9zg2uXpK8cw+r259VOGXdVaKDgSu4qyM+1CVe59rQhxNcvMt59x8uPy4NtSp1yq2WWe9Rf1tcL3qWFGnjFXYFLWnbhvX+sqsphfJtRaul3ZWtLF//+GLX2eM6IFLueI/+eSzHnhm3UCWwFm5XxzHg4wq8+KWcVastX8pIkMPGyvT7pqclaHyD3NWer1e54orruh/xcq9MMY6K0vRzqrOShpuoNnVhqUWnjPG7EuS5JdBEOjhnTOZQ/K0qaWclVEbndPMMQvi1LMrK9l45gHXceEiw1ZWNH1mHMeaxrZfyjgrK1VvRkYNKVywl6dJNjasD6Z2NHZVwxjz1GEHMY7q01UmSPqM3NhyfpIkrywzXqT3XJtPylHmxVVnnVXbO0YPD9MzRLz398j0G4331/SuQw/fG/asKhOL7Cpp2ZWAlVpZKeP4jnJW6tT3ONvM7mcsu1KVe/doAoP+qnUd+qhim0vlrOj+JufcgrDgYQyttZpuWw8M/pJzTsPO+2VcG+rUa5V+U2e9Fca6/q3pmF04VtQpYxU2Re1ZijGnzJhfJNdauF7JWdEG//1HP/F0441mM/rfc1bEvONmh65/5TnnnFN46ntVYA1zVvRU4QXpSY0xfxwEwWHOz7B23nTTTdfmU9aO41FmArtEE8na21nVWRm2PyNNv/zMgwcPfiqb2jOz4XOAo5SzYoz50yiKDps4jkgPPJ/e2VqrE/b8XqD/55wbemBdGIaf1nCerK4Xs2dlpepdLTZWdWxZ7P1VJkhaRxiGm733urfAeO8LN+MWyVXmxVVnnVXbWyR/+rwLMudFPWVc2uf88ypOLPQcB03B3Rp2jtMwWbN7VopSL08oW20rK3Xqe5z+cqvOpfYA5Z5Xqz6q2OZSOSvGmL+IoqifSnxUydps3g4LwsBqGzuq9JvlsqdJxoo6ZazCpkhmHWvqHnPKjPkl5Fr1t1R2VpazxU1yVkbsa3mbc04n97WXlXJWlqKd1lp1ZHWD8aB82zn3a6OgWWvfIiIL9keNSDuqA4NmS8qGmJRyVkTkm865fFphXeXQw8oWnGEgIi90zv2/dPI5bA/CFZs3b96Rz4xjrdVzcPTLfjb72i+cc3qey3zazDK6HhGju+T1LoWzshQ2VnsHHPHAKhOkDLtsdhjNVLfoA3TLvrhyWbAWXedi2luki507d956bm5OM4bpobVDs/KNekZ2wlxmtdpaq4lT9Ev2j7ds2XLisLMwsnVlxx7v/WGZoMpO5svIVpXtqJUVlakufRfpzlqrezv10McfpdnVKtlynfqowm+pnBUR0ZPuNV33yJIeoqnvFS0LkvIUtaEuvS6i39Q2ZhXZ1Ljr48aKlWJT1J46bVzrKjvmF8m12q/jrBweqjHQ6YI9K+kLQTesZ88+0AnneVNTU29Kz+pYYA/p5rHf0JObu92ubiotXcpMYJdiIrkU7cwsgQ9EPuS9/404jr+uf9DMHkccccTJg7NMrLWaBGE+uYHeMySnf6vT6bxmyOb1ss6KPvb8ubm5F2lWnVRXmsL6sLj2fG78zGCU1admlHrm4JyETqezzRijB+LpuQjzxRjzliiK9LTs+VJW1ytVb2oTtYWBLYWNle5YE95YNLkY9vhc0opKKwn555V9cdVV52LaWwZxp9PR08M1acWCsJii37bb7Y1BEAwOTXyncy6fWGTBI6y1eiCtpvzVMeRxURS9a1Qd6T453ed3jDHmP6IoOq1Inuz1qrJVZTvOWalL30Xtze5prJotLe33temjCr8ldFZuSpLktuMON83YutrgHaIoUkegX4raUJdeq9pmXfUW2VOZ66PGirpkrMqmSOa6x5yyY36RXKv9Os5KNWdF09p+ZkiSAT1gUifePzTGHO29v4X3/leNMXrwlGaseq1zrtLm/LIT2CWaSNbazmEZyNKVBU1qoNm89PwDPR+lnbZHD4J8ebZzGWP00LT3e+9/YIzRFNl6hsxJQzpgFWdFf64HVv4oPb3+6CHP+4ZzbkGWu3a7fccgCDRjUHbFRH+qXxl1v4um9tTNlPlyfRAEp8zOzupmy/lSVtcrVe9qsLHlGoiLJhfD5DjllFOOO3DggE6CNZPd/iRJHpk9SDb/Gw1LOPLII0/MZyHS+8q+uOqqczHtLdJF6hToysqxGlrrnBuXZfKwx1lrdbz9VRG5ZmpqqjPqIED94amnnnr0TTfdpAkOdGzRQ2Xv45wbbLqff3Z6nx7ue+/0j2c55z5a1Jb89SqyVWU7zlmpS99F7c2dBv/TIAjunz0wN/v7drt9THp4cZ5zLfqowm8JnRVt2yempqYeNuyDZRiGz/fev0Jv8t5fGsfxwL76TIraUKdeq9hmnfUW2dS46+PGijplrMKmqD11jzllx/wiuVb7dZyVCs5KOml7rohoZqYqZVU5K3W3MwxD3Vj75gJgesBe31lJVyV0MpMNHRv2c++9f7sx5tzMxTLOim7o1dC07GGNw55/MEmSe2RPHB7clLZJv9iW7UM97/05cRwPwgHm6yvrrOgPVqreOpM4DBpurV2WvlSloxbdWzS5GPX79PyeSzI2/a/GGM0gd5X3XlcajzPGaHjNPdOwJT2U9rAPHFVeXHXUWbW91lo9AO/l3vsvBkHwzSRJfmyMubbVavWSJLmlrqiKiIbOnqgfCpIkuWu32/3PIu7Z67nTyL8cBMFfzc3N/SAIAg2vFOfcl3KTZj2k919F5AgR0T0suvfwkiRJfmSM0RDSuwVB8Ife+/5hssNWP8vKV0W2qmzHOSvpmK0fmSa2saK2Wmv10Ew9PFOLfuzRrG66d1M3kf+KcjTGqCw7nHPqVC4o6aHJE+ujCr8ldFb0I4T228gYc4FmjkySRD9KbfXe69lsD04bf0MQBHfKZ+gs04Y6+nH67lD5nprKU9hv6qp3zJg48VhRl4xV+m1R/9Drddm4PqvKmF9GttV6T9mJ1oq0r0l7VrIAOp3O2cYYnXyXOgTTGPPyKIoWpK8tAlplArsUE8m0k9TSzl27dk3t27fv0yJy+ph2zzsrad1PTRkHI36jkw4Nu/pHa61mmBnoooyz8skkSV4UBIGmhb3liOff4L1/VDZrV/6+TqdzpjFGw6MWHEI55Hm64vb4KIr0BX1YqaLrlM2y19t0GyvqT3VdLzO5GPNy1vMVdGKnK4lF5RXOuT8bYnOFqYuzv7HWTlRn1faOSFAxrK03iMgTnXPvKwKRv57GsevJ3sM4Hha+m04e7hQEgX4oGLbiOahCV0ZflSbLKJ2hLCtfFdkWwXb+UMjsOSt16rusLsIw1A9Eb8xlYsz//LCxeHBDu92eWB9V+C2Vs6LHABhjniMiDxnD7togCB46Ozv7lfw9ZdswaT/WeqvY5kDOOuodxaWusaIOGRfDpqiv1GHj6fu+0phfJNdqvY6zUnFlJTPYbjTG6GnHZ6T7WPTAJ/1Kp5NoPadDN1Z/wxjz8SiKLq2SnlPrqDKBXaqJZPqSr6Wdp5122vQvf/nLpxlj9ATvk0WDNILOAAAgAElEQVREQ650c/x/e++/boz5oHNOvwrOlzSNqB6oqF9j1RnZLyL7jDGfT5LkDXEc70lZnS8iz0h/WOisGGMeEUXRBzXcZnp6+jl6XokesZKGb/3Ae3+J9/413W736qKOrRsXp6enn+C919Tdp6bpKdUGrjXGaPrlT/Z6vXfnU9DmJhiaEltTY88X7/3QNNWDG5a73tVgY0W6quN62cnFqLp0b1Sv13ucpq8WkTuljq6uIF6XhhDqJFw37apzf9jm5cV8ZZukzqrt1dSjmzdvflSaAU/7gyaZ0L6u+/t0XNzjvf+MnqG0e/fuaxarEw0P2bBhwwvSfqdOi66UXu29f30cx4Ov/gser+EZ+/fvP9cYowk0VDYNQ9OTxTV083OtVuste/bsyZ+3VVnEsrJVZVu0sjIQdBJ9V2lsGqKj++8026GuLmjCBM18p2G1X0uSRMc9PYR4aJlUH1X4LZWzkiTJGbofNZ146/4p3aOo76obRaSrq6eHDh16g+6LHAahShvq0GtZ28zKWke9w9pe51hRh4yLYVPUXya1cX3+Ysb8IrlW4/VGOyurESgyQwACEIAABCCwNglkHYwRWSrXZsNpFQRWkADOygrCp2oIQAACEIAABFYPgSqrIaunVUgKgWYTwFlptn6QDgIQgAAEIACBhhDAWWmIIhBjXRHAWVlX6qaxEIAABCAAAQgslgDOymLJ8TsILJ4Azsri2fFLCEAAAhCAAATWEQGclXWkbJraGAI4K41RBYJAAAIQgAAEINBkAjgrTdYOsq1VAjgra1WztAsCEIAABCAAgVoJ4KzUipOHQaAUAZyVUpi4CQIQgAAEIACB9U4AZ2W9WwDtXwkCOCsrQZ06IQABCEAAAhCAAAQgAIFCAjgrhYi4AQIQgAAEIAABCEAAAhBYCQI4KytBnTohAAEIQAACEIAABCAAgUICOCuFiLgBAhCAAAQgAAEIQAACEFgJAjgrK0GdOiEAAQhAAAIQgAAEIACBQgI4K4WIuAECEIAABCAAAQhAAAIQWAkCOCsrQZ06IQABCEAAAhCAAAQgAIFCAjgrhYiW54ai3O1F15dHymbUsh5ZrJU2r5V21NUT2u32g4IgOMo59wERSep6bl3PaZK+2u32LYwx5xljHmiM2eq99yJytYh8dXp6+rmXX375T+tq91p6jrX2syJyHxG5wjnXbmrb6uoLS2GzdcnWVPbD5FrNHJdC9uXQXdPtbCW54qwshwWWqKPICIqul6hizdyyHlmslTavlXbU0ZnSF9NF6bOe4Zx7cx3PrfMZTdFXu93eHgTBF0TkhCHt+5FzTv+uzgslR2A1OCt19oW6bbZO2VaTca5mjnXLvhx6Ww12tpJccVaWwwpL1FFkBEXXS1SxZm5ZjyzWSpvXSjvq6EydTueZxpg3pM96rXPuvDqeW+czmqIva+3nROR0bZv3/m+DIPhAr9fbb4yZMca0nHPvrLPda+lZq8FZqbMv1G2zdcq2muxqNXOsW/bl0NtqsLOV5IqzshxWWKKOIiMoul6iijVzy3pksVbavFbaUUdn2rZt221brdZnjTFHee8fGMfxt+p4bp3PaIK+0lWVbuqo/F0cx0+vs41r/VmrwVkp0xf0nqmpqe97718Zx/GfjtJb3TZbRra1aEOrmWPdsi+HfleDna0kV5yV5bDCEnUUGUHR9RJVrJlb1iOLtdLmtdKONdOZChrSBH2FYfgY7/27VFRjzOlRFH1+vfCvo52rwVkp005r7TNE5PzldlbKyLYW72lC318s19Us+2LbvBy/W0muOCvLoeESdRQZQdH1ElWsmVvWI4u10ua10o4105lWgbNirX2uiLwmXVnZHsfxleuFfx3tXEPOyiUi8ts4K3VYRfEzcmP1o5xz7yv+VTPu4D2zNHpYSa44K0uj08pPLTKCouuVK1zFP1iPLNZKm9dKO1Zx96kkehP01el0XmiMeZkKniTJbbrdrmYAo5QksBaclR07dnR6vd53ROQInJWSip/wtmzfN8acE0WRZixcFaUJ49aqAFVRyJXk2jhnZevWrUdMT08/QUQeaow5RUSO19V/EdG0lE5EvpwkyUXdbvdrWc4ZiD9zzt1cr7Xb7TsGQfDHIvKbInJrEflvEfm29/6COI4vzv4+DMMHe++fKiJ3EJFbisjPRURjyN/pnNMQhLGZZmZmZo5PkuRsY8wZ3vtfS+vbkMr9Pe/9+4855pi3X3bZZYeG2UeRERRdL2tzK80p1csxQRA8WUQeICIni4jq6wYR+b4x5rO9Xu+Cbrd7xag2VWFx8skn33xubu4ZuidARLaLyGYR+R8R+box5sIoij5Whl273c7KvFPt0hgzlyTJD40x/ykiF2/evPm9Wf2GYfhH3vvX6/O993cs2pNgrf2EiJwpIj90zp04wr71z492zv3zKLnravNScMm9AB8ZRdH7rbX3EpEnpf30V0WkpylpvfdfbrVab56dnb2sSJZJ2rxSfaKKHS/G/pTZUo9LWsdix+xxOrXW/or3/kHGmIcYY+7nvT8qvf/aXIrnlznnzs8/K8er8hhTZ99N9bArSRINX/uFc+5Y/Zu19q6p3d87zXKWeO/3GWO+4r3XvTlfL7L7MAzvnCTJ04wxu0RE+84h7/1/BUFwydzc3BuvuOKKH1hr9V33O1VTF1trXyIif6EyGGPuEkXRvw+T56STTrrV9PT0PhEJRGTu4MGDt9i7d6++Pw8r7Xb7/kEQfDodE58Wx/EFOT4LxreZmZlTkiR5qYg8OH3+KCQvcc69OP8sY8zEY0xRP81cr1W3RbqftG+XeP7AZvXWs5xzH9WMVcaYxxtj7pbOk/S9re/qT2zcuPGN3/3ud39Wx3t70v5bpLOsjJPWNXjWzMyMplN/uvf+viKyTUSOSeeuo5B82Tmn775+mUDmUvOR5XofFNnVYq83ylnpdDo7jDE6YVNFjy1JkuzqdruayvIwRU9PTx9/8ODBRxhj9CU2NeJB/ew7W7ZsOeroo4++0Bjz8DEVfsw5d/aocxA6nc7vGmPeKiJHFoj99ampqfvu3r37+vx9RYZadL2IVxM4qQydTudMdRJSJ3SU2PrCfUkcxy8fdkNZFmld/5Q6Q6Pq+uTU1NQjh+lk8IMwDB/ivf/Hguf8dPPmzbdeaWelrjaXsafFcMnp7izv/f2NMU8bU59O4J4fx3E/DGhYmbTNWZmWc+woa8eL4Zz2tSUflyYZs8fZmLVW9a3hX0Xlz5xzr8jeVMcYs4TOik78T/Dea9v0Q9qod7AeI/Pno8ZAba+19v+JiG40H/WM640xT0yS5MHGmMdUdVbCMLyn9/5LWpcx5vlRFL1qRP/7A2PM3w2uGWMeF0VRf49RvoRh+Crv/Z/o34MgOGl2dnav/ntUXwjD8GXe+xcWGYGIDHVWdJI96RhT1E9zH2Bq0W1Re+uYcxTVkW2XfuwzxpwrIjoPGlV+4r0/O47jLw67oYjj4Dd19N/lrCsdax9tjHlbZg6oH9x+KSLH5VjoR2/94PJfIvIZ59wLBtfLytzk90GRTU1yvUnOSstau1vHYBG5SUR08PtsEAQ/TpKkJSInee/vbox5kIgccM7p17L5khswnu+9/2sRucx7/zbv/ayIbDTG3EEH3cFEOf1yd46IPE5EPm+MeZf3PhaRTd7704wxz0u/xOuX8WfFcfzGYbDb7fadgiDQr78/EJEPisgXjTFXBkGQ9Hq926cvFF2x0ef8TRzH+pJaUIoMteh6WSNYSU5pJ/tw+oXsgDoAxpjPqI6998d47/VrzR+kq1L6gnx1FEWqg0qs0pffGUmSqOOrzupPROQNSZKoc3tdq9XaliTJk3QVLNXJp+M41lWew1bPrLVnpTrVr4Y6gfi4MeZfvPc/EhE9pE7tVeOov5DPUlTnhKeM/mdmZmppcxlbWiyXXDu+IiK/rpMo7/1bWq3WN3u93s+DILi59/5+IvLsdPD3QRCcPjs7e+kQW5i4zSvVJ8rodLGcldMyjEsTjdnj7Gzbtm03C4JAV0Gl1Wo9azDB1S/8vV7vmsFvW63WL6Ioum7w/3WNMXX23XQ8yn6l1hUWXU35gTHmH0Rkgd0bYzTbma7K64BzvziO9VDHBSUbGiciP/Pev84Y84UkSfRL9wlBEOjY9kQd/7z3VxljOlWdlV27dk3t27dPV6Fv5r3XMfK3h+nMWvsvIqL9dU7rM8Z8KIqioR//wjDUd/KdNErCORcOnjemLwS7du0KrrnmmpslSaKyKJNXnXDCCQscmEsvvVQPVO0fqroEY0xWd4etaufqm1i3ZcbfOvp2UT25dmlUi77rvisif69RJ0mS3GiM2WKMeaiIaDSMztP2J0lyl263e/li3tt19d8yY2uNdZ2WJIlG+uhcY4/OFaenp7+4e/fug+mqzeNFRD+86krLVUmS7Oh2uwcWw6fh74Mik5roemOcldxXnMdGUfTuUS3Tk4y73a56p/MlZ5z693c45/RLwIIJaJr+UJ0XXQXRJcvjjDEvj6LoRfn6duzYcfter6ehYC3v/ffiONawtKHFWnsf55wOVIedQr1z585Nc3Nz3xOR22mdzjkNbVsgV1HnKrpe1gpWipOGdaRhfPql4dogCO4zOzurA9+CopOUqakpDVu4p14IguC3Z2dn+2EDJV5s/VvSZ6iONfRvX6/Xu7uGQ+Trstaq8/mH6d9/zzmnqzDzJSfzdUEQPHjYhFl/oC/2Sy+9VF/W86XOCU+R/utqcxk7moTLEPu7+ODBgw/fu3evfqBYULRP6QeL9I8fdc6p4zhf6mrzSvWJIp1OwnkAaSnHpUnH7DK2pvd0Op0XGWP+Sv89bs9KnWNMnX1X5R5iY5+5/vrrH7pv374bh9i9fjj5pP7de39RHMcPyd6T7t/QyeC0hoy2Wq177tmz5/v556Rh0Org6yRJS+UT7K21+nHpLGPMjZs2bTo2H8Z8yimnHHfgwAENr1Yn5Q06UdOQ3oMHD/5Kvk9rqOahQ4f0va0fft7onNN7+6WoL2zduvXYDRs29EOMKu5Z0Z8seowpI1udui3bJ/S+Sft2UV1D2vUB59yj0zDd/FitNvvx1GH5inOu//7OliId19l/l7OuMAw/6L1/mPYRY8zJg9XCbNvDMDxXP5ynfztsrlHGzpr+Piiyp0mvN8ZZsdaqd/6RdDAqjO8v6Ag/n5qaus2o0J4wDC9I96foY/Y453T14zAnQy8ODFHHyKmpqWPGhQuNU0an03mpMebP9Z5Wq7U1/3Ip6lxF18saQu45y8bJWquxzxoDrSsmYzfrhWG4JV0N22yM+WoURfr1fb4UsbDWPkdEXpv+4GznXN+u8kVj7Tds2KCbdY/33l8Wx/Gds/dkJ0kaThFFkYaClS51TniWq81lGjcJl9wqxo3e+9s55/pfTIcVa+1XReTuus/IOXeL7D116Xml+kSRTifhXEaPes8k49KkY3YFGcs6K7WNMXX2XW1nTtc3HTp0aOtVV1314zF2r/tVdE/LT5xz+qFnvlhrX5eGkOnfRo5vqX7/xBgzCN+q7Kx0Op1siNdvOuf+LSfL7+mHQRG5vtVq6ce9fliXhp51u12dvM6XTqejEzqNPNBypnOu75AN4XPY6sVinRWdQE4yxpSRrU7dlu0TZe4r6ttFz8i16/qNGzfedtyeFGutrrjoXlT9yHjn/F7DovFumecItY0V1lrdT60fYXW7gM5jDys7d+7cMDc3px8mdPXpQuecrkQtKEV8mv4+KLKnSa83xlkJwzBMJ6j9r0n79+9/1NVXX72/bANzk6D3RFGkMbpDS6fTeZYx5m/Ti/OxrsNuznZ47/2i02ZmzwoYttm6yFCLrjedk7VWM7noytQ+59xtRjmHg3ZkB768c1fEwlr7DRG5y7CN6nlO1tr3isij1BnduHHj8dnB2Fqrq2oavnft5s2bTxiVHGEU+zonPMvV5jJ2NAmXbDu89x+M4/gR4+q01r5JRPqHAG7evHlDVgd16Xmlxo4SOp3I/srocpJxadIxu4x8ek+FlZXaxpg6++6QCe+HnXMPW6zddzodl4Z1/ShNxDH0Q5s+P938Pgibq+yshGGo4deDVNEvds71PzgNShiGF2k4tYhc4pz7HWvtHvXNjDFvj6JIIxvmS6fTeXO6P+3A9ddff/PsqlJRX1isszLpGDNEd0VhYBPptmyfKHNfUd8uekbVsbrdbt8jCAIN7dU5nO636mfwG5QiHS/zHKGWseK0006bvu666w6mbXydc27kPjtrre5TuY0x5uNRFGnCiAWlBJ9Gvw+K7GnS641xVrQh1tr3aKajtFF7NQ730KFD7xyVWWRURxi3GTCtRyenOknVTvXwOI4/NAqktVbDhPp7VZIkuf2wWMwySgjD8OHe+37qv2GZVYoMteh6GRnyA+9ycUrD4H6RLv+/3zn3yCJ5O52OblhTe1AdPSaO4/6/823IZ8ZKV0t0Y5uGSBTW1el0XpHuY1qgF028sGnTJn2OfgkpfAENa0+dE55x+q+rzUU60euTcsm147DN0XkZsvqZm5s79sorr1Q76meg2rBhw8R6Xqk+UWTHk3Iuo0u9Z9JxaZIxu6yMZZyVuseYOvvuEF2/wDmneypHllF2H4bhZu+99gFTZiKevu80BFazC1Z2VtLf6z7Otu7FdM791kDolLmGdWk64WfHcfyGTqfzN8YY3Wt2rXNukNmv/xNrbZTue/icc04zJs2XovfbYp0VEVn0GFPmfVOnbsv2h7L3FfXtoufkdPJC55wmdBhZ2u32xiAIdM+UvjM/kiYlKqXjuvvvOHuquy5rrfZHDbV8q3Ouv7I0pATWWl1Z2Sgib3POafbLBWWczKvlfVBkU5Ncb5Szki6V6RK3fkkdyKax7BelX2p0I9/Qr0i5rwDnxnH89lFgrLXzzoqI3Nc597kx9847K61W65Q9e/bo3pPDyoknnnjk0UcfrSk2dTDXVHJb0qXBo9P9MWqkGqtbu7Nirf2oiCyIa84I2HPOzWdEWwlO7XZ7exAEXZVJN0fGcaxJDsaWTqdzN2NMPz219/55cRy/evCDcZ069yWwqJoF1zVrTBzHn9E/Zp8zaqN/0cPrnPAsR5uL2lMHlyr2p/VlJ20HDx48bvDhoi49ax1VZKpz7Cir08Xan7ZtqcelScbsMvaW2kBhGFjdY0ydfbeqjY2z++3bt7dbrZY6DyMTkOS5WmsHIWWLdVYGq5sHb7zxxmMHEQ/WWv3o1E+hPlj9DsPwdO99/32q78JBZqh2u31iEAT9fYOaLCGf3W+pnBXv/di5wDjWZd43deq2bH8Y3Ddp3y6qL7fiXCoM2lqrq3i30iMmsml585zyHxnr7r/j7KnuusIw/LTOHUTkmiOOOKL9ne98Rx22BUVTPgdBcFH6x6FHD6yF90GRTU1yvVHOyqAh7XZ7ZxAE+nVGV1n6GWHS4tKUtvNf2csOKFlI2QlHEAT3HrVpWn+TXVkZ5ayEYfhsXfYcko5Xlwf166+Gs6mzoue3NMZZKTqvoy5OYRie6r3/dqqDw0IJhhlwmtygvwFfD4SLoqi/36do0LPWatiWLpdWLsaYB0RR9KlU79nnlJI5X2GdE55xA1ldbS4DLFdXZS5Fk5K8DKOclTrbXEWmuvpERTuuzFmfvxzj0iRjdhl703vKrKzUPcbU2XeLdD2Mwyi773Q6v5ae66Q/K2UX1lp1Hk5f7MpKegZZ/zyqbHYya62eaK7ZNP/dOadht/1EI/v27dO9OJrRbz7zpbV2sLdF9zOcmk+uUtQHJ1hZGXsmVWpf86vr2Q8iZd43deq2bH+oq28X1Zf7iLMgumHUb621V+nCt76DnXN3zN5XMBlftjnCEowV6qBrIhidT38lCIJnZfbrBJ1OR88MVIdfE/58Z8uWLaflk/EU2dGk7926bKaonxbZ1CTXG+msDBqULn3pprynee/vMfi79/7dcRxruuH5jFpVINY54bDWvkFEnpnKpqsHFwRBcKn33mVTalprddlP01TW7qzo16wkSW47zBCMMUk2y9VKcEo3zP8wbfvQdMRDJqmLWlnJfnkUkfOTJHllhQ5y7SClYJpxR9M1ll4NyteziAnPv6YpTSsdCllXm8twmpRLFfsbN5Gos81VZKpz7BhX76Scl2tcyttMlTG7jL1VcFY0KUdtY0ydfbdoIlLFWZmZmbFJkmg4lZZXOOf+rIijtVbPvfiNCZwVDT3T9O8aWvvXejZEGoapIWCb8qFW1lo9R0vTte51zp2k8llrNdOivrN1z+IJeZmL+iDOyv8Rq6tvF9lNTidPds7pWXJji7VWM8NpIpQvOefU5uZLgbNSa/9dzrpS+9bjKPRsqH70TPqRWhPHqK3rh2ot3+31emcOy0xaNEas1vdBkb1Uud5oZ2WIoetpt4Pc7E9xzvUn/0WKzgOpa8KRnq6rG7W0/NuNN954xqikANZaDW1T77p2Z6WKwoteCtln1cVJowSstZpXvDUuB3+27uyeFWPMglTWBQNRNqZbndrHVuEzuDdNizs4hblw78uwOtIv23+j10qeYK/pSDWEsJKzkotjX3Sby3CalEsV+1N5xoSB1aLnlRo7iuqdhPNyjkvjbCbV9cgxu4y9pTZQGAZW9xhTZ98t0vUwDqPsPk0VrNmHdEwp1dettYNxZVFhYFpXxuH5mnPuHp1ORw8J7Gf7arVads+ePf3QtPTe+cyeg1UUa61mXdSJmx4p8Pv5NheNCzgr/0uszr5d1P9yYWB/EUVRP334qHLqqacefdNNN+mZR0P3UxXoeNnmCHWPFQMemcx5OtfRaBrdAqDptjWq5ANJkvzTsPNVBr8fx2ctvA+K7K3o+qpxVrQhO3fuvPXc3Jyen3GzQfaRMorOQ6hrEm6t1cwP/ZO1NSNKHMd6COHQkj2RuSkb7JcrDCz3svvxli1bThy2DJoFZ619i4g8JWW7IAtb0Ystl1VEV5z0NNnKJbMhVLPuaAazSs/pdDpPNcboZE3Lbzjn+qdBDyupw6GTEN1fVMlZSflms5ssus1lIE3CpUh3+fpHTdrqbHMVmeoaO1T+onoXy3k5x6Uiexk3Zhf9dnC9TBhY3WNMnX23jK4r2v0g1KbQ+cgloii8f5ROModQzh1xxBHHHjhw4LVp+v/vOOf6Bx4PSrq6pl+V9SyzFwRB8KHMatCjnHMaPragFPWF7GSt4jkrayoMrM6+XdT/cjoZmZZ38JzcuViHJZEo0nHGIV6OOcJgtXHiutKxR88E01Tcv2i1WqeP2ts8jnkJPoMEFZXmI3XaTJGMRTY1yfVV5axoQzudjp40vyu/zFgFYl0TDmutpnHUfN0LNhPmFaJZMlqtlu636YdqrVNnJbuy9Lgoit41ynDTdJsagnWMMeY/oig6LXtvka6zkxt1eLIrcFU6SxiGr/ben5fqt1TMbvb56Qm5mvxA7eNZcRz3s8oNK7nJUWVnpa42l+EzCZci3eXrH+es1NXmKjLVNXZoO4vqXSzn5RyXytjLqDG7zG/TMb/Myop+/a9tjKmz75bRdRW7D8Pw77z3f5C+S06PokgPIx5awjB8rPf+nenFRTsr1lrdk6Ip4bVoJi+NatAQr790zr00X7m1Vs+20lj9LyRJ8h5jjH58SoIguOXs7KyGlC0oRX0hzTQ1ODj2nc45DTMbWoqeVYV1Gd3VXd+4flFn3y7qf7l23aSh5vnDuLPPsNZqsoV+pk9jzB2iKBpEnfRvK+JUZ/9dzrq0bdZa3QKwXc+ZKRMuN4x9kcxr5X1QZHejrq8qZyWdxOrKyrE6WDrn+l/ey3SEXKeazwY2yQb7TqfzBM1SlnbOoXsxNFtOr9d7u/f+dwcyrEdnJV0i1o3vmgJTX1b3cc4NNt3Pqye9T8ML7p3+8SznXH/CX1bXaaiEOjt6mNr+JEkemT+gLPs8DTE48sgjT8x/Ddm2bdttp6am1N70C+FPgyC4f/6gq8Fz2u32Md1uV5MpzJfUXvelcazdJElOy9+jN6fJBL6gm1LTH1d2Vupqc5mBZBIuRQNyvv5xzkpdba4i03I6K4vlvJzjUpG9jBuzi347uF52ZaXOMabOvlv1/aT3j7P7dIPwf+q44r2PkyS51xVXXKF7BRaUNGOeruZqZkoti3ZWtK50P8LxaTjzM/SBo9L5W2vVmbgwPZRRU/brBvtvOOfuNkzvZfqgtVbHUk2HfM3U1FRn1AHNZZ6VlWEc6zK6q7u+cf2izr5d1P9y7dLbPzE1NfWw3bt3D84VmX9EGIaP8N7ripnOKT/vnNOEDgtKEac6++9y1tVut28RBEG//xlj7hVF0ZeL2C6mD6yF98FiuAx+0xhnxVr7ABF5uff+i0EQfDNJkh8bY65ttVq9JElu6b3XzVq6SV3zxc8lSXLXbrerA3a/FBlnFlJdEw5rrU6GdUleNxlqSuUL9ITeJEmu8d4f22q17pZ+AdN9Nleknve6XFlR/umhUbqJ/AgR0bhO/Tp3SZIkPzLGaNa3uwVB8IeZFai3RFHU/4KYLWV0nS5JX5JuCtWf/6sxRlMHXuW9P+S9P84YY0Xknunm0/Odc/1VlJytaN50PZlXy5yIaCY6zfyhYQ6/orIaY3QJeEd6rkD+94OMOfp3XV3T1NzfUhk0hlsdIGPMud573ZinB6ppBpXKzoo+vK42lxlQrLWL4lJGd9n6iyYSdbS5ikx1jR1lx6zFcF6ucWnSMbuMnek9ZZ2VOseYtD/V0nfL6rqK3Xc6nVcaY56X/kbfla/33n85SZIbWq3WrZIkubcx5qkiclQ6rpw6obOi48vgy7mmZtV4/Fnn3I5hejz55JNvfujQIc0KNpU6LCrHS51zfzns/jJ9MAzDC9LQM33El4Mg+Ku5ubkfBEHQ/8gzCLMt86wqrIueV3Q9396iMW1cv6izbxf1v1y7NDOnHuocaWiz9/6yJEmuN8ZsMcY8PHVGdRHxTeMAACAASURBVD55QxAEd5qdne0np8mWMpyWc45QV12aQvqoo47S/a0b9BT7Vqv1J0cdddTeqodIl+HT5PdBkT1Ner0xzkp2w15Bo3SgfGI+7rWMogfPrXPCkeaa12V2zZQytOhGSGPMH4mIDt7BelxZGYBpt9t3CoLgwyJyuzF61r0hr3LOvTCb8W1wf1ldW2vvlToXut+kqIzMrBOGoZ7E/Ebvvb5wR5WfOOfUec0P0McnSaLOza+N+e0vjDGP996fLCJ68NainBV9fl1tLoKl1xfDpazuBvWXebFP2uYqMtU5dpStdzGcl2NcmnTMLmNjek8VZ0Xvr2OM0efMzMzU0nfTZ+1KkmQQrjXxPgr9iGut/dtMJsphOG8wxvx+kiRbjTGvmtRZUTv03r9tUJEx5uVRFL1olB4zKZP7twRBcM/Z2dn+CedDxslCPun+Jw1FGzaeX+ice8JSsC7qp0XX820tM6aN6xt19e2i/pdp1y+uv/76LZs2bdIPdaPOc9PHXRsEwUMn0XFd/besTuoaK8IwfJWeHzSKqTrsSZL8MAiCL2ka42ERGmVlbur7oMieJr3eGGdFN+Vt3rz5UenhOvoVSDOH6NcbXbFQr3WP9/4z09PTb929e7cePLSglFV0OqGrJQxsIEC6LK+p6zR0qX9qr64Kee+/niTJW7vdrh5mqRNJPVDy5PXsrCgHXe7dv3//ucaYs/R/07A+DaH6voh8rtVqvSWbXWYSXadheI/TBAgicqc0NEwdS81aovXpy083D3563Ab6NCxEV3n08CddkdEkD3py7Y9E5GtJkry72+1qKNdhReOtddJgjHlY2t7j9AuUpvY0xnwiCII379mz50edTkfTdH9wEmdFK6+rzWUGl6pcqvRTrb/si32SNleRaSWcFeVQlbP+ZqnHpUnH7DL2ldpAqT0r2edNOsYMnlVH312KCXRGvnsEQaDj0m+m5zjoiu1/GWMuOXTo0BuvvPLK/+p0OmdrFsZJnZXswY5af5Ikd8pGN+T1mT2jTN/h6cecoUlKyvZB7QcbNmx4gff+zNRp0ZCkq733r4/juL8CXvZZA3mLxpii5xVdz3Mpqq9Mv6ijbxfVM2iXMeZfoig6I+2LmgVOQ/zunh7+qKeydzVq4dChQ2+48sor9Z04tFThNGn/Xc669Gyhq6+++gFBEGikiB6IWVQS7/0f5fewVpG5ie+DokZPer0xzsqkDeH3EIAABCAAAQhAAAIQWA4C6T4S/RBwZ3WajTHv8N6r8zZ/ir33fkq3BeiHSj2GIT3ofK7Vau0c91F2OeRfTXXgrKwmbSErBCAAAQhAAAIQgMBKE9CkE18VkbtqdMXBgwfvvXfv3kHGuqGytdvt+wdBoFEcWp7jnHv9SjditdSPs7JaNIWcEIAABCAAAQhAAAIrTqDdbt89CAJ1VjQk8oxBuH+BYNnDL8fu+VrxBjZMAJyVhikEcSAAAQhAAAIQgAAEmksgDMPHeO/758W1Wi1bJqSr0+lsM8ZoZlg9e+1pcRwPDo1ubkMbIhnOSkMUgRgQgAAEIAABCEAAAs0nkGah/DeV1Bjzx1EU/c04qcMw3Oy918NS9aiDQ8aYrVEU6dlBlBIEcFZKQOIWCEAAAhCAAAQgAAEIpAR0z8pl6bEEmgH2TXpMxRFHHHH5d77zHd1g32q32zfXA0y99/dJzwjSLLda2K9S0YxwVioC43YIQAACEIAABCAAgfVNYMeOHbfr9XofE5E75Eh4XXAZQkeP3Xiec07P5qNUIICzUgEWt0IAAhCAAAQgAAEIQCAl0ArD8GHeez037o4isiU9I/BAep7bXu/99zQL2A033PDxq6++ej/kqhPAWanOjF9AAAIQgAAEIAABCEAAAstAAGdlGSBTBQQgAAEIQAACEIAABCBQnQDOSnVm/AICEIAABCAAAQhAAAIQWAYCOCvLAJkqIAABCEAAAhCAAAQgAIHqBHBWqjPjFxCAAAQgAAEIQAACEIDAMhDAWVkGyFQBAQhAAAIQgAAEIAABCFQngLNSnVnjfzEzM7MrSZLPp4I+2jn3z40XGgEhAAEIQAACEIAABCCQI4CzsgZNAmdlDSqVJkEAAhCAAAQgAIF1SABnZQ0qHWdlDSqVJkEAAhCAAAQgAIF1SABnZQ0qHWdlDSqVJkEAAhCAAAQgAIF1SABnZQ0qHWdlDSqVJkEAAhCAAAQgAIF1SABnZQ0qHWdlDSqVJkEAAhCAAAQgAIF1SABnZQ0qHWdlDSqVJkEAAhCAAAQgAIF1SKBxzsrWrVuPmJ6efoKIPNQYc4qIHC8iKudPRcSJyJeTJLmo2+1+bZi+ZmZmjk+S5GxjzBne+18TkVuLyIb099/z3r//mGOOeftll112aMTvB2l/f+acu7ne02637xgEwR+LyG+mz/tvEfm29/6COI4vzj4nDMMHe++fKiJ3EJFbisjPReRbIvJO59y7RMSXrbfT6dzXGPNEEbln+qwbReQKEfnE9PT0Gy+//HJlclip6qycfPLJN5+bm3uG9/6BIrJdRDaLyP+IyNeNMRdGUfSxddg3aDIEIAABCEAAAhCAwAoTaJSz0ul0dhhjPiEi24q4JEmyq9vtfiF7X6fT+V1jzFtF5MiC3399amrqvrt3774+f192oj89PX38wYMHH2GMOV9EpkY887XOufO2bNly1NFHH32hMebhY+r+mHPubBFJxtUrIrfw3r/SGHPumGf9VJ2yPAO9v4qz0ul0zjTG/JOI9B2zEeWTU1NTjxzGq0hPXIcABCAAAQhAAAIQgMBiCTTJWWlZa3eLiBWRm0Tk70Tks0EQ/DhJkpaInOS9v7sx5kEicsA5d3K+0e12+05BEFwmIj8QkQ+KyBeNMVcGQZD0er3bi8ifpise4r3/mziOdbVkQclO9I0xz/fe/7WIXOa9f5v3flZENhpj7qDX0lUffdaDjDHniMjjROTzxph3ee9jEdnkvT/NGPO8dLVC731WHMdvLHBWviIivy4il4vI20TkO0EQ7O/1erczxmgdD0h/vz9Jkrt0u129b76UdVZmZmbOSJJEnUN1xH4iIm9IkkQdwOtarda2JEmepCtU+mDv/afjONZ6h64MLdYA+R0EIAABCEAAAhCAAARGEWiMsxKG4T29919SQY0xj42i6N2jhG6327fodrvXDrturb2Pc05Pbz9s9WLnzp2b5ubmvicitxMRDfPSELMFk+/cRF+reIdzTlc4Fty3bdu2205NTanzoqs4PxOR44wxL4+i6EV5uXbs2HH7Xq+noWAt7/334jjW8LaRTlJ64X1btmx57KWXXjqXv7fT6ZxnjHl1+vevOOc0TKySs7Jt27abpfJrmNy+Xq939yuuuEKdvAXFWquO1R+mf/w955yuwlAgAAEIQAACEIAABCCw5AQa46xYax8qIh/RFnvv7xjHsU7uay+dTuelxpg/1we3Wq2te/bs+f6Yif7Pp6ambjMq/CkMwwvS/Sn6iD3OOV29OcxJ0othGH7Qe/8wbd7U1NQx+WfmnKRfJklym263+8tRADqdzqcGqx5JkpzW7Xb/Y3BvmZUVa+1zROS16W/Ods712eeL7iHasGHD1bqK5L2/LI7jO9euFB4IAQhAAAIQgAAEIACBIQQa46yEYRimYVbqrFy0f//+R1199dX769ZaGIaP8d7rRvehTlEuDOw9URQ9ZozD8CxjzN+m11/inHvxmHvnnSTv/fY4jq8c5SR5798dx/Fjx7XdWqshWZ9M2/HncRy/rKKz8g0RuYuI/NA5d2JBXe8VkUcpso0bNx7/3e9+V1eSKBCAAAQgAAEIQAACEFhSAo1xVrSV1tr3iMij0xbv9d6/7tChQ+/cu3evZtSqpYRh+HDv/Qf0YcaYu0RR9O+jnAbdlxJF0atGVWyt1Qm8TuTV8Xl4HMcfGnOvhlL196okSXL7gn0m5znnBqseQx+ZhrTpyovq8CPpxv3+vUUrK+lqif52WkTe75x75Di4nU7nFekenaHMalEMD4EABCAAAQhAAAIQgECOQKOclZ07d26Ym5t7nYg8PZ2Eq7i62f4iY8zboyj6l1FhVoN2nXjiiUceffTR9/Pe/5aI7BSRLbqfRESOTveXbBSRoIyz4r0/N47jt5dxVkTkvs65z5VxVlqt1il79uzRvTPzJedglNobYq3VFMq30HTOzrl7DR5W5KyEYajJChas7JTtGd77+8dx/Jmy93MfBCAAAQhAAAIQgAAEFkugUc7KoBHtdntnEATPTldZ9MyPQXHe+5fEcawrMIeVMAyf7b3X/Si6cT5bDoqIriRoWJk6K3r+SeHKitbvnPvnUXCzKytBENx7dnb20jH3zq+sFDkr3vvfjeO4v2Izrlhr96bJAr7lnLvj4N4iZ8Vaq2fALGpPkDHmAVEUfapINq5DAAIQgAAEIAABCEBgUgKNdFYGjdKzSzZt2vQwY8zTvPf3GPw93dOhKXznM3RZa98gIs9M7+mKyAVBEFzqvXdRFF03+K219kki8g9NdlZE5MnOOT0vpshZ0YMb1TH7knPuN8o6K9u3b2+3Wi1Nrazl/CRJXllUV+b6td1u90CF+7kVAhCAAAQgAAEIQAACiyLQaGcl26J0teACTayV/v0pzrm+0zEzM3NKkiTfSf/+bzfeeOMZozbnW2s1xOxNTXZWjDF/EUXRX43T6NatW4/dsGFDf6O7MeZDURTNH0ZZtLIShuFm7/0v9KdlNvMvyrL4EQQgAAEIQAACEIAABCYksGqcFW3nzp07bz03N6dnm9xMRC5xzv2O/t1a+1wReY3+Ww9ojONYDzocWqy1ep/e39gwMBHRk+41lfPIYq09S0Q+nN7wAuecHl7ZL0XOSspMnTs972Wfc+62ItKb0Jb4OQQgAAEIQAACEIAABGolsKqcFW15p9PRE+J3ZUOfrLUvEZG/SJ2V34rj+IvDKLXb7Y2tVkv3vejkvMnOyk1Jktx21MGXOQ7ajjtEUTRYWSrlrHQ6nRcZYwarN/OrVFWt66STTrrVxo0bbzk7O3t5UfKDqs/mfghAAAIQgAAEIACB9U1gVTkrOjGenp7WlZVjdd+Jc+4p6cT9CZotLHVAXh1F0fPyatVMY71e7+26eX1wrSh18UptsE/l+8TU1NTDdu/erckBFpQwDJ/vvX9F6pxdGsfxvbM3lFlZOeWUU447cOCAE5Ff0cQDSZI8stvtfnxUd9CwsyOPPPLEbBYza63uk9HMYJq0oHA1aH13NVoPAQhAAAIQgAAEIFCVQGOclfSQw5d7778YBME3kyT5sTHm2lar1UuS5Jbee50Y6+Z4PcBwLkmSu3a73f/UBltrdcJ9lYhsSr/uX2CM+WCSJNd4749ttVp3897/Qbrf5QoR2Z46NmPPWVlBZ0WdCCsikTHmAj05PkmS64Mg2Oq9V8fswamibwiC4E6zs7N6/3wp46yk3O6j4XTpeSv6p381xlykLL33h7z3xxljVI57iojyP985d96golxSAz0/5pbjVoOqGif3QwACEIAABCAAAQisbwKNcVY6nc4DjTEjv+xn1HSDiDzROfe+rOqstXqw4TszE+/DNKubyY0xfyQiP9azVpq6sqJnxBhjniMiDxljntcGQfDQ2dnZr+TvKeuspA6Lns+iqaBvU6IrvMI592eD+8IwfJX3/k/S/0+MMcdmM6+VeB63QAACEIAABCAAAQhAYCSBxjgrmqZ48+bNj9JDB0XkVBE5IT3IMRERPcF+j/f+M9PT02/dvXv3NcNaFIbhqd77PxYRDYv6Vd00rqsz3vuvJ0ny1m63q4dK6kqMHsh4clOdlSRJzlBZUwfu8SJydxG5lYjcKCJdXf04dOjQG6688krN6HVYqeKs6I/TELnHaXICEblTGhqmp9tryufvi8g30jCvT2c34rfb7e1BEHwsdXTUkZnf5E+fgwAEIAABCEAAAhCAwKQEGuOsTNqQ1f77rINhjDkniqIPrPY2IT8EIAABCEAAAhCAAAQmIYCzMgm9Gn9bdTWkxqp5FAQgAAEIQAACEIAABBpJAGelIWrBWWmIIhADAhCAAAQgAAEIQKAxBHBWGqIKnJWGKAIxIAABCEAAAhCAAAQaQwBnpSGqwFlpiCIQAwIQgAAEIAABCECgMQRwVhqiCpyVhigCMSAAAQhAAAIQgAAEGkMAZ6UhqsBZaYgiEAMCEIAABCAAAQhAoDEEcFYaogqclYYoAjEgAAEIQAACEIAABBpDAGelMapAEAhAAAIQgAAEIAABCEAgSwBnBX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BRuAAAQgAAEIQAACEIAABBpJAGelkWpBKAhAAAIQgAAEIAABCEAAZwUbgAAEIAABCEAAAhCAAAQaSQBnpZFqQSgIQAACEIAABCAAAQhAAGcFG4AABCAAAQhAAAIQgAAEGkkAZ6WRakEoCEAAAhCAAAQgAAEIQABnZQ3agLX2xSLyl9mmee/vF8fxZ5vQ3LLytdvt91eMggAAIABJREFUWwRB8I8i8lsickBE3u+ce6aIJE1ox3qSoazO1hMT2gqBtUxgZmZmV5Ikn0/b+Gjn3D8vtr11PmuxMvA7CEBg9RJolLMyMzOzNUmSq0bgfIdz7vfLoA7D8Hne+1cOu9d7/6A4jj9R5jmr9Z6mTyzLymetfY2IPDfndD08juMPLbdu1rttltXZcuuF+iAAgaUhUKeDUeezlqa1PBUCEGgygdXkrFzrnLt1ma/q1tqvi8hdcVb+j8BqXFmx1r5P/j97XwImSVHl/15W9cwwTI8g60EP4jBTGdkzCCqjK67XiAcqXhyC94HX4oHHeux6/T13vS888FrFcxVW8ADEYx1dUFHxAJnpjKwZRsERZD2QgYHurnz/71dG1peVnVmZWZVVXd1EfJ+fTFdkHL94EfFevIvo5Pg6MvNLfd//wKg3VY6wsuxp0woro6Y4259FYHERqFLAqLKtxUXF9m4RsAgsBgJLSVgBPg/QWl/cC6iNGzfepVar/ZaIUuc2Ks2KUuqRIvISM9YdQRC8bFQLPO6MZdHxKaVeQEQfjuHWIqItWutfjwrLqJ8cYWVJ0WY/2BVds37att9YBCwC44dAlQJGlW2NH1J2RIuNwIYNGw6t1+u/hUVNEAT/utjjsf1Xj8CSElaY+V2+77+qFwye571URN6XVWdUworneReJyMPNOC7VWh9d/fKltzjujGWJ8Tmu6z6dmR/EzLe0Wq3/ajabPxgVjvF+8oSVpUSb/eBXYs36ad5+YxGwCIwZAlUKGFW2NWYw2eGMAQJKqRcS0YessDIGizGkIYy7sCIJDYnWWnu9sFBKQfNyv8UUVpRS64jod0TkjIuwQkQP1Vp/b0h0VKrZpcj4pggrS5I2Sy1UrPJSXLN+52q/swhYBIgSAsYTtdYwy+2rWGGlL9jsRwURUEpdSESPsMJKQcCWYLVxF1b+QkRNIrp3DNtNWuuZNKw3bdp0cKvV+n1MwAEBPzJedxSaFc/zXi0ib4/1u+iaFcdxHjwzM7NtHGh0KTK+KcLKkqTNftd/Ka5Zv3O131kELALdwgozn+z7/tn94mKFlX6Rs9/lIbBp0ya31WpdTkSrrLCSh9bS/X3chZV5EXkTM78lgpiZX+37/jvTII9UgdFvInI6M3+wjLBiBJ7nQhNBRIqIbk9ENxMRhKCLHcc5a2Zm5kdp/a9fv37VxMTEa5gZpmore5EFM/+37/snJeug//n5+ccx84OJ6G5ENEVEa4joFiK6jpl/RUTn1mq1s7dv3z6bgcOC0MXMfO81a9b8+sYbb3w+Mz9ZRKChWo15ici3ReQ9zWZzZxFSnp6ePqjVap3qOM5DReRwIjrICIjXEtEvMLc1a9Z85bLLLpsrOr60AAD9MMhKqX9g5mcT0TEistmMrUZEfyUiLSKXYHxa658VmWtUJ0VYGSltDoMuROToIAgQjIKUUv8oIq9kZpgrIpDFj7XWD4zmX2YtXNd9cXLf4dGhXq8/YPv27aCRThlkv5lxd9F6mTnh+82bN6+Ym5t7MjM/jojuTkR3xKVHRDca7Sj8o74zOzv7jd27d4OGFrVg74VheAIzHysi9zBrtYKI/kxEvxGRr6xdu/bTWXsvb/AxpvIvWmucfdRoNO7pOA587kAPoI0/EtGvReTMIAjOj7fped5jReT5MSyBGc6sz2mtP09E0EhmlsMPP/z28/PzLxSRRxPRRiKaJKL/I6JLmfks3/e/VmAOA2NkzvJnEtHjmfmI2BkHnDURXRKG4debzeZPEvPvmCGLyD2DIMDcM4tSCpEpj8M5rLU+JFkxth5/1VofaNYDId1fTkTHE9FdiehvzPye5L04KK0kBIzjtdbnNRqNxzAzTHPvY/bKTUSEe+ObK1euPOOKK67AI86CUlZYqYIOskBPo3HXdR9q7g1YZeAMwJ3fntfExMQZV155JdY9s1SI9WKu86LseYDaz3pPT08fEYbhm4nosTErlrQ1epPWGvdEV+mnz6iBfvdlv+dK3pl3W/h93IUVrAEOxTZDZcqPtNapZl5Kqf8hIjD5KPNhGN7dcZwr4wvZS7Piui6YNRA/mJVe5ex6vX7q9u3b90aVGo3GRsdxvkNEhxUhnDRhRSn1GSJ6ChHVC7QxE4bhic1mc3uybhpjCRxF5CPMvCWj7X24hHzfP6dX30qpFxERtEb754wR2i+YDixwhi/K+BatF41DKfVyCLYiAiGsZ2HmR/q+/628erHDKS2s9khoc1h0gQAQQRB8UCn1GiJ6a9zkUkS2BUEQ7SUIM4Vy97iu+yxm/lTCfPOaWq12/x07diDwRacMst9ia54UVgrPqdFoHO44DphfMMV5ZZ/jOMfPzMxclFdxWL+7rguh6pNEtF9OH5fW6/WHxs+nomOKM5UTExMHzc7OPoGZP9TjTHqP1voVU1NTq/fff/+zmHnBA0ys769prU/Iiujouu5xzPxZ80CUNeQL6vX6KVlzqwIj13U3MTOEiA15uIVhuDXuRxf3maxYWKHJyckVe/fuvbuIfJ2IDo6PjZlf4Pv+R6O/VYFDnBYgPDLzqUSE9csqfxKRE4Ig+GGyQhlhpQo66LVuibHcAa/xZm5Zn/0ZDwRZ/pJVY72Y6zzqPQ/A+11vz/PeKiKvzdujRLRAWOm3zxg/0MlBVHS9BjlXCsxx2VcpLax8/Nzzn8lE0Bzggr+GhM683fxN7z355JMRqWmgkuHEfAciwiv4etN42Gq1Dt65cyde9zoFL+pEhFdbvKITM387DMPTmLlLW5AlrCil3kNEeK0qWi6enJw8JnrBNC8zEFYKlQxhBZGvEAGraLl2dnZ2U/LFN0NYgfAwndMwNCH311r/NK2eUuo/iKhMpA0kcjwu6StTlPEtWg9jVUq9l4iKRlz7U71en8rSTKXNfZFpcyh0wcxfDMPwh8x8ZnLOInJOEARPiP5eZC08zztJRJA4rr0HTbkeL/JJ081B91vWuIrOafPmzWvm5+ch6N+l4Gbbt3LlynVZL8cF2xioWqPROMpxnMuI6GoiwqMC1m6X4zg4E6GFxd6EdohE5P39RCCMM3LQYosI9vxlIvIpEcEZspKZ747fjLYBfeG1HSHGn0ZE32fmz4tIAI2wiGwxmmZoSFD39CAIzkgCMT09fWwYhhAQ8FDzJyL6YBiGCKZxY61W2xCG4XOgTTJtXBQEAcx7F2hpKsCoppQCXUCrDm02BIDvOo5zXRiGoOvDoL1j5scgUa3WGprlThmmsGL6vcAIcz9h5vNEBFgdEobh2c1ms/MwVwEOSZ8VaJOAyRVE9HFoy8IwvJmZp5j58UQELRTw2ReG4b3jYwE4RYWVquig10ZLjAVWEv9ERMAOjyyXO46zr9Vq3ZWZQc+RGXnqvNBP1Vgv5jqPcs8buhhk3ztbt251rr322tuFYQjtK86Xd65bt65LgNm2bRuSSHcSSVdBYwlBHudB3r4c6FwZ6OJYJh+XElY+ee75H5Z0Zvq7v//1z4594xvfOFBm8TSG0HGcw8IwhBCBzOXtAnWt7/vIbN4pSimYbuEQjcrzarXaj1utFg7XTkkTVlzXxavRNxJrGorIl5gZzAEEJlzGXS+wIvL6IAjwIk2e53kiEo0RAkcc2+sMc9Hpgpl/6fs+DsdOMWGX4aMDsw4If78QEYwfan6XiB6VEpL5/2mtoQ2KY7HgFTz28zwR7TYXXtvMI1F+rrWO+wi1f87ACD9hzcE8Ycxdr32m3Wvn5ubucdVVVwGDdinC+Jap53ne40TkvJS54E+/Z+aWiCDoQcREn6G1Pj2jfuqfF4s2MZgh0sXfiGgi7aVeRD4aBEFHcM4QgDtBGxCqm4igpUB7UbkhDMMHN5vNX8ZBrWK/9aClQnNSSj2DiKDJjJc9RASzJmhMYe5039gjyae01s8pQzPDqKuUeojWGlnFF5y1RgD7jTENgkkHzDN7ml0lx5hg5PAzkvHiRb2rHRMqFMILtDww/TmQmd/m+/7rkm1u2rTpbq1WC+ZQNRH5TRAEMKvqlA0bNtyuXq+jLWC+p9VqHb1z506cKV1FKQUhB5pdlGdoraGFWVAGwcjzvPuJSDs8PjM/1ff9L2StY6PRuEOz2YQw3inDFFbaj4N/x+gFWutP5NHXIDig7RRaOFtr/SRzNyXXBvsfdyjO2AXWD0WElarpIAuflHl9eWpq6qnbtm3D3dhVXNd9BSI9mj/2suoYaF8mxrTY6zz0PQ88q1rv9evXH7BixYq2+WGez0pVfZZdr0HPlby9flv4vbCw8omvXnAMsWRGkxKS0593/KMXvJiVATGNITR+B+uYuaO1gBo8CALYmHeK67rfil7ecJiGYXhwrVa7q4h0+SZkCCs/T5pHhWH42Gaz2RFgYOawZs0amIDcP9Yt1MNTzWYTGoROUUrh0Iu/Lhd2sDcmOX91HOfLMzMzeDWLX4RPgE16/G/M/GPf9/EyFO8/VVgBM1Gr1d5sNAo1z/NeZMI8d9GB4zj3mpmZgZAWb/MXRHTPxHp+KQzDl0QXthHYwEAkE3J+WGsdMRmVCytKKTDDsN+Pl+8x83N9378KfwQj12q1kPvmyUT0xrK5WhaLNqMJDZMuTB+wyQajDmGZjTANc5N2SRNWwjC8L2z2G43GgxzHQTCLjnkSM98sIsem5UVyXbey/ZYhREXDzpyT67pvN9qBDs2kBaGYnp7+pzAM8WoMGh55fp8ETef+03XdNzPz61GxVqutT5re5TWQuIT/Wq/X75JlcuV53pnGPwXN7tBaQ7uT+mDled45InIi+Il6vb423ibMN4kImm2UE7TW56aNE/beK1asACN3kIhcFgTBvfLmk/Z7L4yUUtAStPsvYsaVbH/Iwgq6e7nWOjM0fxk88mglQQt7V65ceWgvzaJSCo+FeDSk5B1SRFgZFR0kxvK3MAzv0mw28ciRWuK8RRiGW5rNJu7CUqUk1ou5ziPZ8+ZOqWTflxFWqqKxFIG3574c9FwpRWzLtHIJYeX8/ySmZ/XA4VfPPf64JDNbCrYMhvCea9euvfLGG2/EC9btTIP7br755oOuueaaffj3EUccceCtt96Kl/voVff7WutjXNe9DzN3OUAmhRUTSQIq7nj5lta6K4oYfmw0Gvd1HKfLuV5EHpS00R1EWMkDTCkFHGDyFpWrtdaHxr/LYOAu1FpDM9NVjD8EXpk7RUReFwTB26I/KKVgPrYjUSdYt27d5uRrlOd5UyKyKxFg4C9TU1N3jOpWqVkxAlIyOtyeer3u9WOzn4X/YtBmHi0k1rxfukAzn121atULLr/8cjjLppYMmtokIhBssMfWxj6chcN6mk9Q1futh7DSc05KqTfAljkx2S4Btwz+41LX87yniAgc2ftithNmYF/0fR8+dKnFdV0EMPmA+THViTX6MM6sicjGIAhwRrSLUgpmp9DmpjqZJ+j8S/CFw/RWrlx5UD9meb0wip8neBTbt2/fE6N7psgaD1lY2WlC9w9sco255NFKwtSlyyw0DYv4/Ri3OkDdgsLKSOggMa8vBEHw1F5ra7TGMPPBnupYUxShh6hOGazh2L9Y6wwz2lHs+Sr3fUlhpRIaS9Bz7noNeq6UobXlWrewsPLJc8+/QBJhgBOg/PG5xx93p0GAyjC1ab/yK6VgC39K1L5hhtovvykmHS/UWn+k0Wgc7TjOj+NjSgorrus+k5k/nRj3a7TWsNXuKuZlDyYiHa1Jmg32kIUVmFO07dJN+ZPWOi68pL6CJx0wY4zCQ2CTncCo62LyPO/ZIgLH3k5h5rf6vt9+wU2WhJar/XP8lbJKYcU4dHeZBOKVFk6/g9Bi8tvFoM0y41dK9UUX8AczCUt7mnD2EFa+bkwUo+G2mPmJWYEaqt5vGePKnZPRBqWF8gYjeKGIfHpiYuKbZfyaIgCMORaiifUqT9Ja40yrtBi/oXaIWUQA9H3/52U6SPqsZEVeRJtKKQgNEB6wv08KguC/s/oygTnamvcwDO8W+TSYMzUy3fuK1rpzxmecLR2NWD/zQ5t5GCmlvkhEMHdC2S0i752bm/tckWhwwxRWiiSeLbPWeTgkGLLXaq3/vVf7jUZjpeM4ePDA/XiuCabQ/iRPWBklHSTG8gqtdaTVS52e2c+gUfBLXfMqincZrBdznXtFW61qz6OdKte7qLBSZZ+JczI3WbnBru9zpSidLed6hYWVT5x7wceI5Hk9wPjpc48/DtGR+i5pDGF0IZmIGx37YRH5zyAIEKIWlybMtRDqsn0X1mq1Q3bs2PGHgsLK6+KhkfsY/IIXxUGEFUSMwFxgliYiDWaGIALnVIRCxv+SkcIKCSuI5pIMM2oubmhCEJa5U5j5B77vb43+kPYKDXOqIAjajEqyuK77PmZ+aeLvHfOOKoUVz/NeLyJdPjtwjPR9v/26XFVZDNqMj31YdJElxCZxyxAK4DvRiRiGb+D75fs+QkmmFtd1K91vaeMqMSf4rHRpFRODhtPmJxzHeU/SJLMXXQ1TWDnkkEP223///R8GjS6sG01oc4S0RXQ+mOHhjGgno+2HmU+8Op8aBEHyIacz9biwkpd0Ni6s1Gq1I3bs2AHfGggOcFjvaFnK7FcReXgQBAuCmgyKEcJZz8/PI2BH3PcQzvYQzD/t+/63e5i7DSt0MdbzOUk/x154DYpDgiFb4Cea1rdSCkFu8Gh5ida6YzKdJ6wMgw6ysEmMJdP3Kf69UgoBfeC72jWvqE7FWC/aOovI0Pd81fu+qLBSJY0l9kah9RrkXClzLi7XuoWFlU999Rv3Ddm5JMXBu40NCz/7OSc8KvnCXQq3XgyhIUiYukTM+h+11gd7nre/iODvUV6Ti7XWD0DHRYQVz/PeJSJ9v8KnOXT1I6wcdthhd5qYmID2IhK6imJXVFhJvdiNw1lX/oikPbhS6t1E9C/xAcU1W8mBep6H8MFdjrZxZ9WKhZUF64foNEXyMRQFGPUWgzbR77DpomgI5xzfkC4oeyWQq3q/ZQgrRcNSs+d5rxQRhG6OTEzTyAK+Lycno9pl0c+whBXP814CM5QoClesf+RbwssvzGJxDiJPxMDCCrQLvbQ/cWElL+lslrCilIKWuGcukiyc02i3SowajcZmx3FeYrQs7WhmpiBf05uCIMBLaVcZpmYlbz3iA6kCh4Tg+pS0+Sbnr5SCjyAid/5Ka90xC88TVqqmg15ne2JemY9u8TaUUghKg5w2XfMyjPfA+zIPn6z5VL3OeTRWxZ7HXKpc76LCSpV99rtehi8tfa6U4VWWa93CwgoA+PhXz38vc1p4WLngucc/GomtBiq9GEJD4PE8KnDiu1+r1VrPzB2NC170fd9v21EXEVaUUv8PDtf9DrwKYcU478OhPS208Dwz7wnD8G+O44ApmU7kESkkrGQ5rpqoPl35L5Kalbi9eYSTiGReXmmalbj5XZXCStmx9bvOi0Gbo6CLtGScaRiVEVYQbtY42CZ9wXBJVbrfitJSr3VvNBprmfkZCMgAF7iMujeJyJFxX4usNs269dQWMPPzywjUSikkt42iDSIIwpmO42wTEe37fsfkTCmFiGXtSFGDalZGwbhs3LixUavVEOYY5UNhGL6jxB69Ph7cZFgYmfU8kZlPExFEiGsXEYG/A8LbdiKl9SGsRHdaXlJIdFnIdLAqHBIM2XO11l2mwBnnRKSB6Dwaol4ec1clHeTRT5/zgpYV0fW65jUkrBdznYf+QIH1qXK9iworVfaZR895NIjfy5wrRdpb7nVKCSsA4+PnffMFLIzITn/Ps0L8mdvN7X3HySefnJpNvQyAeQxh/CIwl8U7mbkRS1QlYRge2mw2ETGmqLDSudyjsTLzyxzH6fLjyJrHLbfccn08LC/qldWspPmEmDCVL56dnf3W7t27YYLQLv36JjDzv/q+v4ARyAgjixCVCNUc9ZkW5vXftdapCZk8z7sIJhpxzIbos5KWLf3tWut/K0N7eXUXgzZHQRcVCCuIxAZzsGSOoiv27t179J49e5AJulPizHQV+60KYSU+PjgJ12q1f0FyuxQtcibN59HPIL+bTM2Xmzb+9+abbz42y+lbKQXTJeTlWRLCiud5kyJyQ1s5/3fmv6ezcxaOo8LIMCnIS+SZsTwvHkbYvHS/39xPRTLYI78HzPkqEVaqxCFh6vIG3/ff0ouOjzzyyP1vueUWCM5Yyy6/xzzmrio6KLLPys4rzgzH86MNC+siQuli9V2VZqXK9S4qrFTZZx49F6HDeJ28c6Vse8uxfmlhZZgg5DGErutuSCR53M3Md4xpGrpCBBfRrExPT6swDP3EvAbKqaCUguAWzzfxa611MrRunIH7GBF1+QNlmNIgsRDiicdNEopqVuB0nAwpDOHnq0R0fGL+Xc6UGbaeOycnJzdFSTFjgg3ymeBVGXlXonKD1ho5XdpO3EUZzCL14vHLY/1dvXfv3ukkoxz9vmnTprv2EdJ1QQb7+Mv1MGhTKTV0uhhQWPnS7Ozsqbt3777Vdd0LY6HDI6jP0loj7G+nVL3fitBIP2eW67ongDFJfPtlrTWcykdalFIwwYQpZjsBYxAESJ6YWuImm0tBs2LOAwhi0GjtMZENS0e7GiVGmzdvvvP8/DwiEMJ0sCvKouu6z48lWX1AWujuaOEM8wQTQ5g2VyKsVIlDgiH7mtYaYZ0zC/K6xIK1dAWpKcLcKaUGpoMiG7OPeeF+xD2J0pnXELHO1awsVt9VCStV7Xu0Ezdlz8uzUhWNFaHnIrQYr9PrXCnb1nKsv6SEFUPgcMzsyhocLYyIvDIIgvaljlJEWDFtIhdLPGY/mOpX1Ov1D6dFAzKOUg9ARuNmswlny66ilIpUxtHf50TkAUEQXIo/ICrFqlWrDo9ymSil4MTaxdSlJL6sua777hTH9aLCCrr+0Pz8/Ot27dp1g5kDMl4nw7ciWs+CWPJKqR8SUdsXKFYQzejFWut29ljDsMMk7+h4JWb+mO/7/xz9rSiDWaSemQcCBHRFRGPmb4dheFpktrNly5aJG264YYvjOEhw94hkuOe8zZ0nSA+DNkdBF4MIK/FvN27ceMdarQbfg2Ri0K6X56r3WxEaSVtbxNsXEfh2/FcQBAt8JhqNxkbHcWBuFS+f0Fr3CjKSR0Z9/a6Uwh5FqGUIKwtCpcfOu5W1Wg3+FO1Q5ktFWEkEXVhAL0VAGyVG5qz7PjMjCEmXWVA8QW1apMj4XBKCTVXCSmW0kmDIbjFWC11JMOPziUfsZOa7+74faQNzzcAMpvHgG33RQRFaKTsv13Wjtcae6syrSpory/wuVt9VCitV7Hust4lCF1mffE5r/fQsOqiqz7LrVYQue50rRb9fzvWWorCC8ImpJj7MvCFKAmiIODd0sWGe8CKEqDJJPJDRGgIGsqDDkf8OInIwMyP5GRxZU0PkKqV+QEQPTBAOBCDYZuMV7S7I+q61hgkbNA1w8O3kNTGMBpLqfUVErmZmRFd5GPytU4ixjLCCz5Gw8g8mgz0iCCXLT7XWC6K6NRqNezqOg3wacY0JvsUrKHxeEK4SDojJstdxnCNmZmbgoNguRRnMQerFBoG5AntEconGfp3WGpmgC5eCwkqltDkKuqhKWAGQnucdIyLYR+1oVKaAyfmneBZ78wJbyX4rSiPJhU4khbxWRH7KzBBObsR+ExG8IidppFDkoMJEVbBiPNxzVlhTCO2tVuvTJulpu+WlIqyYPFnwb8KDw74wDE+JJ+RNwgSzj/322w8RH9sRxVBGiZEJegHNygHwD4oLsOY33BvYA03z8LMg4eCmTZvu1mq1cE9A44xSibBSJQ4Jhgxj/Ga9Xj8x7QHP8zwkLP6yuUPbec7i61aEuauCDopsqZLzerWIvB3tisi2IAg60Q+HiHWuZmWx+q5SWKlyvZVS2HN4KLu2Xq+7WTnWquqzCD0XocV4nV7nStm2lmP9JSespGlLzMX8C9/3t8QXqahmBd/E1aolFjpVWPE8D46YH8lpB4mE2sKK0Ujg8oubjqV9Lsj/wMzQDkSliLACB1CYpkUR07KGNmuykqdm6DXzgj18UbppicjJQRBEKvR2v0UZzKL1zMvKxQntWC/4hyKsVE2bI6ALXMAPC4Ig1z+r6FqkBTyAWeD8/PxR0OhFi1LVfis6riQxpGWwz9mvM2EY3iPu0F3inBioqlIKTDyiLK0xgveZzHxOGIYQsg6o1Wr3ERFoLuFHsdP4Ey4ZYcWcCXgwujB2Bv4PMyOP1lUiAs30gcysiOh+RsP7oXgupaowMgkA3yYiP3Qc52dhGF7HzNfXarVWGIYwOYZ2GX6Oh+DhJwzDf4wL4mYuYNojnz9ouhAG+VeYBxGtcxzn4TjDRQQCDZLtImpWJcJKVThgHgmG7ApjqufDzA0RI8Mw3MvMU8x8kgkBjnvhJsdxjpqZmekKrlGUuTMPGX3TQZGNlhgLxgm66pqX4zjrRQQ52KIw7AvmNUSsc4WVxeq7SmGlin0frbfneaDJ55t/X+I4zlvm5+evdhyn/RgQN8esgsaK0nPsvkOS8YHOlSK0vZzrFGU6R4JBkddrMMpKKbyWJxNQLkjkWEZYMUID7NQhZBRKbsnMb/N9vytEL9rZunVrfc+ePRcRUdfrUgLEjrBi+oatM/qOv0rHP7nVmFz9p1IKZk/RGIsIKxeEYfg6x3G+FYU1TVlQRDt6Yi97eDPO45gZ+Sm6zK5S2oM26um+7yPaTVcpymAWrYfGjZPd5wqGfr5Ca31kGaJeLNo0piLDoovKhRVo2JRSWPOkZvE8rXWXb5TxCxlov5Whkfh6K6WQ9BVmkLmFmX8xNzd3/K5du36XW3lIFZRSSJYI+s580ICDujETvQ7nyFLRrMQudOTlQDhgaJ7zyoIgGlVglBFwJG0sSH74bK01BJOuMj09fVAYhngAyPRTJKIbcD6KCEyaoZGtRFjBQKrAAe3EGLIb9u7dO7VmzRqszeN6LMz1juP7i+wzAAAgAElEQVQ8fmZm5kcpmGwNwxCBOFDyIk4NRAd5hJMIXfwgZkZwkL7mNQSsc/GJ7ZdKzoQyjHfVwoqh14HX2/h7IDt92tmxwHdSKTVQn2UwwxyrOFfy6Hq5/74UhRUcxgjNidetTqnVamrHjh1RCMz238sKK+ablcz8JOMsDD8WmA/BoR3CAvKRwHkcJiNIfocM2J2wlfHxwEfib3/722nMjAMFFxJMruAc/0cRuRQvo1prvCB1iuu69zHMBl7vIIwgb8IeZv5+GIYfDIIAr3CY/4eI6IXmw1xhhZmfgIziYOgnJiZejhwp8EszpltXiwgydr87iqKWR/RwaJuYmHimiCBcNZh+hHQEPtczM0IwX9Bqtb6Q9QpdlMEsWi8+XjjcE9FTRQT/D2d/OMFCqwS/mt+IyHlzc3OfjUdYy5uvubh7OtjHLpDKaXNYdIExV61ZMfQJ3OEH0iXQisirgiB4VxxvaMUG2W/90Aj6RxK3VatWPdRxnMcQEcwe8VIOzQXMGfeaaHyIdPZVrfXXspIAFqGdqup4nnekiLzMJOKEyUMLr/44T8Iw/GTkP6eUavv1LTVhBTgZc7anIZAAER1laAgCGqJMwdwUDAmcvfEYtMARf1CMEE50cnLyiSaaIc420DLObpiS4vzfAVNH5MTavn07EiCmFkPXz2LmE80ZicSdEHAQFOabjuN8BImLXddFSORzqhRWMKBBcTBnXlvAgP+f7/vH4m+G6YJPAPwScUch2l8TWrC5ubkPxrWncWDKMneD0kGvPRcfSxiGx2Lf9DuvqrE2487VrETzq3Kdi/Q9DGGlin2PNmBGtWLFitcYvgRCC+79a0TkfUEQfDxJE4PQWFl6rupcqeouWYrtjJWwshQBtGO2CFgELAIWAYuARWBpIJAIXXyy7/tnL42R21FaBG67CFhh5ba79nbmFgGLgEXAImARuE0hUPZV/DYFjp2sRWBMEbDCypgujB2WRcAiYBGwCFgELALVImCFlWrxtK1ZBEaBgBVWRoGy7cMiYBGwCFgELAIWgUVHwAori74EdgAWgdIIWGGlNGT2A4uARcAiYBGwCFgEliICVlhZiqtmx3xbR8AKK7d1CrDztwhYBCwCFgGLwG0EASus3EYW2k5zWSFghZVltZx2MhYBi4BFwCJgEbAIZCFghRVLGxaBpYeAFVaW3prZEVsELAIWAYuARcAi0AcCVljpAzT7iUVgkRGwwsoiL4Dt3iJgEbAIWAQsAhYBi4BFwCJgEUhHwAorljIsAhYBi4BFwCJgEbAIWAQsAhaBsUTACitjuSx2UBYBi4BFwCJgEbAIWAQsAhYBi4AVViwNWAQsAhYBi4BFwCJgEbAIWAQsAmOJgBVWxnJZ7KAsAhYBi4BFwCJgEbAIWAQsAhYBK6xYGrAIWAQsAhYBi4BFwCJgEbAIWATGEgErrIzlstymB3UHInoFET2aiNYTkRDRNUT0YyL6FyL6820Ana1E9H0zzycR0X/ZOS8vBBqNxmMcx1mttT6biMLlNbvlP5txDn87zmNbipQxzntVKfVdInoIEe3UWjfS8B3n8fdDD8ttPmUxuK3u73EWVp5DRJ8gojkiOpqIflF2UW39JYfARiL6ARGtSxn5H8zfIbws92KFlfEU0M4nokcR0RVEdB8i2tcPIZrL9uvm2xdqrT/STzv2m8VDYJwZhnEe2+KtWH89j/tezRNWxn38ZVdluc2n7PxR/7a6v8dVWJk2wsl+RPRmIvp//Syq/WbJIfA9IjrGjPoDRIRXZzCEoIcaEX1uyc2ovwFbYWU8hZWDiWgHEd2OiM4kotP6WV7XdV/MzB80375Haw1Noi1LCIFxZhjGeWxLaInbQx33vZonrIz7+MvSw3KbT9n5W2GlH8SG+w1MYMCwXU1EXr8vmMMdom29YgSgVWmaNj9KRC+ouP2l1JwVVsZTWAENvYqI3mHME+9nzBNL0daGDRsOrdVq32Xm1SLy6CAIflWqAVt5AQLAtF6v/1ZE3hEEwb8OG6JxFgjGeWzDXpeq2x/3vZonrIz7+KP1Krp/l8p8+qHDohjcVvf3OGpW4KvwDbPYzzOmYP2svf1maSHwFCL6vBkytCuRz8bSmkU1o7XCyvgKKyuJaDcR3ZmILiaiB1Sz5LaVQRBQSr2QiD5khZXbrpnIIPSzVL/NE1aWyrxGvX/HEZeiGFhhZXxWD47U8FG5jojuSkS3js/Q7EiGiACc599t2oeWZdcQ+xr3pq2wMr7CCmjnNUT0NkNEWCv4WdmyiAgopS4kokcskrDyRK31lxdx+l1d31aZmXHBf5TjWEbCykj37yjXqGhfRc+w2+r+HjfNyt2JKDKJeJcxuSi61rbe0kbgtUT0VjOFu5gIYEt7Rv2P3gor4y2swHcFJqrwo/oSET25/6W2Xw6KwKZNm9xWq3U5Ea1aDGGFmU/2fR/+dWNRbqvMzFiAP+JBLAdhZTH274iXKbe7MhjcVvf3uAkr7yGil5uVvQcR/TpnlRHaFr4NDyWiDUS0loh6zekSIrp/7EUUpkZ/JaIDzd8QNhf9H2+0On8jIozpnSnjQF/PJaJHEtHhRHR7IrqJiH5LRAgnCAfcnT3G/1Iiep/5/Z4xIS3rk28S0XFE9HsiOiSlUsTg/sWMBVWAy7OJCLb1dySim82Y0NYZFYYB7heLfyCixxDR44joYUS02szr+kQ4VwgxH8rd8X+vkIYD8H0ZET3QmO/80dAW1ggRnuLlsUT0fCKC4AzMQB8QoOHcDzO1ItHI+sUjGkdZYQW0BzMYmFBCKzVJRP9HRJcS0VlE9LUC2MXHvJmIDiKieUNvvzQ4gTFHdL6oVEnDZeY86HxXEdEziejxRHSEmSvODYTF1kSEcwLRun7SA7fvmP11CxGBjrH3C5W8yyb2+w1a6wPQqFLqH4kIERIfbKLihSKyh5l/JCIfDYIAa91XifX3F601sKVGo3FPx3EW7BkROTMIgq4943neY0Ukdc9orQvtmcMPP/z28/PzL4QPT5KGmfks3/cX0PD09PQRYRgiAAv2rNNj8m/SWr8x/vv09PRBYRiewMzHigjuGpj1rTA08BsR+cratWs/fdlll8XpvdNEYg2P11qfh0hFzPx0ZkakOJwdoAncAd9cuXLlGVdccQXO5tzSaDTWOo6Tercw83dbrdaZzWYz827Jo6/4ACrsa0nRTu4imAp5WA5zr3qed68wDE9jZpyNeCCZE5HfOY5z4fz8/Bk7d+68WikVRShMDV2cN/4etNC+A5h5PgzD3zNz+w6YnJz8UnJP9LuX+tm/efMZ1npMT0+vF5EXiEhhXlNrHfGameQ2KAbMfIrv+19RSqEv3A/gcUArLTz4isgltVrtIzMzM5fl0Xw/Z3Bem1X+Pm7CyoxxqM9iyONzR/6JTxERIoahYHEgXESCR1QXzCWY398RERgMmHCgxJkjXFJgTsGgYKHjBcIQHL7jBUIDmEAwdFkFl9ybYuYiyXpVMnrJ+UDoghPwqT3GB8bshApMWAbBAmZfMP/KK/9GRG/Pq5SyrlifJxhBp57xPYRRRGOCoIQ1PalHP2CYgFmvvBiD4BF1XYZxR3+fjQmoacO/gIhOIaK9GXODsPifOW2AXsDQLbawMuh8N4F5NI8beSTVy8QLjxqgHRQwy5GfXV6buaEn4xcyM68TEewRCA5Z57WIyOuDIIhM03LHEK8Q729iYuKg2dnZJzAzHgcy9wwimE1NTa3ef//9z2LmnntGa91zz7iuexwz59JwvV4/Zfv27R0a9jzvrSICjWxe6RJWXNd9MjN/MnZ3ZH1/ab1ef2i8z6hiHDMIWMyMsxbzzCp/EpETgiD4Ya/BGixy7xYReVPWeucxdFH/Vfe1lGgnj2DS1pmInqS17sp5Nay9qpT6dyJCoIisPb+XmZ8dhuFjmRn+ngMJK57nPU5Ecu+AycnJO8eFlUH2Uj/7N4+2h7Eerus+iZlL85pa64jXzCS3CjA4XkQezsy9IlPiYevVQRBEZvYLxtPvGVx0H1VRb5yElSnziot54RX76T0muMW8euIyRSjR04kIl8Cs0a7gW1zceC2+iojAoCR9X+IMIXxkwNDhVRGvqecR0Z+MBgPq/StjYwFj91Xzkoc2scEhBMHHBv3hVe2fDWOHz7LM2YYprPyIiP7JjBubDCYSCAEMH6CnGW0Qxoa/3TsxvzJ0NSgWCAELLQAK1vCV5r8xpmtjA7mBiG4sOLD4ur6aiP6DiPCqABwgDMNBGoIpfouETWh3TjbYQNuG1+CAiNYQEWgNEaDi44RWKq0MikfUZlFh5VjDeGMfgF4RDhf+E8AKmka8tKAOykVm3ZOaIWgRzzH0jN/AdH+biJDXBkKvgi+AaTcZoa1KGi4y50HnC7Ot7WZO0IjgEQJaUOxd/HaY8ZcDPWBvQ2OaVY6MaX7fb4SJQiRa5sI1gSagTbmamZF36metVuuvjuPcXkQexsxYEzy2EP4dBAHmU6okLvhXi0h7z4jIp0SkvWeY+e7M3NkzIgItQmfPMPPnRaS9Z0RkCzN39oyInB4EQeqemZ6ePjYMQwiPHRoOw7BNw7VabUMYhs+B9sPM76IgCKDJjmjY2bp1q3PttdfeLgxDaBKBwTvXrVvXJcBs27YNjwudB4ZGo3GU4zg4E2DKB9r/ITPvchwnbLVadzNMIs4ItPf+IAggKHaVxBpCG4d9gvw7H4cmNgzDm5l5ipmhvYMWD/S1LwzDezebzfh90mnXMIyduwXMIzN/x3Gc60RkrYh03S3M/C7f94Fzr7EtYLBReRh9gT6WEO0U2iOLsVdd130tM0cm0X8Rkfcy8w/CMISmbp3jONgPsJioi8hVzOwOIqwopbruABH5BjN/W0TadwAzt+8AEflBEARdd8CAe6n0/h31ekxPT28JwxA8YZvXxFk2MTHxw+3bt88arWQXrxmG4aZms1nGz3pQDCJeb6eIfKxWq3XdD0T0EvMoI47jHDMzM7Mt5bwY5AwutI+qqDROwgoYhChRGpgg5NnIKrhgTjRmTWAoEJ0nWfDSBQYV5Rnm9TleJ84cIUM6Xo2xEcEQZBWYe+BigvYG2hpkjsUFlSxgwqGehfkVCpg9MIvxUiWjh3bj88G/4fD5VGPKkxwfNAkQolBA7NE4e0x9wU9VYoHGX0dEbzG9DOKzksThM0bDlGTSDzXCCzRzMM/AmkLAxTiSBQwMTMHAcPzGmA4l61SJRxHGHTQGRhJ0u8cw2WC+kgVM4ovMH5P7ID5mCDjQECw4zMy3OKxhFjYsGs6bcxXzBZ0jghcK9sYXehA8BDXs8awCWgBmoJ//Ner3Qvun5IWLNr+zd+/ex+/ZswdmnF1FKQXmHQ8tYKy/HgQBBOZSJTEefPsZrTXOz649Y0JrguY6e4aZ3+b7/oI9s2nTpru1Wq32nhGR3wRBAHO7rrJhw4bb1ev1Dg23Wq2jYdqSMscuGtZaQwvTKevXrz9gxYoVbROroj4rSqmHaK3xMLFAS7p58+Y18/Pz2Od43IF5Ex41urBIwexsrTW0/dDwp60RHgFAMz/SWi84b5VSXeeH4zgPmZmZWXC3GMw6d4vjOI+YmZnpulvy6GuIfS052snbKHlYptDBQHvV+C5AmJ3A422tVrvfjh07YFreVYyZJs5qPJCi9KVZSdDCjY7jPDaNoUUHW7durW/bti15B8BEdaC9VGb/jno9PM87R0ROZGY8Phw+MzOzgNf0PO9UPOyYdXhG8nzKozH8PgAG+Pz82dnZk3bv3o0HuOTZAx41esA6T2sNwbRTqjqDi8xx0DrjJKxE+QswJ9gFIkFgVoFJCphLmOXg5Sqt4LURlzsuCKjV8boVL0mmFmYdkQ9JVr9vMKZd+B2vir2cKqEpwkWMF3lEOIOmI16GKazAHA4MP/4/q3wr9uoO7cEvShJTlVig62EIK/A3AQ5Z5k/wWYGtPQo0dBBKsky8IgEZTAsuiGSbVeKRx7hjvHEzJJifnJuxfvDPgDAOhguvyfeK1Ytjjpc6aAnLlCppOG/OVcwXZ0WEUxE/sTwsgOdRxs+hl0loVzslL9xb5ubm1l911VXQ/qQWpRT8VeDT8ietNZjeUiUxnr/W6/W7pJk+oVHP8840/intPaO1ztwz0UUPRr9er69NtqmU6lpTrXUqDa9fv37VihUr2jQsIpcFQRCn4VIXfVFgXNd9MzO/HvVrtdr6JMOYwGzvypUrD+3lk6KUgsYFfijkOM69kjbkSqnO+ZHnsO953pTReE0y84993++6W/Loa4h9LTnayaOHPCwTvw+8V5VS741paU/I2hMYt+u6r2TmyJ+2L2HFdd3XMXP7kRBmZb7vl70D8iDEOHvupQEY9Z5meURUxXp0eE2tdSqvuXnz5hXz8/MdXlNrneQ1czHqFwMIUSJyV611W7OcVpRSUYTd/9Na4xGuU6o6g3MnWEGFcRJWYCMNJ2EUqB1hUpBW8OIAcy8UbOxePg/wUwGzilctvBrHS5w5grMikk8ueBVLfANzKrwQ4iUb7fbyXcCnnQsKwrNxvo+arJLRQ5vx+eDFGC/HvUrnRZaIcClHaueiZFUlFuhzGMLKF4kI9rxZBaZnkQYP/kVdTriJj+DI22ZejANwMrRylXjkMe4Yw0+NCV8R/y44xj/RvA6DqY4cffHyDXMXaBDWJfxRitBBlTScN+cq5os9jgcEFGhxgQlMIfstYK6jC2x/8ziS21ZJBuirWmtokTOLUurDURLVycnJFVlO4VkNJMzAvuj7fuaecV33dGbu7Jmk43q8jziTIiIbgyDo2jNKqc6aaq3TgoZ0mlNKdWh45cqVB8UFgzIXfe7imAqe5z1FRNp5n0TknsnEnQmflXOCIIBvXGZpNBr3dRwHWmy0B/+irvNWKdU5P7TWuXdLXPhJClN59DWsvph5ydFOHj3kYZn4feC96rquNmZdfzB7IpPHOOyww+40MTERmUv3JawopTp3wOTk5LqyZ0cefvg9by+V2b+jXI8tW7ZM3HjjjR1eU2udyWsqpdq8JjN/w/f9JK+ZC1O/GIhI7tnT636o6gzOnWAFFcZJWIHZErQVKIiAAz+FrILf8LoNJ8n2a1VKQXQYSLvwUYCKDvb78RJnjoqESYb/AvpFu18xDst5SwCzADDMKGAAov/Gv6tk9NBefD4w84qcf7PGiPlA8wIaANPVyzk02UbVWKD9YQgrsLFPi+QWzQfMKpggFDgJ/3ePBYUpVWR3j9fkuN151XjkMe7QlmDtILgXoUUEJwAWKPAH+rkJKIA2oHmEnXxPhjgDlyppuNecq5hvNAXsQexLFKj08eABHzlo4cqWuGYu+RiR2VbJC/c1Wmv4kGQW13XfbvxJaH5+/oBdu3b1OjsXtJP0WfF9P3PPKKU6e0ZETgqCIHPPKKU6eyYMw7vFfTWMtqRDw1prBIAoNEdmvrfv+6Dhdilz0RddYM/zThKRtuY82R/+lljD12qt4RCdWRqNxkrHceBzgP12rgk60K5vzM46d0seFvjGOP227xMReUoQBJ27pRd9DbMv0OBSo508ehjlXvU8b1JEQAdchAnF2JVSMJuEoF9aWEGAjDVr1nTugLxHkTyssn7P20tl9u8o18Pg2+E1tdaZvKZSqsNraq2TvGYudANg8G9a657Bh7LuhyrP4NwJVlBhnIQVvHTCbwUFJlypISPN77DRfbhxwm5khA2N+8CAOemK4pFg7kFckc1hFqwICds0P+Iyj5i/XssAh8go/CnM3CI/EXxTJaOH9uLMXpqPTto4EcIXasF4SOciZFU1FuhzGMIK7O4/3WNCcWElz/QwLqxAuwab9qhUjUeesAJH8H6TZmLfICBEvI0iwnoajFXScK85VzHfaPw4WyCgwD8tOv9g64vzB7SC4AJ5GtOorbjJBkJ9wpQwt5S5cEXk1CAIetEwGNeOsDI7O3vg7t27SwleCS1Bz/7iwgrMdbXWmea6cWGlVqsdsWPHjs6e8TzvMBHpi4YR/SYIAtBwu5S56KNvDjnkkP3233//h4nIgyAvEBHMdmFaDA0ZfHLwyNUOh5wnrBQ1n1FK4RX8Tjhv42FNG43GRsdx2ncLAgQEQZB7t7iuex9mbt8tIvKqIAg6d0sv+hpmX3m0Oo60k7dZR7lXN27c2KjVam2LkqzgCcnxxkxASwsr8T1YtL80vAbdS2X27yjXA3P1PO8inDfgNVetWtW4/PLLF4SoR8hyx3Eif+vUgBZ5dNYvBnl7Dv1m3Q9VnsF586vi93ESVqI8IpgXnHl7mWQdY5yGMH6o1mHOE8WRxgUD0wyYRsD5GOp1+GQkHcPyGMIkvvHoPzAXgtlQXsELfOQkCbV/ZEaE76pk9NBefD5IUhdpDHqNES/LcCKFKhg2/EVL1Vig32EIK2lCanyOcWEFEZeynMvxTS9hpWo88mgznjy16JpF9WD+B3+leBtF6TnZV5U03GvOVcw3OXYwqIiUAhqJIr2hDgJoYG/HtaBZGMdDbye1bZnrUubCTQuXmmy4SmElr784w+k4zoOznHExxl7CilKq7zVl5kf6vg8abpcyFz3qe573EphipYSeh8kHXpphGghhBblScoWVpGYja+GVUohMCQ3cr7TWnfPW87wjRSTKKfZGrXXu3WICGLTvFkSO8n2/c7f0oq9R9pXEYRxpJ+/wHOVedV33HiafCYZViA6UUngsAD9UWlhJ7MFC/SXxqmIvldm/o1wPc1YcIyJwUG/zmo7jnB7zN3Nc1308M3d4zampqS1pQQjy6KxKDIreD1WewXnzq+L3cRJWoHKP4vXDxCsvVC3CSYJZiJKB4ZKBkxFs73HRoOAwR16GtChJeQxhEt94aOWiL9FValb+xySEy0sKiXFDXQkTubwCvODDgAhJD8irHPu9aizQ9FIWVqrGI482oU2MfLrg64WcOkUL/FMQWhHhLsGYoxTVFCb7KCus9KLhXnOuYr5Z+CC/DkzgEKf+vrFK8PtCmO9eSUA/Yr7DZ9CuFdIUjPrCzSOMvPHEv6+K4Yy/IiMPUhiGpWg4Hh60zEWvlEJ47xebOUGbcabjONtERPu+37lzlFLQtrcjQ+ZpVnDeaq1zz1ulVKTJvlhr3TlvjcM8zvXCL+r9alZG2VeS7saRdgbdG2X2Dvrq9bAwPT2twjD0zZjerrVGfrGeRSmFlA2gpdLCiok81r4Dimr0EmdBJXupzP7Nwzvv9ySYRR56lFKFeM1Wq3VcWjTDvDXE71ViUHSOVZ7BReY4aJ1xElbizujIEYFXqLyCfCbIlQDmC69hUOHDeRivVBB+EOIyK+Z1HkOY7Bu2xmgL/w877V6J0KJv4z4ryVCpeNVFfgaUIpGJ4COB1+Aiwgoiy0RhgLMwhF9Q5GhddD5RW1VjgXaXsrBSNR55tAlNQNu22YTfzQumkEYDCAUcmQsV8XtJa6NKGu415yrmm3eW4HeMAX4ocMRHeV5OKPP4AwtyNBXKUJ53oeb9XvQyKjJh1CnTX1UMZ8I+/wtBEPRDw+0pFr3oTbZoaNpR/vfmm28+9pprrkkNsKCUgpkgXkxzhRVmfoPv+z3P2yOPPHL/W265BcJQmj9CTSnVvluY+b9938+9W+I+K8z8VN/3O2G4c9ZzlH11keA40k7eHsnbG3m/l9mrRxxxxIG33norok9BeCi0J5RSEV9QWlgxYWs7d0ARX6loPlXupaL7t8hZVeV6xNfOdd1/ZuZMXjMMw8+WzK/SRRpVYlCU5qo8g/P2URW/j5OwAjU2Ii6h5JnkoA7iRyO/AJg2qEHjPgRFsMljCNPaiF4xEEYUTm0LYo4nPvqYYXjw5+TLK0LmgjFCwctIlP8hrV8wazjEYB5XRFjpFdI5ah/xtuFYjYJMqz2deFMGVSUWaH4pCysYf5V4FKHNePQx5IzJi2SXRld4xUPkPST/QgSism1UScN5c65ivkXOBZiOImIYhLkLiehRPT6KQgYjjHXclKxnP3kXat7vRS+jIpNFnTL9VcVwot9EVKp+aZjiTFevPCtKKUTzaWdxRlLLIAhgepxalFIdE78CmpWvZYU1jRpHLopYvoMFQRNiL+TXTU1NHZJnSqKU6twtyUhrees5yr7i4I4j7eTtkTws834vu1djpoKpwke8vYSDdGlhxezBzh1gotAVugOq3EtF92+Rs6rq9TAYdXjNWq12TNz3Lo9+iv5eJQZlaK6qM7joPAepN07CCiKBISIYCtT0MG/pVaDChwBQ1OQp2VYec5TWd+e1zZiItENbZhQ4UkLFCpM25DCB30y8IHnbeeYP8LnJyoqOKnGmsIiwAodhXP69ktohIRowQIH9ePTiWJSeqsQCfS51YaVKPIrQZhyvPA1A1prCnBGR41CS0eqK0EGVNJw35yrmW2ROqBPtjV7mkTA/xUMJIsGl7e/MvvIu1Lzfkw0XMWXoNfEy/VXJcMZzPOBRR2vdKyFv5hRMpK0oIdrntNbIKr2gKKXgCwKtM4SVBwVBgAeGBQXt1Wo1LSI4Q3M1K8jnEIbhoc1mM/O8VUohwEs74hkz3933/a7zNqHJeZrv+5l3iwlZ275bmPkXvu933S156znKvuLgjiPt5B0IeVjm/V52r3qe91ERgcUI6OQY3/dxFqUWz/OeKiKIZIjSl7Died67RKR9BxT1vULdKvdS0f2LfvPwzvu97HqYuXZ4zSLmnnk0lXXmOI6Te4YVwaDMHKs6g/uZc9lvxklYiUdUQtbxZ/WYDCJYwf4X5f4mmlXZuecxR2ntwcwMzuiwof+T0e5EjpHx+qiH3C7QEKFAixEJJlE9CDPI1wKmB5sBF05aEkc47v6AiGBmglJEWEE9vBrCFj+KEx4fH6LNROHu4FQejbMMhlVigX6XurBSJR5FaBORi8CwIAkgTFnACIHmsgrM/qANjGsgwYxFGcmhuUPUkyhQRbIdCN1J+qyShvPmXMV8i9A35gRMgA2p4zwAACAASURBVBeYZwiCaWUTEW03P8CENUoumttH3oWa93uyg6UqrBizlw4Nh2F4SrPZzKRhmErst99+h6S9bCqlcJYejKg99XrdTUtq6bruM5m5HVktK/oREry1Wq1PiwiClLRLAc1K+7yt1+snbt++fcF563neE0QED3G4b7+vtYYlQFcxZmJdd4vWesHdYup13S1a6667JY9+RtlXfJJVCitV0k6vDZuHZd7vZfeqCYDwS/AFIhKEYXj/nTt3RrxOpzkTyQmPKfCXROlLWNmwYcOh9Xq9cwc4jvPwZMLSqNNGo7G22Wy274Aq9xLaK7J/US8P77zfy65Ho9G4g+M4bfyZ+f6+7yNy6lBKVRiUmeOo9lEVgI2TsIL5RDHD8f/tV62MgtCSsLVEGFKYPL3S5EzoFe442VQec5TVN5xw4SiM3A+wMwZDA3MRmNLAFARO9YgcFY0f6vr2S0lKieeWwaWNUKi4sDAPBAoA84jwuxBoEBYVvi1FhBW0BfMeqHhhagYGFKYqiESD7KpR0iKE4UMG7sjRuixNVYnFUhdWgF1VeBSlTainQXvIt4ICukQIRfh7gYbA4IMO7mdMDaGtjDQp0VpDMwlmGwVmjYiChegnCL4AQQh0jH7AnIMZTJaqaLjInAedLyKhvc2Y7P2MiGDOiddwmD4g8hPMMeFYHZl4Iis8GIe0Eo8OVzT6XrudvAs17/fkYJaqsIJ5GPOoLhpm5jYNi8iciBzIzF00rLVO0jAifJ0pIpHAeInjOG+Zn5+/2nGc9iOP1vpipRToGXsD2jCEpz6Tmc8Jw/BaETmgVqvdx7xqw2cJiYLxgFZEWEEgF4Qz95kZ47gsDMO9zDzFzPA/QSh53LU3OY5z1MzMTOp5axJHLrhbwjD8AzO37xbHcV4U0/h8zPf9BXdLEfoZZV8RvVYprFRJO70uvTws837vZ6+6rvsOZkaqA5TrmPl9InJJGIY31Wq1O4Vh+GBmBq0jOAj4AkSj7EtYMTj2vANAb8zcvgO01u07oMq9hPaK7N/FODsRlnn16tUdXrNWq71y9erVu4eUPDP3DCuCQVmaq+oM7rWPqvht3ISVeJK1PNMkRDCCkJJVkKQHjD1eH+AomXwxLsIcZbUNBh/+Hgj7m1XAAGGMr+0RUQiRuMAY3qNHOzA1gVnD4USExGNFhBXkDng5EcFMJ6uASUOI53ZW5QFKVVgsB2EFMFaBRxnahGYRAgZ8TvIKtGlpEWYgEMMMEZdfVoEmEcxeslRFw0XnPMh8H52jfYrmBiH+2TGz1DRM4C8H4ScSdNqOsUVKHoOT93uyj6UsrGAuSqlSa5oWJWnz5s13np+f/2nGPjhLa41HGvQFDSRMZyIBf8GSwbmZmRHpDsKsk6NZuWHv3r1Ta9aswR7sed46jvP4mZmZnudto9E4ynGcQneL1jr1bilKP6Psy2DfCRU/SNjr+IJVQTu99mwelnm/97lXWSn1gVjUurQh3sTMzwrDcD0zg8/oW1hB457nte8AEel5B2itO3dAVXsJ/Rfdv3l45/3ez3p4nvdOEcnkNZn55jAMf+84zsUIY5ylmcq7G6rCoJ85Dnsf5c29yO/jJqzgZTOyI+4VThWO5mAUoNWA2UZewSsaLp+4X0hR5iirbZj9YIPDxAsvGzAbgYr0t0SE2OfQqEThZXuND2GWYfIGky20g9dwMEvIgQJTLoRHhdYGv59TUFg51iS3A3MGQedogxMEOJic4eUSYQdLZbruMYkqsFguwgpgGhSPsrQJDSPC7CIRKoQlXChgxhB9CPQIJg4aSCRTzXKgxD7CKy20eXjJhoM56AO0h+RziDYEc8S0UgUNl5lzv/PFRQyGCXPEXoP2EmuF8wGvZ3ilRLJBhKFFAr+sAqyuMQEvsEejZLZ551D797wLNe/3fi6jQRiyBHNYOcNpmBWYXz0Nju+9aFhrnUnD8OVYsWLFa0QE4eohvMMk6xoReV8QBJH2EIwZ8pogHCnMX/FS3GLm60Xk0jAMP9lsNpEYFIINTCYP7yWsMPO3fd/HeQvTmEcz84LzFpqiubm5D+7atavQeQszrX379p3KzKl3S61W+9iOHTsy75Yy9DPKvqrWrER0aUz3BqKdrP2Rh2Xe74PsVaP9wpn8QJMzDtry3zHzhXNzc2fs2rXrd67rnoAIcoMKKxin8YXKvAPCMPxCs9nsugOq2EsRRkX2bx7eeb+XXY+tW7fWr7nmmkc6jlOY1xSRlwZB0MsHOfM4rgKDsnMcxT4qdDHmVBo3YQXDbV8QhlmA2VIy9DDMUrA572UYBvi3gAGPZxaFMAPhAQwJQmJChQ4TF4T+LSJAVIHtqNuIM3sIVoCwqrZYBCwC1SMQ9/kCc50ZVar6rm2LFgGLgEXAIjBsBIw/T4fXZObPiEiTmTu8pojUYUIKXhMhxCNes1arbe71oDDssS/H9sdRWInnJklG+oLvxo+JCLbkeO3Fy1gUQSFrffCKitc4FJhGvW85LmQig31e5vZlCoGdlkVg6AhAqwO/Bzi2wr8MmqxeiSOHPiDbgUXAImARsAhUioCjlOrwmrOzsw/evXt3T16z0Wg83HGcDq+ptV6uvGalQBdtbByFFQgksOuFozpMWKZjAgnMmUBAKJGpU95c4wn74FwLc6PlWMqY0SzH+ds5WQRGgQAePN5jOnqoMfkcRb+2D4uARcAiYBEYAQKNRuNox3HavGYYhsdGpqE5XccTrr7N9/3lymuOYAUWdjGOwgpGCfMtROvBKyaSRb7VDB25IKL487CrL2LStcFEdkETp8USMS4K4EPs1AorQwTXNm0RMBHDEOYTfmV54dUtYBYBi4BFwCKwBBHwPO8pItLmNWu1mipi0uW67gZmRhRB5Kw5LQiCKOn3EkRg/IY8rsIKkIKj10eNkyRykMCXBVFj/tfACAfJ9+dACl+Vc03oVTinwQcG8fiXY7HCynJcVTuncUIA9ssnENGVRvMb95Mbp3HasVgELAIWAYtAnwiY6FhtXpOZX+b7fk9e0/O8SRHp8JrMvN73/eXKa/aJ6mCfjbOwkjYzmIghBDFC/SKqEUISI0oRmAcwDjD5Qlx91wgoiEWOiD8oy9lfBfOzwspge8F+bRGwCFgELAIWAYuARQA+Kx1eEyGJEdJ81apVV15++eVtXrPRaNweCWhF5CEmx1OH17T+KtUT0FITVoAAcpsgDCvysMQLnFzT5oMQpEiwhNj6y7lYYWU5r66dm0XAImARsAhYBCwCI0Fg06ZNd221WqV5Ta31cuc1R4J/spOlKKxgDtCgIO8I4tAjqzsi8yBfAsIcI7cEcpTAbAyRGb5BRPsWBd3RdmqFldHibXuzCFgELAIWAYuARWD5IlDzPO9EEcnkNUXkN4gCdtNNN33jmmuuuS3wmouy2ktVWFkUsGynFgGLgEXAImARsAhYBCwCFgGLwOgQsMLK6LC2PVkELAIWAYuARcAiYBGwCFgELAIlELDCSgmwbFWLgEXAImARsAhYBCwCFgGLgEVgdAhYYWV0WNueLAIWAYuARcAiYBGwCFgELAIWgRIIWGGlBFi2qkXAImARsAhYBCwCFgGLgEXAIjA6BKywMjqsbU8WAYuARcAiYBGwCFgELAIWAYtACQSssFICLFvVImARsAhYBCwCFgGLgEXAImARGB0CVlgZHda2pyWMQKPRuAMzv4KZH83M60UESUivIaIfT0xM/MuVV17556U4PaXUd4noIUS0U2vdSJtDo9F4jOM4q7XWZxNRuBTnacfcHwLT09NbwzD8vvn6SVrr/+qvpfH4alS0vFRxGxU+/VLDYuO62P33i5v9ziKw1BGwwspSX0E7/qEj0Gg0NjqO8wMiWpfS2R+01vg7hJclV/KEFcO8fN1M7IVa648suUnaAfeNwHJizkZJy0sRt1Hi0y9BLjaui91/v7jZ7ywCSx0BK6ws9RW04x86Akqp7xHRMehIRD7gOM7ZrVZrHzNPM3NNa/25oQ9iSB3kCSuu676YmT9oun+P1voVQxqKbXYMEVhOzNkoaXkp4jZKfPol9cXGdbH77xc3+51FYKkjYIWVpb6CdvxDRcBoVZpGUPloEAQvGGqHI248T1jZsGHDobVa7bvMvFpEHh0Ewa9GPETb3SIisJyYs1HS8lLEbZT49EvSi43rYvffL272O4vAUkfACitLfQXt+IeKgOd5TxGRz6MTZj7G9/3Ifn+o/Y6q8TxhZVTjsP2MJwKWOetvXSxu/eGW99Vi47rY/efhY3+3CCxXBKywslxX1s6rEgSUUv9CRO82mpWNQRDsqqThMWnECitjshBjOgzLnPW3MBa3/nDL+2qxcV3s/vPwsb9bBJYrAlZYWa4ra+dVCQKu676Wmd+KxsIwvEuz2UQEsGVTrLCybJZyKBOxzFl/sFrc+sMt76vFxnWx+8/Dx/5uEViuCIyVsBI7CP6itb49QHdd96HM/Gwiuh8R3ZGIbkaYVSL65sTExBm9QsbG2vur1vpAtIcQtI7jvJyIjieiuxLR35j5Pb7vvzO5yIcffvjt5+fnXwhbfSLaSESTRPR/RHQpM5/l+/7XehHG+vXrV01MTDyTiB7PzEcQ0UGwJiIihLnVRHRJGIZfbzabP8lqZ5AxxOZ/g9b6APShlPpHInoOET3YRLcKRWQPM/9IROCTcWkesTcajbWO4zyXiB5JRJsxL2aeD8Pw98z8SyI6f3Jy8kuXXXbZXFpbg8wpb2zx3xPjPJyIQFM3EdFvmfm7rVbrzGazCVrqKkqpfxCRxzDz45j5YSKy2lS4PhG6961a6w+VGdP09PRBYRiewMzHisg9iOjORLTC0MRvROQra9eu/XQWdmX68jzvXmEYnsbMW4noYCKaE5HfOY5z4fz8/Bk7d+68Wil1PhE9Kit0cZHLebHpPMKkCmzHZS5l1jled4hnKMwgT/F9/ytKqfubM+SBhq5aCOMtIpfUarWPzMzMXJaypy4hon/C/qvX63fevn373rw5KqWwNzcQ0R6t9aFEhH6o3zUqQsvRmPo9O2K0WCrk86D9xfpFWPUXiMhDDXZrzZ2TBfclWmusJw2AT6k7YJB9WmaMefRl+IFSd1m8/0H2Q3JsFWFS6T0/PT3dNy1VzUsVWUtbZ3kjMK7CClC/g4i8g5lP7bEEfwbj12w2EVZ2QYkfLJOTkyv27t17dxFBGFYwbp3CzC/wff+j8b+5rnscM3/WMLhZQ7igXq+fknbxuq67iZm/aS6MnlQUhuHWtDkMOobEwbpORGDS9LIelxfSh7w+CIK3ZQ3Y87zHich/5uDy58nJyTunMdyDzqnodjT9nGUExKzPwLy/KTlfpRTMvoBVXvk3rfXb8ypFv7uu+2Rm/iQR7ZfzzaX1ev2hRRi6rHaUUv9ORP/aY6334hEgDMPHMvNT+hVWxoHOgUEV2I7LXIrSU96ZV/UZigceEXk4M5/WY4x4/Hh1EARt08kY7T+TmT+Nf4PufN/HGZJZPM+7n4hcjAq4B4IgAC1jnfs+V4syuoOcHdGEivZl5oS7pq+zKoHxk5j5U7HzBcLd34io/VAXKwizjoeX3xHRd7TWr8FvRcc8yB0w6D4tOsYie6ifeST673s/JNZtoHthGPe867oD0VJifgPxUkXW0tZZ/giMs7DyI/MSdyUR4QC+3HGcfa1W667M/DTzqo8V2heG4b2bzSbqdZX4JhaRo5n5AsNk/4SZzxORPxHRIWEYnh3/fnp6+tgwDCFo1IkIdT4YhiEEohtrtdqGMAyfg5dxc5FeFAQBNAzxPBs1pdR2KDKI6BYigiD0XcdxrgvDsEZEh5nxPIaIbtVa49U/OfZBx5C8fOAYDm3K1cz8CSL6WavV+qvjOLcXkYdBYDMv/GAOHhYEAZIFdhWlFLRR5xCR83ceQr7BzN8WkT+AMWJmzPcRIvKDtKhZFeBaaEeaS+irZpy3Qrhi5u8AfxFZKyL3IaJ/NloNME/v8n3/VVHjGzZsuJ3jONCiUa1WO11EXon/ZuZ7t1qta6N6tVrtBt/3byw0qL9r9Y5yHAevzlcbHH/IzLscxwlbrdbdjHBxd0NX7w+CAIJl6RI3XSOiv4jIe5n5B2EYQqu0znEc0C60lXURuYqZ3T6FlbGgcwBUAbZjM5fSCx77IMFMVXqGElHU3k4R+VitVus6Q4joJYZRFsdxjpmZmdkWDe2QQw7Zb/Xq1TgnbkdEF2utH9Brnq7rfiQmFG3SWs9gOw5yrhZhdAc9O6I5FekLdSvsb0sYhtDQ487aISKnT0xM/HD79u2zRmvzdCLCIxQ0LVeFYbip2WzeGl+DImMe9A4YdJ8WGWOR/dPvPDL2V+n9EB9jxZgMfM9PT08PTEuxfTAwH1NkPW2d5Y/AOAsrQP/LU1NTT922bdt8cilc10U28XeZv/9Iaw0zsa6SOFjgawCTmxdorcGspxYwqvV6HRcj6u5ptVpHw1wmWVkpdQYRvcj8/Rlaa2hh2iX+KsjMT/V9/wtZ/cEsrdls4pWrU6oYAxpLzB9/+s7evXsfv2fPHpjSdRWlFAQuCHOQQr4eBMHj4hVgGmVM1/BKd6PjOI+NMyPxulu3bq0n16yqOWXhGP09Mc7rHcd5yMzMzBXJ78x4YALVphvHcR4xMzNzUbKe67qvY+a34O9V+KwopR6itcaFsiAT/ObNm9fMz8//xpgnwhQSZoOlkk1u2rTJbbVaENwniOj3tVrtfjt27Phtcl6NRuOejuOAmQTzgpKawb4XczAudB5b+76xHbe55NF51u8pe77KMxTdnj87O3vS7t278QiTPEMegkcZ88fztNZ43OgUpRRMJl+IP9RqNbVjx44gbR5btmyZuPHGGyHYgP4v1VofjXqDrlEeo1vl2ZHXF+ZTZX+e550jIicy883MfPjMzMzuJLae550qInj4Q+m6s/CHvDEPegdUsU/zxlhk3wwyj5T91fd+SOyNvs+uKu95s88GpiW0M6o7v8ia2zpLH4FxFlb+ZphDqLFTi+u634o0HGEYbmk2m7+IV0zZxC/XWr+v17IppeDP8h5T5wSt9blp9WE3vWLFCghAB4nIZUEQ3Ct2GD+eiNrficg9y+amqGIMKZfPLXNzc+uvuuqq67Lmr5SCvwp8Wv6ktYZw0ilxpr2IGUeyj6rmlLfllFJvIKI3oR4zn+z7/tlZ33ieNyUiEEwnmfnHvu/Dpr6rVC2s5I3fdd03M/PrUa9Wq61PEzRy6Pe9xtQP1TLpFz+6rvtKZo58tUoLK0qpsaDzPEyj33thu9TmkjXnxJlX6RkKRlhE7qq1ht9ealFK/ZiIIFz8n9b6DvFKnucdKSK/Nn/7j8j8KGXPPZqZv2HOz9OCIDgT/z3oGuUxulWeHXl9mflUdlYppeAHiYekr2mtsS8XlM2bN6+Yn5/HQxW0+2dpreFP2Sl5Yx70Dqhin+aNsUgfg8wjYXI10H4oMtYiZ1cCk4HueUOXA9OSaWdgXqoMRrbu8kZgbIUVEflCEARP7QV/QhsAX4t21KaoJDYxmDEvctLMalcp9VMiujdepbXWh+T0/yUieiJkkpUrVx50xRVX/AX1Pc/zDBPc1lLs27fviddcc82+oqRUxRjQV2L+X9Van5gznw9D84Q68PGJ+5wopZAMECZK109OTq4r6wBe1ZzyMFRKXU5ECGYAp9y7pGkw4m0opT5ORAgWkCocjFpYied16UfQdV1XG7OuPxj6XaDBieZ/2GGH3WliYiIyaystrIwLnefRRPR7L2yX2lyy5pwwfa30DBWRc4IgeEK/Z4hhYGCqBDNMnK8IcNJ2mk/syS8T0ckwoZ2dnT149+7df63iXM1jdKs8O/L6MlhUclYZTdSswfC9WutMfzulFPxU7gJh0Pf9x/a4L5+ktf6vxLoMdAdUsU+L4JrXzyB3WWJ/Dbwf8sZa5Oyq8p6vipYMfQ/MSxXFx9Zb/giMrbBCRK/QWkcajtSVMGYz0LxgHudqrU/IOnyTfglpDRptCdqDCc1XtNan9CIB13XfzsyvRh34M/i+//OovlLqi0T0JPPv3fAbmJub+1x08Wa1W+UYEofYa7TW/1F0PvPz8wfs2rXrBtSfmppavWbNGuCCF7lcoSfZR5Vz6jV+Qw8YM3xqctcPbRlHQqwVBMunBEHQ/u+oLIKwcpKItLVBSZrKO448z5sUEcyfizCW5kKBiSOE8tLCivl+0ek8D5fYhd8T23HYs0XnklUvsecrPUOJKDegRPxMjJ8hsTWImyI9Smt9YXwuhoah/UUQii9rrfEY1Cn9rhEa6MXoVn125DHVVfenlMK+h0nnJ7XW7ceXlOIopaBZWQk/UK01okJ2Sq8xD3oHlKFrz/My92kernn9DDqPRP8D74e88RY5u6q656O+qqClUd35RfGz9ZY+AuMsrCywqU2DWyn1Rzh3IwxwFIIxqpdQ2T7H9/3IXjd15TzPg+N7X0n/ECUnCILvRA0blTtMcqCpiHCGnffXERXH9/1vp736VzmGxCvQqUEQtKPxZJU4ozE7O3tg7EWzg0sRoS/ZfpVz6jX+RqOx0XGcJuqIyDuDIGgLkjlzvg8zt0NHi8irgiCI/KDan1UtrMDReP/990c45AeZsM9Txnxjf8OggZGAsFVaWNm4cWOjVqu1/QCKrlPM9K8vYWUc6Dxa30GxHae55NFt1u8JxqXSM1RE+j5DovEeeeSR+99yyy17wFinCdRKqWcQ0WcMDT/S9/1vxefa7xqhjV6MbtVnRx5TXXV/nuddhDuIiK5dtWpV4/LLL0cwja7SaDQe4zgOomGiLNCc9Bpz/AwverZk0egg+zQP17x9M+g8qrpTk+OsCpMq9mgVtDSqOz9vve3vyweBsRVWROTJQRDAzKpnUUrBkRDmBL/SWt8zXrnswaaUgpkTVN2lCzMvuFjRSKPR2Ow4DqLkQMvSjjBlijZhc7te8qscQ9n5ZwkriTG9UWvd9gkpWqqcU68+Ezbxhca5adOmu7VarbYDPpI/+r7f9heJSpXCiud5L0Fo6JRwyjDhgOYKpoIQVpBPqLSw4rruPUyeG3xeaP5Kqe8R0TH9alYinBaTzjGGKrFd7LkU3Vdp9RLM1MjP0KwzJD5Wz/M+KiKIxjfrOM7UzMwMIi62i1IKjzgPS+ZWSc617Brh+xxmPO5PU2jv9Do78s7eqs8qz/OOEREEN8Cd/iPHcU6P5btxXNdFri+Y+SJwzOVTU1NbkkFQeo150DsgWr9B92kernl7Z9B5lO2/4H4Y6F6oekxV0NKo7vy89ba/Lx8ExlZYgR+B1ho5KXoWpRScPRE1ZkE4zLKbOP4yTUQfCsPwHXn9x36/PhkKMv6tUT8jWstpInLf6Dfjm4NQzO2oT1WOoez8sw5WE2EKSSwLayzic69yTr3WwzjM/94w+l3hiLO+c113JJoVpdQHiejFZhzQ/pyJaFwiouPhj5VSMM1oR6srawY2PT2twjD0TR9v11r/Wx79KqV+SEQII9uXZiXZ/mLQ+bCwXYy55K1X3u+JPT/yM7QIc2Yi0bWDoYjIS4IgwN6gzZs333l+fh5BS2rx3Cq95lx0jQoIKwi2UdnZkXf2DuOsUkoh1Dny27Q1s+YBBPfjOvMIgr9d0Wq1jkuLcNlrzIPeAei4in2ah2ve/hh0HmX7z9sPi4FJ3pjMWg1ES6O68/PW2/6+fBAYW2GFmd/g+347ZGxWWb9+/QErVqxoO7Uz83/7vn9SvG7ZgyVh85/rnNovGZhxIcINHP5RnheFU65yDGXnn3WImRCEbSfXor4gcWyqnFMO5sjDgNwBtTR6SPs27rOSFma6Cs3K9PT0EWEYwpkW5X9vvvnmY7MCLiilYDaIF9DSwsoRRxxx4K233opILmACC9GvUgphjpGBuhJhJWX/DZXOR4XtqPZsv2dK9F3C9HXkZ2gRRsgwQz8jIkRQ/LnWGgFNYHJ5OjN/wMwlyq1SGJJea4RGcs7DSs+OAmdvpf1FILmu+8/MjLxeOAehqYV5Ke5IRGE7OwzDz2Y9qvUa86B3QFX7tACuPemlgnlsDcMQoedRFpjSJTvvtR8WC5Oie3QQWhrhnV/4fLAVlzYCYyus9ArBGEFuEjsh+R/KAgfyfg62RESYQ/Oih/W7/OYVEWFzkSTtQq31o2LzikeJ6XsMZeff6xBTSuHFHkkfEWUKUbYWRPHphcWocI1pCq6bmpo6JC1HT3ycSqmPQVg0DP7GIAi6fJaqEFaUUojO087oLSKPCYIACUdTi1IK9drRfMpqVgwTeBURrc8SPuKdJpwgKxdW0New6XyU2A57Lv2eJfHvEns+M4ztsM7QooyQUgpO4IjEhxxH3szMjI6FPe7kVimLSa81yjsPqzw78voyezXSalZyViGHk8mVdUOtVjtmx44dyNlUuOSNeZA7oKp9mjfGIpMdZB5l+8+5Uyu5F6ocU+xcGIiWDH1XwscUWVNbZ/kjMM7Cyi1hGB6aTJgYXxLXdb/PzFsNY3d33/ej1+t2tbKbGN/EmdO4xmMYpBAbf5cJW1VjKDv/Xger53nvEpFXGIZ7QdSsPHyqmlNePwnNxNN83/981jcmdC/M29Yy8y9839+SrFuRsAIfH+RUgLDyoCAIwKQsKI1GY2WtVoMvEwTUvoSVmD8Avj/G9/3oFXBBf57nPVVEPmd+GIqwYvZUtE8rp3Ol1MiwHfZc8mi7yO+JPT/yM7SosGKiYcHRHhHsXocX/1qthuSliGTXya1SZM4pezaV3vLOwyrPjry+DDMX16IOfFYppWBeurGoCXUSt7wxD3IHVLVP88ZYhF4GmUfZ/nOElUrOrirHFOE3KC2Nmpcqsu62ztJGYJyFFSD7zXq9fuL27dujGPIdtD3Pe7WIvN0wgNuCIHhw2cM3bemMKQ0YWCRF3BeG4SnNZrOdoCytwBRtv/32O6TsK5ZhlKFZOQA+Clrr9us+SlVjqPIQ27Bhw6H1eh3jfgok8AAAHAVJREFURUjRPzuO8/CYA2cXNI1GY22z2exK5lnVnPK2m4k2hCAJDSS3JCJkBo4S0XU+N/WwrhHdHK+1Pi+F8Rk4g73rus9EBDi0nRVJB1GOWq3WpxFYIhpDP5oV47j7SzxYi0gQhuH9d+7ciYh5XcVEa7kYkanND0MRVoZN56PEdthzMRd8PFHnx7XWz8+j+fjviT0/8jO0qLCCgcW0mpeKyBeNCdits7Ozd84L8Z6FSa81yjsPqzw78vrC+Kvsr9Fo3MFxnPY+Z+b7+75/SRm6Qd28MQ9yB1S1T/PGWGTOg8yjbP+99sNiYZK3R6ugpSr5mETy4tJnYhGasHXGH4FxFlYgMMDsyGfmM5ElPgzDvY7jrBcRMH9RQqubHMc5CmYESbjLHizR90adjvj/yLeC8j/MjJCPV4nInIgcyMwY2/2Mc/KHtNZtrYO5hB9JRG8TkR86jvOzMAyvY+bra7VaKwzDO4oIHJrhSI38FvNhGP5js9kEg9kpg46hyOWTxCvvEIubbmDcRIRIZohAAyfOf4BGgJmhPoa9+cHJ9quYU5Et1Wg07us4zv8Q0Spjuw2H9QvDMPwDMyMi230cx3lRTIPxMd/3EZ1oQalIswLBF+ZZa0y46jOZ+ZwwDK8VkQNqtdp9THQk+DDtNK+jfWlWMAHXdd/BzK8ykwHtvU9ELgnD8KZarXanMAwfzMxgglcT0Q7wTf34rJikrItK50qpSrAdh7mYswNCbZRZ/Jla67OK0HxUJ3HmjfwMzTtD4nPxPO9eIgLfFZiU4vyDD0tmfqRB16jIfVDV2VGkL2BRVX8Ifbt69Wr4Fa6ACXWtVnvl6tWrd5dJ3ltkzP3eAVXt0yJjLLJf+p1H2f5zNCuVnF1VjgnYVUFLVfFSVZyJRejB1hl/BMZWWIG5DDO/nIge1wPG6x3HefzMzMyP0uqU3cQJYeH+hhmHf0Ze6Yq85Lruo5EhOO8jIkIs/GdrrZGxeUFRSvU9BjRWdv5FGA3P804lojNEBIxuVvmT1hoHceVzKoBpu0qj0TjKcRz4MyGsdVYBk/ROrfVro2hsyYpVCCtoUymFBKMwuYoE4AVjglM8M7+UiJAUz+lHs2IaZaUUHJWj6GNp87+JmZ8VhuF6Zn5nP8LKuNB5FdiO0VyiLOF4DDhYa42HgMIlvucX4wwtcobEJ6OUQlSweMj5BYkio/qDrlHR87CKs6NoX1WeVZ7nvVNEXplFLMx8cxiGv3cc52KEMU5qxouOud87oIp9WnSMRTZMP/Mo23/eflgMTPLGBOwGpaXEHh+Ij1FKDXQmFqEFW2f8ERhbYSUMw2Obzea3zQX1dCI6mojuRETIwNuEpmNubu6DUZb1NKjLHizJNoxpztPgFE1ERxnTMDCbNxIR7Kt/agIBXBR3OEc4zcnJySeaJF14tUboSERlCYkIr187ROQ7ExMTn9y+ffu1vcik3zGgzbLzL3KIoV1jagFNBJKQQcOEIAHIoPwHIvpJGIZfaDabP8ia1yBzKrOlYGaxb9++U5n5eKM9gMkdzNOwdt+r1Wof27FjRzuJYlapSlgxFwByOSAkJEzPoHlqQeMmIpeGYfhJ0LsRbOAYe/gAwkp7OubVFuv0QJNfYY6IfsfMF87NzZ2xa9eu37muewIip/UjrIwLnVeB7TjMxQQ8wNlSZ+Zv+75/bBl6T+75xThDi54hMQEkil6FP+3RWmcGFBl0jcqch4OeHWX6wsT/f3vnHy5HVd7x98zuvQnNDwIUlCRASHbO3HtDQKD8UNoSHkCkym8KyI+WB9FasSpIoUXwUYRHjAIWsAaLRUStCoogFRHUFBGlNlaBJHfObEJ4vKShVEVMuEnu7rx93u3sfSaT3Z2d3XNvZ+/9nn8gO2fOvOfznjP3feec877dPm/58uXFkZGRkx3HkVVk+TuZVkJm/kAQBLfXK2aRudO/AdE21Y7fgVlkTAPQyd+yrM9vZz5MNpM0mWyMJVu2lI13YjvjAHXyTyC3zopS6hzf9+/LP0JICAIgAALdE4icy/oqcVvZ55NPjRtTvfAOLZVKSx3HqUWtYuYVQRBc3T3J6dVCdAZDPjjINroRpdQXmFk+6I1nsWfmomw5Fb9IQrRHCYorhUJhKO2DzfSiOb17m7exZOOdOL01OnV6n1tnpZ0Y5lNHDegJCIDAdCcQZff+tKz+bdmyZd9NmzbJKnKmkvXLb6bGJ6Cy67rXK6Wui5yVoSAI5AwVSvsEnCjk85Gyqr1jx47jNm7cuK3V7aVS6c2O48huAClXGGNubf9xqDmFCeRuLNl4J05hfU2rrsFZmVbqRmdBAATySkBr/VUikrNN/2iMuawTOXvMWZHEiBJ4Qs4FdpxbpRNOU+WeUql0tOM4P5H+1Lf9tdG3eELKG33fv7aNe1BlihPI41iy8U6c4mqbNt2DszJtVI2OggAI5JmA1vrF6CzTkDFGwoRnLr3krGitLyKiL0adzBz5LDOcKXiD53kXMHMtl1ShUNDtbOlyXXexUkqiDsrWu65y2kxBpNO2S3kcSzbeidNWoVOs43BWpphC0R0QAIHpS6BXnJVob7ysCEienw3FYnGwUT6t6avJ9noeRYz8kdRWSl3u+75sI2xaPM+TJJwPSP4pIhpTSi3yfV+Sc6JMcwIYS9N8AOS8+3BWcq4giAcCIAAC7RLIq7MyMDDwpkqlEjqOI+HCjyKia6JVJOla03DF7fZ7GteTcwariegNUXTBz0gI9JkzZ6555pln5IB9oVQq7VksFl1mPp6ZJb+SRKeUgvMq03jgNOg6xhLGQ24JwFnJrWogGAiAAAhkI5BXZ8XzvFWS9yXRGyaiK40xt2TrJWrHCQwODh5QrVYfJKJDGvBt9DdewuVfZYyRvE8oIDBOAGMJgyGvBOCs5FUzkAsEQAAEMhLIq7Oitb6TiM6OcjJJrqkniehTxhj5L0r3BAqe553FzJJTSpJsyvY6ye21PcoLtpGZn5MoYFu3bv32yMjIaPePRAtTlADG0hRVbC93K1fOSi+DhOwgAAIgAAIgAAIgAAIgAAJ2CcBZscsTrYEACIAACIAACIAACIAACFgiAGfFEkg0AwIgAAIgAAIgAAIgAAIgYJcAnBW7PNEaCIAACIAACIAACIAACICAJQJwViyBRDMgAAIgAAIgAAIgAAIgAAJ2CcBZscsTrYEACIAACIAACIAACIAACFgiAGfFEkg0AwIgAAIgAAIgAAIgAAIgYJcAnBW7PNEaCIAACIAACIAACIAACICAJQJwViyBRDMgAAIgAAIgAAIgAAIgAAJ2CcBZscsTreWEwOLFi/cvFosvMPMngiD4u5yIVRMjz7JNBKfp1l+bDMHOJk20BQIgAAIg0IsE4Kz0otYgcyoBrfVlRHRHHp2VPMuWCraDCtOtvx0ganoL2NmkibZAAARAAAR6kQCclV7UGmROJaC1foSI3pJTZyW3sqWC7aBCnnXRQXcm9Rawm1TceBgIgAAIgEAOCcBZyaFSIFJ3BAYHB91qtfoMEc3Mm7OSZ9m6o9747unWX5sMwc4mTbQFAiAAAiDQqwRy5awMDAwsD8Pwh0T0ijFmD4FaKpX2dhznCiI6g4gOIKJXlVI3+76/Igl96dKle1YqlcuY+W1EtISI5hDR/xDR00qpe3zff7CVohYtWjSzr6/vYiI6XSm1jIj2IiJh9BsiMkT04zAMHyqXyz+NtxOT+7fGmD3lmuu6Jyil3kFExxDRPkT0GhGtJ6KH+/r6bl+zZo20mVpKpdJcx3HeSUQnE9FSIpL2txLRC0qpx6vV6spyuSztNiwx2X5njJknlbTWRxLRpUR0HBEtIKKQmTcppZ5i5s8GQfD0RHCKt9mtrhrJNzAwsCwMw+uJ6FQiclr04aPGmI80ut4t7xZ66Ei2/+85If0ZGBjYKwzDM5VSJzHzG4jo9UTUH82L55j563Pnzr179erVY/X+d6qLRnOpVCod6jjO5UT0p9Gz/5uIfsnMK4Mg+Nc4c8/zTmXmvyKiQ6J59woR/YKI7jXGfImIuNXY7mZc2pprnbJLfZmgAgiAAAiAAAj0IIG8Ois0Z86c/i1bthzCzA8R0b5xtkqp9/i+/9n4b67rvlUp9cXImG+miu8Ui8Vz165duyVZwXXdQaXUw3L+OU2PYRguL5fL/xYzzOpOlvy0t3zNV0pd0qKd34jxF2+jUd2oT/dETlOz5saY+aNBENzYxIAfl00ptYCZP0hEYvg10z0z83XN2uuGU12+bnXVDITneTcw84fS9EdEDZ0VG7xtyxYzgCd9TkhfXNc9Xyl1FxHtlsL16WKxeEJ9bnWqi3h/+/r69tqxY8efK6XuIKJik+ffbIy5cv78+X8wa9ase5RSZ7eQ80FjzJninLeYbx2/Q+KydzPXOmXXxrhHFRAAARAAARDoOQK5dVaY+Wil1Hci5+OnSqlvMfOviWhhGIb3lcvlNTFn4aQwDMXREING6twWhqE4E78vFAqLwzC8VL4KS31mfjQIAlmliH9hLWit18qiAxFtIyJxhB53HOelMAwLRHRgJM8pRLTdGCMrHOMlbqQQ0VNE9CYiEvk+T0TPOI4zWq1WD1BKXRStkMi9o2EYHhHvR7xNz/NOY+ZvRisE25n5n5VSj4lMzDyXmY8iondHX5pJKfVJ3/evSo7AhGyyaiWrKb9SSv0TEf2sWq2+4jjOnsx8ojiB0Rdz4XRiEASPJ9rripO0NTAw0K2uWk0yZ/ny5c7mzZt3D8NQVtSkHysWLFiwkwOzatUqMVZ3Mlht8W4hXEeyxfU3yXOi1pVSqXSY4zirZcwQ0f1E9IRSaoPjOGG1Wj2IiCTSmqxiCOtPB0EgjrCUrvurlLqamT9ORKuZ+fPMPExEM5RSh8i1uhPPzKcopc4hIplfP1RKfYmZAyKazcyHK6VkXsgqq8j4viAIbm8wT7oelxbnWkfseu6vDwQGARAAARAAgTYI5NZZIaKRyBB/jzFGDOuGZfHixbsXi0UxYmRryqZqtXr0+vXrxbDaqWitxUB5b/TjXxpj5AtqrXiedwwzPyn/r5S60Pf9Lzd7nmxLK5fLL8evJ4wUufS1+fPnX7hq1apKsh3Xda8UxyL6/SljjGwTS8r6h9G2M9kK97LjOMcPDw8/m6wX9V22wdTacBznLcPDw4+myPbYli1bTt+0aZNsS0s+V5w4cRDFqHsoCILT4hW65WRDV830Ev990aJF8/r7+38b9SM1dLHW2hrvNPmyypYYW5M2J+L90Fofb4wRR3eXFYmhoaHZlUrluWiLpmyDlK2T4x8CuuyviPEFY4ysUu60fSsK6SvzXlZ8RNd7KKVu9H3/2qQOBgcHD6pWq7IVrMDMzwVBIFs8x4utcdngPdDxXBPhsrJLG3u4DgIgAAIgAAK9SCDPzorwvMIYc2srsFprOc9yc1TnTGPMA43qy3mU/v5+Mfb2YubVQRD8Ub2e1vp0Iqrdx8yHBkEghk3bJWGkvBqG4X7lcvnVZg24rvvd+kpPGIaHl8vlnyeMww/LViX5Tb4Y+75/X7O2PM+bH31xnqOU+onv+7KqM14Ssm0bGxtb9Pzzz7/UrD2ttZxXkTMtvzbGiBE/XrrlZENX7Sglq5GntbbGO02+rLI1MIAnZU6k9SN+3XXd65VS18lvhUJh0bp1616oX++yv68Ui8X9Gm3blPY9z1sZnU+Rf64zxshKT8MtXp7n3c/MZ8kULxaLc+Nt2hqXNueadCgruyw6Q10QAAEQAAEQ6BUCeXZW1htjPCKqtoKptf53IjqCiF40xixMqfsvRHSeGCwzZszY69lnn619ffc8z4sM/tqKwujo6HkjIyOj7SoxsVXny0EQXJgiR3wFQ86H3JBwCiSSlXz93WSM2a+ZAVa/R2v9OSKSQ/i7GIsJA+qbxhgx2JoWrfVniEi2g9XOSMQPTXfLyYau2tFJViNPa22Nd5p8WWVL6G/S5kRaP+LXPc+7gJnl8Pouzn43/VVKfcX3/QuayeK67vuUUv8QXW8aNEGuxx0qZl4SBMGG2Pzp+h0ibdmca3BWsoxA1AUBEAABEJjKBHLrrDQ7gxFXRrRaIisYfUT0dWPMua2U5bruTdFed1mxOML3/f+IGSxfIaK3R//eyMy3jI2N3btx40aJJtSyJIyUK40x9ZWehvdFW2dEbuH/QHTot1Y3uva76KxKap8iQ+ztYthFxuIFQRDU/r+BAXWNMUbOADQtcUaVSmXehg0bRJbxorXuiJNNXaXpI4uBbJu3TdmS+pvsOZHWl/p1z/POZuba6l9yXmXRRYP+Xt0o6l9szsqHB/kAIU7S2UEQfKOZzFpr2QJaO6sShuFB9bNiNsdl4j3Q9VzLyq5dfaEeCIAACIAACPQSgTw7K5f6vi8H1JsWz/Pk4Pv4F9Is4Jn5zUEQPFa/Z2hoqL9SqdwSrSrUuchh+4eUUnf7vv+9ZiscCSNlp/MwLYwnCb+6t4RDNsb8cb1eqVRa4jhOOTLAVgRBIAeJWxbXdY9SStXCKTPzVUEQ1M/E7PS1l5kvCYLg7laNxZ2VHTt27JF01jrlZFNXaTyyGHm2eduUrYHxPqlzot6XhQsX7jZr1qwTmflY8aeJaL6cESGiWdGZkRn1UNE2nZW08aq1HndWiOgEY8z323FWCoXCsnXr1sk5G1lVtfYOSaywdj3XsozjtHGH6yAAAiAAAiDQqwRy66zIKocx5qutwGqtJQpRpvMl9faUUif7vv/dZPulUmnIcZz3R6sstQhCUTFRiODxVYv6hYSRcn4QBLWvvSmyb4wOJf/CGHNova7neQcz8y+jf3/EGFM7u9KqRAeIawfwlVI3+L5fOz8gJeFIpTJNc1bq7WblNBG6asYki5Fnm3earrLI1on+bHP2PO/9Esq6QfjsHZLzSKLaSYSuKKeJ1ZWVtHdA3FlxHOe44eHhVc34x1dW4s6KTV6251rWsZI29nAdBEAABEAABHqRQE87K0uWLCkVCgUJUSrljjAMP5FBCS+Xy+XtzepL3obZs2efpZT6a2Z+Y70eM8uZFAmROh6dKGGkvNMYI3kpWhattYTWlchJTxpj/qReOTow/2LkeDQMR5xsuN2VlTTjT9pt11mpy9Aup4nUVZJHFiPPNu80vWeRrRNnxSZnrfVtRPQ3UZ9ktW+l4zirmNn4vv/7el+11pJgtBaxz+bKStp4teGs2OQFZyVt9OM6CIAACIAACGQn0NPOiud5c5hZzlSoyIloebA9O57/uyMyQlbKrpGojXfFwyknksF92Pf9j7V6VtxgVUp9w/f9eCI7yWUiTlShwbWGzbquO35mJRl62bYB1apfrThNlq5EvowOgVXeaWMso2yZV8ZscY6yqEvgASk/eu21105qFnRCay0BGSQwQ885K7Z4deJYpn0YyDpW0sYeroMACIAACIBALxLoaWdFgCciOe2fFj2sUyUNDQ29vlKpSF6H3YnoEWPMn9XbSjgEkiVbQiE3LVrrM4hIEj5K2eUgrtb6CSKS1ZaX5s+fv7BRvpZ441rrO4noXfJbMtLRZDor8vxWnCZLV1HejFpgBGZuJ8+KNd5p4yurbFn1Z2tOaK0/SESfihieEgSBJF1tWLTWUk/q7+KsTGR/bays2OIl7WTVVZqzkpVd2tjDdRAAARAAARDoRQI976y4rnutUqq+krHTiodthbiuK9mxlye3biXzK4RhuH8ycWRcllg7Ytwd4vt+/Qt2rVriS/VFvu/XwsI2KgceeODr+vr6DBHNVUr93Pf9w+P1bBtQ7TBtxmmydFUqlWY4jiPBEaTca4z5i1Zy2+SdxierbFn1J8+3wVlrLWelJP+MOHzHBkEgDt0uRfpTKBTkPJd8KNjFWZnI/tpyVmzwkr5n1VWas5KVnbwLZsyYsc/w8PCatHDnaeMU10EABEAABEAgLwR63llZtmzZHtu3bxdjXRIYjoZheG65XP52M8CytWK33XZbWI8G1K4iIqdAVlbmyf58Y0xtJaOBkSI/PVwsFs9au3atHELeqXiedzUz3xQZgauCIDguWefggw+etW3bNgkcUJLkjEQkGcTrh+7Hq0f1pK/1Ns4wxnwr3p5tAyqNVytOk6UrkVFrvYmI9iWizcVi0W2WWFDq2uSdxierbFn1J+3b4Oy67sUSBS9yQBqenZLIcNVq9W5mPr/e7+SZlYnsry1nxQavBu8BK8Es2h3HWmtZiZXohhLsIHV1t51xijogAAIgAAIgkAcCPe+sRMbQ8bI1K8q3Ij/9QCn1EBE9z8xjzLyHUkoT0THR9qo7jDFX1hWgtZYkjTcy8xOO4/wsDMOXlFIvFwqFahiG+zCzGAJyiFiSTlbCMDyyXC7/Z/3+hEEpjpM8y1dKSYbt1WEYbnEcZxEziwF4anTfVsdxDhseHpb6u5RSqfRGx3F+QEQziUjOsMgB5kfCMPwvpZREKTvKcZz3xr5o3+n7/ruTDWU1dlt97e2Wkw1dtTtpEtnNf+w4zscqlcqvHMfZU9owxjwZb8sW73bkyyJbVv3FxnS3c0Kc/+eJaHb0lX6lUur+MAw3M/O8QqFwFDPLeJNzXOuJaEnk2OyUv0h+m6j+2nJWbI3LrLpKW1nJwi4RDEFyyezTanW3nXGKOiAAAiAAAiCQBwJTwlmJjA3JVSJhhSXje1q5yRjz9/VKruu+TSnVdDUm1thWInqHMeZr8QckQhcfq5S6gohOayHEy47jnD48PPxUK0FLpdJhjuPI2ZYDWtSrEtEKY8yH4hHK6vVtGlDdcooZ0h3rKk2x9evR2RnJTN5oPNxjjLk42ZYN3u3Il0W2rPqLP19r3RVnrbUkWb039hFgl+5JYAul1AfkfJXkWmm0sjJR/bXprHT7DpH7s+qqHWelXXae561g5r+NFBQqpebFI7a1My5RBwRAAARAAATySGDKOCsCN9qWchEzn0JEh0VbwyS7vYRZfYGIxHiVLRKPxg/iS/jdOXPmnCeJImVXEBEtiBLehUQkB7XXMfNjfX19d61du3ZzUpFxIyUMw5PK5fL3IsNezkocTUSvI6LXiKgsKz5jY2O3JTPDNxscskVpdHT0EqWUHMoX2WQbmuS3kP58v1Ao3Llu3bp6+OZdmrFpQHXLKS5cp7rKMolkS1p/f/81zPzWyGmRbXkjzHxrEASfa9RWt7zbla9d2bLqL/n8bjlHeWguj7Yayra6qqw6MvPTYRjeJWM9MvQlyeLSRs6KXJ+I/tp2Vrp5h0yUs9Iuuyi56YPROJePMR9vdyyiHgiAAAiAAAjkmUCunJU8g2olWyJ08Tm+79/Xq32B3CAAAiAAAiAAAiAAAiCQFwJwVixootuv3xZEQBMgAAIgAAIgAAIgAAIgMOUIwFmxoFI4KxYgogkQAAEQAAEQAAEQAAEQSBCAs2JhSMBZsQARTYAACIAACIAACIAACIAAnBX7YwDOin2maBEEQAAEQAAEQAAEQAAEsLJiYQzAWbEAEU2AAAiAAAiAAAiAAAiAAFZW7I8BOCv2maJFEAABEAABEAABEAABEMDKioUxAGfFAkQ0AQIgAAIgAAIgAAIgAAJYWcEYAAEQAAEQAAEQAAEQAAEQ6AUC/wsmqs+wXCHscAAAAABJRU5ErkJggg=="/>
          <p:cNvSpPr>
            <a:spLocks noChangeAspect="1" noChangeArrowheads="1"/>
          </p:cNvSpPr>
          <p:nvPr/>
        </p:nvSpPr>
        <p:spPr bwMode="auto">
          <a:xfrm>
            <a:off x="207433" y="-2620433"/>
            <a:ext cx="10312400" cy="54737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47" name="AutoShape 7" descr="data:image/png;base64,iVBORw0KGgoAAAANSUhEUgAAAL4AAAApCAYAAACLF5NmAAAAAXNSR0IArs4c6QAACZlJREFUeF7tnXewJUUVxn8oBjCiiIKiFmYwoKiYUMwYwVJRzIIlQUTBrIAKapkxlJgwlShmBSWYtSzFhAExoCiYCOasRK0fdRp7Z3vuvTN3ZvfNbp9/3qt375zu/vrrE76erd0A+C/VKgIrG4ENhp6eDivxh0a1+hsagVGJP7jzoVdf/a13CKSgPDg384g/uPP1bpvqgodGoBJ/aESrv0kgUIk/iW2qkxwagUr8oRGt/iaBQCX+JLapTnJoBCrxh0a0+psEApX4k9imOsmhEajEHxrRJfz9BbgKcBnggiX8rAuPjo1Fifh7AFcCXrcMgH11/NsATwPuCmwB/Bs4GzgN+CTwCeCcZSa2gp8de7NX8NJXm9rYWDSJL+H/FrO4KXBqX7D6EP8pwBuASwF/B84ANgKuHT+dy5OAd/Sd1Ap/buzNXuHLX2V6Y2PRJL6c+zpwVcDg+4++YHUlvqfsFMDnngq8HTg/G/y2wEOAVwJ/7TupFf7c2Ju9wpe/Vok/GDZdif9M4FXAUcCjBpvFtBxV4v9/v8bGYsU0ty8GDgZeBrygA189YPcAngDcOcqiC6Mn+ADwauC8gj+B/TZwL+CxwL7ANpFlTgZeAxwTz+0an98SuBzwsyi3LMuab6Dq9xvAfYHHAHsDt4jy7afAkcAbG9ksTW/WZtvw7hNzNTtq1qHvBd7U4q8E4xB4mXnFy5JgY+A3wHHAIcDvG4MuM17e6H8NuGNkffu8krk/3wd+DVwfuAi4DrAfcD9gS+DSwG+Bm4QDS5y0h234t/n4LvBx4MM5D7pGfKP8+4BvAXeISS/Cfwl2Qqgg3wN+Hp353YArAB8BHt5CfOs4ifjsOAQCcoMgqo88GrDE2h/4ISBxNwduH0Q+DDig4Vvw/gAcG4C7Eb8ArgbcKRSbzwEPKBzINuCvGP5s+M8CTgI2jHno9/PA/VsOeHPpy+L1HuD5ceh+AlwZ2C5+ir2/56XoMuPlxN89gs3RwC4txHhF7GUKngYID8wmgNxw/zyoNwRS8MhfoCzhP8+HfJUPl1hX4ktSI6nE8kSr7PxqAeZ7go2EH2qoPdeLxdqslLr0tEh/Gg1sbJI9IzLFv4DLAo8EPpp9bpb4TBw25/vH7LPkV4XgwcCXs89uDHw6otGBwEsLh6YkZ9rv2NS/LXD5Tzznhn4M2DGi7QvXAF6qbI8IhS0NtxnwWcCI+6zALn227P4kaVd+eOgvH1m9lFl+GVE97fc7gScCT46eMYenVOqUiD/Lx1YRXH+wDPF91mhheaGMaWOrfPnuSKOWL13tCEBt1mxi75BbWuRzASNFbqY/JdRrBNn2LAxslLXE2inInL6S/D4PeHnhubsDX4hDqlqVr6sE/HUjYxgUJFbe8OveTf5xHD7nu8w//lkEr0OjJG0uzXLwg7FnHvhFbJHx8juNtwaJzbJm29zMhgYZy0wrBs1KwIxjCfujxvcXJf4sH8U1do34yYkRz0ZXsrmRmiWIas7hHS92Ut+wFyBoJeJbf6smNc0MsH2kVdNr094Sc7Q/sFxKlsh78yiPSuAo05qRJHIeLUrEN5tZw3s4PaQlM7uoQ5vCLTf62iJ4Wddb2zZNHO2NxM1afBFbZLyc+LcDvhnj3KoxQNoPJXF5opkBXwScCDwu+r702KLEn+WjuMa+xE/OXLB1sBHbn/oTVCNsU860xjLimDFsYCxvrOVMiz5ngykwuSWSWaN6Z9C0LwH2CYJtE9w0b/csx0ylZqVkya9EbNOCPxVrsknMG7US8SW95F/EPKgSY54tg5eBKV305ON46MxK9h/2RbktM17zFtueyYDhXn8nBvE7Zmh7IUvPP8Xf3X9L4AdFz2iZ6V6J+bnxnXk1/iwfJdHkYsINJRm5SNOojad1bio9XPC7ogm19jTVmdJsLv8JPBC49xzit70ekIh/6+gVuhLf3qBZliQfrsWDqupjQ988NPmcVG38nqWVzeQsU8Eym7TZmHiViD/GeN7xqKapjKnWaO6zZbH9zkMLizdwGqTszeTl7wD7Em0e8ZO7kg+z8Osb5eqgxHfwlOb+HAqJf1P2fEmksp0LUpqSpPXgrIg/FvFtPI3gJfsKcJdCGVWK+CmF23C/dg7x5308Jl4l4o8xnrieGYHN6G5wMXjYx8mBJEGXsFDitOy1HDI7dCF+8tf0sdq905AR30GV71ykWcTf1WiVqKz1bBiN0E17P7DbWiK+6d603zQbZ3uWawHNPqBE/KdHI2fKVk1ZxsbEq0T8scazp1JqNtIrFBjBzfiKBW1ZNsfN/iplxrzP6nJppo+vxpir9GpDE3/baKqUrDx1mo2cklJe76UFWmOfDlx9LRHfy5ySvPiwuPAwatmPeICTlYC/UZQ4bujNYk19yT8mXiXijzWe8u0Xo143wlviWP5YzixqqQz3TiCJF12I7zhvjgyS++hc6hjZJLX6uPV5bkpVpnw3/qAob/zcRdu42Gh6yZTMk2/tb32vrY1SxzU4NzcomT2Kl1ceXC/NfEUjtzbgXYs308qWRv1VdOO4QVUCtmmeZWPiVSL+mON5GaUwIV9U1toybAkP6/v0hq+BxTd/tS7E14eXY+5p7qMz8VMzaQQ0dRkRPZVeF18zJuYrCMpSKZ1ZJ0ssSx/Tqo2tpBcElRobYV+DWNPEt9t3Q0zHljtukkqTJZkqgdf71qPNd+7bgFeh8mr8PoGJt8jiYzYz5W4azb8XbbNsTLxKxB9zvOfEPYlYqyZZNjbNS0fnZUCVD+JtiblD9rbvvOZ2ng/7SOX3S6xrqWN0ltTqxJLdmzonqkzlpYQy1PGFxVnmWFb4nNf33u556aBG7CvNpts1TXwbZpsnr9mVY9O7Or5b4zra7iNmRRx7A/uVx8daPUje4LqpynS+SqDUN8/GwqtNzhxrPIOh7wgZ9DwE3vM0TTVMuXnr4Ia3yEqdBiNlcW0e8Wf58EbdMmsV60r8eRs2lc8TeQU5r9+nMv+pzFN8zXpmO3slf+9iQ0ntq425vhO//vPBLjTs/t2k3VtS+lpCV6vE74rYnO93aZAGHnq9cmd5Z8/jhdVq5cYCSFTiLwBSl69U4ndBq993vblX5fMdK+9x+pSUlfj9sG99qhJ/YEDDnYKAt7Y20ap2vjLuu1Sl96gWmUEl/iIodfhOJX4HsDp8VTn3nqFkqZ/7OoSybl+rxO+LXH1u0ghU4k96++rk+yJQid8XufrcpBGoxJ/09tXJ90WgEr8vcvW5SSOwRog/aYTq5NdpBAb//9nyVxbWaeTq4iaNwODE/x+CGDFXGp1OagAAAABJRU5ErkJggg=="/>
          <p:cNvSpPr>
            <a:spLocks noChangeAspect="1" noChangeArrowheads="1"/>
          </p:cNvSpPr>
          <p:nvPr/>
        </p:nvSpPr>
        <p:spPr bwMode="auto">
          <a:xfrm>
            <a:off x="0" y="1"/>
            <a:ext cx="2133600" cy="4953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48" name="AutoShape 8" descr="data:image/png;base64,iVBORw0KGgoAAAANSUhEUgAAAJ8AAAApCAYAAAAriPuIAAAAAXNSR0IArs4c6QAABw5JREFUeF7tnHWoNtUWhx8TuzGwrgV2J/a9JjYWJnYHioWC18JCuRb32gF2B4gBBtjdndjdgXl5YA2O48x7ZuZ955zzefb+57x8M/Nbe6/126v25hsP+J00kgYGo4HxmsD4ciJfE42ld3tpoDX5Gn2YbJA0kNNA5sAacSjv+Rp9mFSfNJDIlzgwGjSQPN9osMIYnUMi3xg1/GhYdiLfaLDCGJ1DIt8YNfxoWHYi32iwwhidQyLfGDX8l8DUwETAL8Oog52BKYHTcgcVjdp1bfp8lwLbFBYp81XCh8ADwLXAbcOoiLEsaiTIJ+m+DqXPD7wUv4eNfE8H2ZTrrpsOcCKTxEQeBLYC3h4gM+YIvAVyCx4g/DgJNRLkGx94CJgGWBL4ZrjJJ7GuLJhrYmAd4BhgMeBjYDngrQGZdW/gLCCR7w+FjgT5iuYctpwvC7tl5Msmpfe7BlgfeDQI2O8FBol9O7BaIt+fbJ/IV+LZTIJfA2YANgZuKrxjfvBPYAdgRWBW4Nf4Ro96CvBTfLMtcDIwS4kcw/o/cm6/LmYdZ9xkjhmeZHgMWAPYBNgnQtNkwLvArREZPimZQFt5+YLDnHuFkH1jxSIXBUyb3gnd/QbMBuwHrAvMDkwAvAc8CdwQziTvQPKk/zmn/9o4/RQcvTxftuYTgMOAywAJlB9rR1FihfYU8HpUT6sCk0fRsnl8sBmwOLBTEPBs4LN49gVwavxuglmHfG3wNMq3wCXA4cDLkZ9OBSwF+Ne1+vurPnSSJ3uefOrogtjsbvqycRJwCHA8cETk6pJ22rDFK4CbZd54ZvRatgBURj7Todo4XZPP3X9n5HxzFSbvztoLuBr4KPdszlCAyawFjMbLhh5Fo1XlfG0we5GwDV5mlB+ALYFbcgJmDH3oeQ4O756X34+8rNXixv0gCj+jSdHDanOjhd4t0++FwI7AbsB5BYXMHc7g2Rrku6gJTtfkc+e8CvwITFrH1cQ75wP2kbYGrmhAvl4iqjAbTOtPr1bhZeQ7FjiyBHwL4Kog5YYNhA8lL9/nOyeIdCDwn4KMVYB7gYeB5eOZbTG9/ELACzXnVOb5zMlr43RNvpljF7qeCSOnq7O2o8NwewAqsq7n64VdhVlnPmXvVOFlRrEFYb5UHIsAz0Srwtys7hhKXp58ywCPhBy7DvlhyrI7YOfgv/Hg38BRgO2x7SPvHmpeZeQTozZO1+TTrb8YfSBzneIwj9ATGEoNA4Zacw2rZee2J6CympCvKeZQSm6KlxnFPCxrxOZlZNHgcWDpAeikqtq1oDC8q9snQo4E9SBgisidP49/V9+mPxsAFh96sIsBC5as6CtOtYx8RrfaOF2Tb6NYgK5cl54NlWB+4EmJuZFhwHc+Bb6LFs2aDcnXFrOKfG3xhmp9VJFv0PL2Bc4Azowq1nXa+jIHvR7YtGTh6wH7R6UuN+zTWpycXhK1qqpdYWvhdE2+zMX7Vy+WDSus48LNS9BiUmz1ar7SxPO1xawiX1u8tuQbtDwr1/djM9uish1i18E8Wp3f3MPl27oy5TE06yXNu/0uP3qRL3uvJ06X5PMozDM/XfHKwH25mdtaMRdZHbinRAmXx9FcE/K1xayyQVu8tuTrQl52IKDHuys8mZHGKjjrzfVKO+w83B/vG8LzFW8d8mXYpThdkc+WghXUEvHXxmV+2OeyhM/nI9lzD63fBKYv8XwqUMKaqHu2OAjMKuW3nWNb8nUhz9OguyN/09MZbg3Fhta643/hBYsHBU3Ip6y/4AyafF4usPlsCNHVe8JhOZ81hLMFqwiTW6/jHJDTgjvSXNB8z1H0fOcCuxbymH4xq4zQdo5tydeVPBvGFnt3ANtFkWOxU2foRGwazwPMV6iCm5CvFKcf8uVvtdjYnCk64tm1Go9kdgGyiiq/2JViR9p+MdxYbEg8qz9vSEgye2RF8hmqrdy8VWE4eCPk2ltqi1llhLZ4bcnXlbxDgROjarXnunDJgq8L29l8Vv+eOtkmM10ybTIHP6jwXRn59KwWVLVw+iFffi6W4x5zGS7N7cw1JGevYcj19ov9MD2mXXlDtf0sF2wYKpJPPM9u/c7q2QpR8mo4R1vMqnm2wWtLvrbzH0qeTsEzZTe6RPSMvDg8+vSEY8GwhSctOg09pCcekqo4ysinZ62N04Z8ddx1emf0aEAiWfV6wcNeqr8HPYbtStWgJ57wutVA1tsz5zM96WIk8nWh1b8BpqcVa0VTuSx8DmKJiXyD0OLfDMMzXBv8z0Vf1aOzLkYiXxdaHQcxvSzg6YZVp92D7wHvSHodrauRyNeVZscxXFtc/4prbPbo7Lk+3/EaEvk6VnCCr9ZAIl9ix4hpIJFvxFSfBCfyJQ6MmAYS+UZM9Ulw3+RLKkwa6FcDrf+vln4Fp++TBhqR7/+gTaFI6aqL9gAAAABJRU5ErkJggg=="/>
          <p:cNvSpPr>
            <a:spLocks noChangeAspect="1" noChangeArrowheads="1"/>
          </p:cNvSpPr>
          <p:nvPr/>
        </p:nvSpPr>
        <p:spPr bwMode="auto">
          <a:xfrm>
            <a:off x="1" y="1"/>
            <a:ext cx="1841500" cy="4953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49" name="AutoShape 9" descr="data:image/png;base64,iVBORw0KGgoAAAANSUhEUgAAAacAAACxCAYAAABgF3KqAAAAAXNSR0IArs4c6QAAIABJREFUeF7tnQW4dk1Vv2/p7m4pQaRLOiSURulO6Q6RlPxLIyWlgDTSjUhJd3cj3SlI+b/u1xmucX+zez/n7Oc5a67ru973e8/eM2t+s/b6zYqZ8wfA/xAtEAgE1oDAH6xBiJAhEFgDAn4MklN8FGtYjZDhoCKQN4jxHR5UDYh5HwaBIKdQikBg/xEIctr/NQgJVoZAkNPKFiTEOZAIBDkdyGWPSXchEOQU+hEI7D8CQU77vwYhwcoQCHJa2YKEOAcSgSCnA7nsMenwnEIHAoF1IxDktO71Cen2AYHwnPYB9BgyEGggEOQUKhEINBAIcgqVCAT2H4Egp/1fg5BgZQgEOY1bkB8BxwaOCPxm3KvxdCDQikCQUyhHILCA53Qu4A7ARYGTAb8AvgV8Hngl8DLg2zuKdJDTji7sPk8ryGmfFyCGXx8CYz2n2wCPBQ4H/BT4MnBU4OTpT2d4M+Cf1jfVRSQ6yOR0KuArwJmBTy+C5uY72RaZlyCnbZnr5lc9RtgJBMaQ05mAj6erjm4HPBX4dYHCeYCrAg8DfrwT6Bx2EgeZnNyYPH7LyGlbZF6CnLZlrjtqGmJaSyMwhpzuCjwceB5wnaUF2ZL+Dio5HQl4PXDxLSKnbZJ5Ljlt01y35FMPMfcbgTHkdH/gvsBDgHuNENwxLgncCLhQCgH+NuWong88AvhVpT+J4P3ApYDrA7cFzpK8tY8CjwRekd67Rvr52YAjA59LoUVDkM1b1+33PcBlgesBtwLOmkKVnwWeDTyu4RVm8brIySKJWydZ9TJtnwGeBTyhpb8ajHPleydwOUAsHgRcBDg8cHPgBcWAQ+UVI73hk1aENcx3muLflX3p8XP3Y/RorMyb0DPlHopxSU6l3huJUO/N8x4N+BrwGuABwHcTMGPmOuKzjUcDgf1FYAw56S09B3gf8KfA7waKLgm8LlW3fRj4AnBM4GLA0YEXAVdvIaefJbK4eyKqrwOnS2TiK9cFDCfeCfgEILloRM+XyObRwJ0bffvxfw94NXB74CPAF4HjARdMBuXfgctXSLONnI6R+rNI5JvAB4AjJDns942JMGok3Jz6XPksTLFgRcw1juJyLODGwNvTYGPkvRpwDuAmCdsnAd9P/fwwbRJK8l56/Nz3GD0aK/Mm9GwMxk1yUp5nAvdMGxxzfK7hudOffkP+3fD5mLkO/GTjsUBg/xEYQ04SiR6Jxt+KPA3gVwdMwV27HsULG1V8pwYkq+MAehp6GWXLROCffwG8u/jhXZLH9V+AIY1rAS8ufq639W+JEJU3G1Mfyf3+BLgS8NbivTOm8JXewL2BB7fI1CwlN/9mIchTEi6/TO8dF3hJCoe5273fALzmymce0ApK8bol8IPKmFPk1bvQIHYVRCj7psafokdDZfZ4wNJ6NgbjJjkpj2t4zVQBm5fwRMAbkld8t/QN5J8NmesA9YtHAoF1IDCGnJRY42QozRJyjZCl489IoQZDdWPb04CbphyWuawaOd0DeGjjZ1YLWr5+wkQIt6gMrLdiOPHPE+HkR7Lx/1vg7yvvXQJ4UyJSqxDLedU8J6uk9LwkbkNpZZGI3Uu8n0oEqbx9v9xxCfkMrenF1dZkqrxDjF+WfRPjd+lWmx6NkXlJPRuLcY5C+D1mDB+YwujNeRvCNjzrt+fmKshprNWJ57cCgbHk5KTc1VkcISFobG2G28xLPHHk4dScx3KH/+QWcjIfZJVgs+kZnB+4CvDyys8NPymj+SrzSE1y+pMU8qotlCXyenaSzccq75aek16hOSUJVANXa3pphjJPn8KaXcqRjdMc+QxJmpuotanyjjH0mxi/C7M2PRoj85J6NhZjQ6G2kpzMM32oMmnlNOeq/l+g+PmQuXZhGD8LBFaFwBRyyhPQQGuE9Hz80778YPRUmqXk5oDc8el5nTKF8kzwHiW9Z1GCZFK2bKSNtXumqtnekvJW5035qObPH5NCbOZa9O5yy/1KFsb2a+1VaU4mpA1hNt8tyUli0hgNaZLpe3seXEI+81zmg2ptqrxDjF+WfRPjO5exejRG5iX1bCzGFujYSnJyE+imptnc4Oilm9c035rbkLkO0dF4JhBYBQJzyKmcgKRjqMFiBfMuOcymEX96Klwwhm5+55OpIOHnwBWAS6eKuTZyarsqKJPTOVPuqgloHzmZq2qG4HIfzkUytRLKIpDcamE9q/F8zjBi3+FUKxP1yrpaHmMp+ZpjTZV3iPEbUmo/ZfyperSEzFP0bOwcv1Qhpza9D3JahekMITaNwFLkpJx6MHoF7tjdOdssObec+V3AlYvy1zwvy8GtpuvynDZFThYraExr7W3AhSshw5rxzeFDizQetcCC5TGWkq8p0lR5lzD0yjJl/Kl6tITMU8hp7BxrBRFBTgt8TNHF9iKwJDlZOq0n4ofm303yWo13dsAiAz/yZnsucO19IidDIoZGms1iC3NoJwGaeZ8aOd0RsGTdakSrq+a2PMZS8jXlmSrvEoZeWaaMP1WPlpB5CjmNnWOQ09yvJt7fOQSWJCfPwpjALQ9meh7jtCnX9MEGeuZ8DGccf5/Iqa2023Mj/wp8I+XHyvNcNXI6QwrnScyWWecQzVRlyWMsJV9TjqnyWsHoJsMkfFnWX/Y/JKw3ZfyperSEzFPIaewclyCnIXOdqpPxXiCw5wiMISd3gxKP54fMF5XNsmVDGRrn+6RQnj+37PyKgPkfD8rmZom2uSjzTbb9COs5B2V7cyGXOTMP4HrOyYO/Xtc0xPg6F2/AsGRc76ms8PN9K68sv7fQoq9lA7+kfM0xp8hrLtFbJrw9w8PLtTaEnHxv7PhT9WgJmaeQ09g5LkFOQ+bap3vx80BgNQiMIaf8kepJfCd5Fn5UpwBOnGbkdUQ3KAoNzNto/A3zGZqxGEJiMmRlBZ4flFci7TU5eVODJOsNE4b2vFnCw8B6BlYQWoZtjqz5O5vajK+Vhy8FLpPCmt7KoOelV2hJ+glSwYiHhfuaYywtX3PMKfIantX7Nez5jnS2y3X35obchpLT2PGn6tESMk8lpzFzXIKchsy1T/fi54HAahAYQ056ORKPXoCE5I0RGm8Pw1oKa7n2ayszs5LPEJXvWSjh9T5erePZFH/dhiGbvSYnk81eL+OVPJbC57v1vKXCebSd1+oyvhpt82c3THOV7LwpQm/TS1O9jsarkvqaY2xCvua4U+T1ULNr6R2HyuiGQ+IYS04+P3b8qXo0V+ap5DRmjkuQk+P1zbVP9+LngcBqEBhDTqsReqYgmWC8Dmfo/YAzhxz1+trlGzWZeHgQAnNvJR80SDwUCGwTAgeZnNb6q9aHhsa2Sc9C1m4EgpxCQwKBBgJBTutTiSCn9a3JpiUKcto0wtH/1iEQ5LS+JQtyWt+abFqiIKdNIxz9bx0CQU7rW7Igp/WtyaYlCnLaNMLR/9YhEOS0viULclrfmmxaoiCnTSMc/W8dAgeRnLZukULgnUcgyGnnlzgmOBaBIKexiMXzgcDyCAQ5LY9p9LjlCAQ5bfkChvg7gUCQ004sY0xiSQSCnJZEM/oKBKYhEOQ0Dbd4a4cRCHLa4cWNqW0NAkFOW7NUIeheIZDJaa/Gi3ECgUCgHQG/x2iBQCAABDmFGgQC60EgyGk9axGS7DMC8THs8wLE8IFAIBAIBAKHRSDIKbQiEAgEAoFAYHUIBDmtbklCoEAgEAgEAoEgp9CBQCAQCAQCgdUhEAURq1uSECgQOAwCsYkMpThwCAQ5HbgljwlvIQJBTlu4aCHyPATiEO48/OLtQGCTCMTh3E2iG32vGoEgp1UvTwh3wBEIcjrgCnCQpx/kdJBXP+a+dgSCnNa+QiHfxhAIctoYtNFxIDAbgSCn2RBGB9uKQJDTtq5cyH0QEAhyOgirHHOsIhDkFIoRCKwXgSCn9a5NSLZhBIKcNgxwdB8IzEAgyGkGePHqdiMQ5LTd6xfS7zYCQU67vb4xuw4EgpwOC86PgGMDRwR+s0fa0zbmTYFjAo/ZIzlimGURmLt+QU7Lrkf0tkUIjCWnZwPXTfN7FHCXgXP9DHDG9OzVgRcNfG8/HlsLOUlKP0kAnAkQw2jbg8AS6xfktD3rHZIujMBUcvKj+R5wcuDXPTJdFHgr4DuOtxQ5nQr4CnBm4NML4rIWcjoc8G7gOMC5gJ8Vc9zU3BeEcVJX2zSvPlm71m8oOEFOQ5GK53YOgank9Abg0sDVgBf3oPIvwPWB/M5S5HQb4PE7TE5dsG5q7vut4Ns0r72QNchpvzUyxt83BKaS062AfwReC1yuQ3pzN98EPgW8D7jFQp7TkYDXAxffIDkdHvjdHq3MGG9tk3Pfo+lWh9mmee2VrEFO+6mRMfa+IjCVnM4GvAo4BXBq4Gsts7g18ATAPy8IXK+DnCxA8Dm9LHMsNvMsz0p95PChfTwMOGllTMN8pyn+3fldErgRcKEUhvwt8Hng+cAjgF81+pEozBccAbgJcHPgjwHJ6rOAnqAeW1s403ncDLgO8CfA0RJB6zkq9+cqcreRU/Pfx8zdYYZiOkQJx/R1XOBjwMkS/m+pDPDCpAsPSJgMXVMxeWfaFKmHDwIuktbHtXpBGmvK2vuqxOP6XRs4S1q/b6QNlnlW9W6MrG3FNUP0pElOzv39wKWAqwK3TSFfdcxv8DWAeH53yILGM4HAmhGYSk7nBK4C3A+4TzIQtXl+MBGNH/RTgGu0kNMxgFcD5qf0tD6QyOF8wPGANyZjJJEYSjxHIg77fRLw/TT4D4FHFoJcFnhdqrr7MPCFRDwXA46eCjMMM5ZNAyARvSQRpR6f72lkNIIS178neZoE5TPOQyI0R/Qu4OfJu/sj4JcJg1dWxqwZsSY5jZn7GEz7dHRKX3+WQrluGCSRnxaDXAt4HvAe4MJJl4auqZi4ubhDWluN/CeAYwE3Bt6expmy9ub3NPAXSDrzkbR+p00bsb8CzCWNkbW2rkP15BUF0fpX565ePRO4Z9q8mW917udOf6qr/v3HfYsaPw8E1ozAVHI6TyqI+BLgf6dPBQ/lXE3iSzJ6PjdIRODHXcs5PTXtViUwjY5G3OYOXJIwfOeOUDLMzR2kH2FXQYQkozfmLv3bxbt6e5KVxqhZCZcJwUo5Q5bvKN47QSIfSfPewIMbi/uc5DFpVG6YjEl+RGLW67I8XeOmgc1tqOc0Zu5TMG3T1al9uVG4M/C05IHa/0kSmRy5gsOQNRUrNwW/SAUjtwR+UBF8ytpLmBLnm5OXr8eUm5sLdT172kNlrZHTUD1xA2XLv88p64lzvyZQbnJOlDYDbgTulqICa7Y9IVsg0InAVHI6bwovGKoyxOAu+U2NkZ4ImJvSS/mPDnKy6umLKbTjh9X0RiQPc1Z6RycsSHCIceiavAbTcyiG3zRKTaK4L/DASgeG+NypS3ZWKxomtFkq7y7WkMrpGtV1uRvJ9e+Af05jb4qcpmJaw2tOXxLQe5PnJNGbo5S4r5jIyjUo25A1zQba0J6edsZ/zKdeW/szJE9E79vNln92tTGylmfmxuhJHr9JTuql+tlsboAMa0paVxoDSDwbCKwNgbnklMMzzy3OPznHo6bw3HeK802ebap5Tjkv9VDgHi0A6cUYTtNoGLawDTEOXXjfP33g7ryfXDyYjZ+e34daOpAsJU3J1NyKTY/Pw7KGGSXlWpPMzA1IYO50c1vac5qKaU3muX2Zd3Ot3FyY4zNv87KUM2mON2RNM1aXTyG4Kd9Ube1vD/xDw8vr6nuMrCU5jdGTPH6TnNp086zAR5NHaWgyWiCwtQjMJSd3xoY+TMia/9Fw2CxqMIQl2Ug6tjZyygUTQ0A8f9qJ++wQ4+BzhuDcURoCPGUK5SnvUVK4RCKRUJpEYcivLW7/8rQzNSmtobVZvSjRmaR2Tm1NI20eTXLKieulyWkqpjWZl+jrjsCjU+ffAjSinpNrtiFrmrESwz7vZszaZ0//dqngpU8fx8haktNYPVGOJjkZKswHtEs53bxZcGM43dB7tEBgaxGYS05O/LGAH3RplD10a3WeZKAxsrWRkzkpq9Aseug7TOvO+8upvz7joEF4evLojNEr0yeTUbRI4QrprFYbOUm8zUq+vNA5N6Hc5g9s+TyXlYEmrNua8pvzKr3ApclpKqY1mZfoSyL5etoQSAKeEaq1vjX1nSFl91PWPs+zb/2y3FNlHasnNXJqu1oryGlrTXEI3kRgCXI6eyouMARmuMHYvSXXehdW9OXWRk56LZ5/8iokQz5DW59xuFeqIrRi7sqV8tqcrG8jJ4sxsifYlMkyesNKzs952vQM9BDW4DlNxbSG/RJ9mQfRe7XSTI/Vqkdvv2i2vjUdSk5T1t7Q7l8PWL+55DRWT4KchlqEeG6nEFiCnATEMILE5H/moe6ekt4a8T5yyiEfK+qsQBra+gyZ1XgS5yWA2jkb82SeZWkjp1z0UZPHvJflxeZTLI6w2Y9egRWHkm2tee5HD8KQlsUduS3tOU3FtCbz3L6s1NSTtCjmrumMkuXlViyWVzI5dt+aDiWnKWuvbA9P+UfDs31tqqxj9CTL0AzrhefUtzrx861HYClyyklzDbNeihVUVnmVlVRtnpOeluE8q/QsC7dcd0izOlDiMfFb24VnAjHX5Hmrsllc4TjH7yCnZul6ft9YvmefzLUZtsy3SJhzs9jBsmar9Wo5gbyj11gbPppKTn1zn4ppDfc5ff1h8qrVM4tHDGlarWjVoiFXDzmXrW9eQ8lpytrnYgI3Dm3rt4SsY/QkyGmIJYhndhKBpcjJ4gEPzxqysT0E0BCXrY2cfEZDpbG2Ck7vKVfA5ff1yPQ6Sk9MIvRGgMcBVlo1Wy5ZtoLuTsUPrZhzPO8GtLV5TualLHn2zEtuJ04HP9316x260y6b1V7Kopzmo8qCCnNceoc251Pm18Z6Tn1zn4ppBcZD/zRlfTxnZJ7PA8mSkH3YvHnDzYSbhubdjEPmNSTnNHXtLcF2nSx5t6gnH+5WbvXPQpp8Pm2OrEP1xKpXW3hObZoZ/76zCCxFTgKUf52GV66YmPXsUtm6yMmP/qXAZdI5JkNleiZ6NhYPePjVvIUhw9wM2ekReWLfg7KOJ3l4M4DNmwckFo2hYR6LISQmPR9vK9C4eFakRk7u8D+eiikMWZpD09vyMLC3JXiLgB5i8/c9aUwkIA2cxPS2NJYeoYT236nP5mW5Y8mpb+7OfwqmbYo+pS9vDtH7bOYeHcOzYq6dGwA9KkOdtiHzGkJOU9e+PMhqEY1rr0ev3uhBeqA4/26tObIO1ZP8q2WCnHbWBMfE2hBYkpwMsRmW8T8P5TZbFzn5rCRjDsibFfQs9Ma8KcL8hJe8GgrzOpmyeW+eBtA70IzDS0Iaptzcnftz+7NiTO/O64w856KBMPxTIyeJ1gpEd/we1DXko3ze9feMlFtq+0WEPqfX5LvK5dUyEq3ViHpatd/LNJacnF/f3Kdi2qYrY9bHEm43DJZ6m5fzvFuzWQBj9aVXQeVNyZB5DSEn+5my9pnUrSa0gMOzbOqVFacW1hgRKL36vjXoknWIntTu1uv6RZhRrRe2fmcQGEtOOzPxmEggsAUIxK3kW7BIIeJmEAhy2gyu0WsgsAQCQU5LoBh9bCUCQU5buWwh9AFBIMjpgCx0TPOwCAQ5hVYEAutFIMhpvWsTkm0YgSCnDQMc3QcCMxAIcpoBXry63QgEOW33+oX0u41AkNNur2/MrgOBIKdQj0BgvQgEOa13bUKyDSMQ5LRhgKP7QGAGAkFOM8CLV7cbgSCn7V6/kH63EQhy2u31jdlFWC90IBDYSgSCnLZy2ULoJRAIz2kJFKOPQGAzCAQ5bQbX6HULEMjktAWihoiBwIFFIF/8emABiIkfPASCnA7emseMtw+BIKftW7OQeCYCofQzAYzXA4FAIBAIBJZHIMhpeUyjx0AgEAgEAoGZCAQ5zQQwXg8EAoFAIBBYHoEgp+UxjR4DgUAgEAgEZiIQ5DQTwHg9EAgEAoFAYHkEolpveUyjx0AgEAgEdhGBPXVmgpx2UYViToFAIBAILI/AvpDTng66PGbRYyAQCAQCgcCGENiXm0ri+qINrWZ0GwgEAoHAjiAQ5LQjCxnTCAQCgUBglxAIctql1Yy5BAKBQCCwIwgEOe3IQsY0AoFAIBDYJQSCnHZpNWMugUAgEAjsCAJBTjuykDGNQCAQCAR2CYEgp11azZhLIBAIBAI7gkCQ00oW8kfAsYEjAr/ZI5naxrwpcEzgMXskx9RhrgC8EngOcL2pnUx4b+34rFm+Ncs2RhX8Tv8WuC5wGuDnwEcBdfJnYzqKZ1sR2ApyenZSAmfxKOAuAxf0M8AZ07NXB1408L39eGwt5CQp/SQBcCZADNfa9oOc1o7PmuVbs2w1HT8S8D7gdMBZgK8UD/0zcGPgO8BbgKOnDd3FVvSxSKBXAa4KnBs4edr8fhf4JvAB4BXAG4H/bpH7BIAbissBfwwcB9BW+f4ngX8FXgP8YuC8x9jykpyG2PJzAXcALgqcLMn0LeDzaRP7MuDbaQ6fBn4N/Anw41L2sYdw84QU9nsJZDvuagr4VsB3HG8pcjpVUtIzA05wqbYWcjoc8O60gC52uQvc1NynYrgf5NSFz9R5jH2vax32W741yzYW5/8H3AO4G/CI4mUN338CP02bXwlqbU0y0m66wbQp69eSQT4FcLxC4IsAb69M4BrA0xLp+uOvJzI+fjL+R0j29WzAxwcCMMaWZ3KS8Pts+W2AxwLqv3P9MnDUxBX+absZ8E/p79dJEZdnATdYgpzeAFwauBrw4h4w/gW4PpDfWYqcBOHxwK6SUxesm5r7QL0+zGP7QU5TZV3yvbWtQzm3Ncs2Zg3OAHwK+FL61stQe9Y7IzHalbW1vwSen7wkw94PTRvO3xaCSjBXBs4J3K4ygTsDj0zk86T09y8Uz+lV6k2dvkHcfVhkchpiyzM5SSBdtlwClhx1QpzLUxMJZ1nOk7zHhzW8pHcAFwQkv//ID0/1nG4F/CPw2gRMGxDmbnQ7VS7d8lss5Dm5IK8HLr5Bcjo88Lu+FV7o52O8tU3Ofep0DiI5rXEd8vqtWbaxOvY44LbAXZNhLt83z6SRfSIgGa+pmcZ4f/J2TH+YBhnbzgtouPWMnOvzxnbQ8XwmpyG2PJOTIcMuW+4aPTzJqUc0tGXv6aWAhH6oTSUn3cdXAbqlp05uak2QWwNPAPxTZjRZ3uY5GZf1OZk5u8DGN2Vr+8jhQ/uQeU9aGdBYtEnRcn6XBG4EXCi5lu5ajH26ozFE8KtGPxKFMXkV4ibAzVOMV7L6LKAnqMfWFs50HrqtAm4c9WiJoN2hKPfnKnK3kVPz38fM3WGGYjpEiU4I3Au4Ylp348PvBB6SQo9uFtoKIqbI4dzt312h+vYgwLCH6+CavCDF3MvilQ8DZwcukzz12rxymNlQsF53/g7G6MnQdaitq+EZcwdd7ZSNb8rvdKh8c2TLMk3RYd91vhrkS6UdsqRiSNpvwFCWOZEHAOZahjS/w2+kb1Fb8/30klj4jf1F0r1fpkIIf/xF4HxF53Pm0qd/XXPQPl4eeEbKiQ2Zb/MZvyl1Wfsnlku2TE5DbHkmJ8fvsuX3B+6bbIK2Ymg7ctKP4wKnBb6aP8qcCxrSUZ6QLqgJvvsB90mGo/b+BxPRSCRPAYyd1sjpGMCrUwItJwglB5XMmKyJQo2URGIo8RyJOOxXVzcr7Q8bu6vLAq9LVXcaLt1hFV730cRpLRzgB6YBfEkiSj0+39MIahx9/9+TPE2C8hnnIRGaI3pX+mg0gn8E+BGJgS5+2YaS05i5j8G0b+0lfN1tjabrY1xcjFwf18AY851ayGmqHGLiJsLEqmuokfkEcKz0sStDE7c7Ao9OG4gbtkxKPZTcrPD6+/TMWD0Zug61dfW7MbzRbCdJpKWOmEtRl3MbI98c2Rxvqg77rvNV758J3DMV8bgJcM3Mvfin35J//z/J75a1uhLwcuDfADHIzQII+9A7Mb3wsSIcJPFpJJeYS5/+tX03rqWkavvDRgFH37eWf37ilFtyY9LlAAztr/ncGFteek5dtjx7QNrMPx0ZecrpHz05bfpkz8mPy4II48D+Z7yzZFf7dsdkFUpOdEkEf9VCTsYm3QlpODRGfqA2mVSSMHznjksyzM0dmgralXPSgMr0L0zVIfldF1uysuKlWQmXDYqVchKibnVuVsxIPhrlewMPbqy4noMLZOWNxtG+cpOUXABj5pKrip/bUHIaM/cpmLYp+pvTGhhW0DDkiiLxzRsU3615TlPlEBPJ31CChSG3BH7QELCJm96dyWL1x4+7WbnkDs2qIY2kBQM+a5uiJ77Xp4NjwrXqlfomwf5DY55T5Jsq21QdVuQ8X3G/ZmMTdqLkzbpTbxY2tOmdkQ1DYuqY33+z6SXmyErNs5g7lz79a5Pbb13P/iPpW297ruvf3WRYgTenj67+MzkNseVlzsmihTZb7obfyJAEZkWetvyQFzSg/TXw5DIkODWsZyxU5TdUpQv/Z8CbGgIYB5YFc5KrbUIaCV1xJ6XiNr0RycM4p96RxicD1ffx9eGRwyuSSRnLzR+Y7ukDK51YxukO3lJIS0JzctNdnLtEd26WvNbOWPiR/R1g+WsZ2lmanKZiWsNMIv1Qqg7S5fYcSbPpIetNN8lpjhwZE0MrhuLKJHIev4abH4UJ5ua6+o7xbAt4DJf8eZ+CpJ+36cmS5GQu1t2iHrlhnOZGr0vUNvn6vo8adnN0uCQnvxu/n2bLRtvIgV5RX8uJ8rYwbRc5LTWXLv1rk1+v3HC3dmVM7qXsT8Pu+UY31hL90i2T0xBbXlbrGUHpcjR0GNyc6/1ry11rQ5uGdGvfcJ6XRwQspvh9amYuOV0rLcBzi/NPDmbJoOEfSzvz+aa2CeW8lJUslovWml6M4TQ9tFyp0vfx9S1mjo+6I5exmwYTu16RAAAbHElEQVRPz0+jXGuSpaQpmRpSsGVl0shIyrUmmRl7l8DcSTbHbB78bSOtvrlPxbQmc05y6tVqRGtNQySeTXKaI0eeu3F7FbvW2sJmJlZ9x3fLJjFJUNdOOceWbv/PP7fpiQ/1rcMQz8mNjLtjQ9bqk/oxprXJN0W2OTqszHm+bd/OWdMBWT3hCwyYpGXIRjnazvl1kdNSc+nSv7YpmB8156Jd0b40m/kzS+Cbrdw0SfBGZyy5Nqq0dGuSU5ct/680eP6ltF3k5KOGhrUb2gsdCptRCnPuOi21yw0M/1t6LqFZ0DM5rJfZ1jCJsVUTnrpyOYxlUYMhLMlG0rG1TSgXTAwB//zAe9ODfR9f7s8QnDs2Gd2ciaE85T1Kmv/vY5zphfyB+VxbXNw4uDs/D9W5U7dZvagiGl5wTm1ND9A8muSUE8NLe05TMa3JLNmqZJaGWghSaznW3CSnOXJkTMSqzL+U49dwk+D9EAwJu3vLGLuehvQMOamrOXQ8VU98r08H+8jJcJ07UYuFap5eOdexejxFtjk6rKx5vhqnfIC8nIObSyMkhvtrebembmmsNFoaONMIzdZFTkvNpUv/2r7xv0n5zLYCIedT5p3FSwIuySn3YXhQ4li6Ncmpz5Y7/lByyrL6LUruRon80/fdmBi1qNlW0wUS0yH9mes5KYTJcA1XaZQ9qOUHJxloEGxt5GTMWCWz6KHvMK0xaHdTQwyDwDw9eXQaJGXyJLVKbmjK8meTqW3k5GI1K/ky6LrrKoxyq4C2nNCzMtCEcFvLu8HSC1yanKZiWpM5K3HXvKzg05Vvfoxz5Ogz7Mra9ozhEHfOtwcsRba5+zT/1dzNTtWTITrYN4cc/rFyVG+u1qbKN4Wc5uhw13rkeY0hJ4k777DbrhLrIqdNz6XjEz9kF9T996TCgK5n/ZnG2mM5JTmZszYc5jrqDAxtFpLVKom1r6ZgcmuSk//eZssNq9vGklMps86BRGukoC0KY6rETbve8leXICdLdy0uMASmO++hOUuu9S6sTMqtjZzyznzsWYC+j0+3WvfaijlzEM3yVQ+2ecCtjZzceZcFDSXQuUzU+TlPm1ViJrPX4DlNxbT2AWjMTVYaonM3Wms5edskpzly9Bl25Wh7JufJSuOQizoMJ7l7y22qnvh+nw52zcHvxiiAemm4q807nCrfFNnm6HDXemSsx5CT7xhOMkXgQdVmMYw/7yKnTc+l5VM49M/mZk0/SBJW7tVkL9+vkVPOtUvQevo1z7Emg6ReFnHlZ9Q1N2u51cipzZbnd+aQk31Issqhrpc3Y+T+/896L0FOdqybLjH5nx7F3dN5GI14bm3klMt/xyb++j6+fOblEunOreZCmidzt9pGTjl0WVMAFU8F9ByTxRE2+zGe2pWbMcxkyElFy7HYro96as5pKqa1uRqa9foYd1V6I7VmGbmHDJvkNEeOOeSkjHn9XSc9YKuG3DTls015HlP1xPf7dLBtDnrlltuqPyb7LYRoa1PlmyLbHB3u0uM8t7HkZF7G/Ix569r5wC5y2vRcOpbs0I9cX0OXbpA9btPVauTk8zm33VZg0idD189r5OTzNVue+5lLTtmrs8DCv5eXHFjpZxGZRRN6yv+zFDnlxLeGWS/FAazUKqsz2shJTytf/qfhsDR9SLM6UOJp7oTzu5lAdCetJiubxRWO446sjZyapev5fRVOxTPXZtgyA+zuxmS2uyRd11rMPe+CDfsZJsttbFivb+5TMa3hbp5PT0Pjbr+1UKchAw9GNslpjhxzySkToxslZTbUV55tmqsnvt+3Dm1z8BS9CeMuwp8r3xTZ5ujwJsgpE6y6pefbbF3ktOm59NmofGuKno8RFo8KtLU2cvLYhpW9emA+06yI7pNhCjnVbLmbattccsoRjeZlCfbtOVB5wDTQoQsWliInk81W51lkYLOMsnlCuKvCw9yQxtqdgmWTuQIug6tHJkClJ5YPU5pTKN3V/I45EHMhGiV39rlZMed45ptsbeRkXsr3y4/CszMeCBVkjZ5GpmyeT1EW5fTDKZN+Kqveoc35lPm1seTUN3fHmIJpmzIbHjMhb87Ga2JyTFv9cb75V3rUEsBT5ZhLTvnMk7K7SfIAdXm2aa6e+H7fOtTmYPxenfL2E/WgWZjRXIOpejxFNseeqsO+27dmYz2nXFBTO1PoeH3nnDY5l7Zvpfx3ownaHjewhsS1VbXfLpBL7GtHHHKFqRssi8uMzuQ8fh7L6IB5mhqBt8nZ5jnVbLkHqm195OSGUOLx0HTzyIl6b5hfB6R2cYO38ViZ+Pt00FLkpODlLbcqoWeXytZFTlbPWf6bz3gYKtMz0bMRdA+/NqtWjI/qEXn7rTFWx5M88knyC6fF0n00NGIxhMSk52MVkB+vJdA1crJowZp777PSzTUcpLflYWCrhyxT1kNslkQaH5eAJCKJ6W1pLBdEQrMaxT6bl+WOJae+uYv7FEzbFNn4t7+OQHz1Dj37oe7olXp7hDgavqiR01Q5+gzdEGNoJWUuJ9e7q51tmqonjt+3Ds05qKt69GLmR9h2g7SedQ5jTZVvrGx57afq8JD1GEtOubzZDaFXFTVbHzltci5DyMlnDIt7ttFQrs2kv9+QmxJtitEX89u2GjkZ4pKkLejJ9tqoj6kB3zen5fvaQHVlaGsjp5otz8d3+shJG+G5VsnYY0TacEN4hma1HTaLfzzI2yzasPjDIhDrAMwXLuY52ZchNt1O//NQbrP11cb74ZoDUkB3lDK4CygTu2h+sJ4HKZvuvuE3D3C5iJJQuUAaT39ufybg9O5UdM+GqLiCXiMnF84KRNncMkgT1srnrkcQ22r1lc3n/Gh8V7m8jcBF0jjqadV2TmPJyXH65p5lGYtpm3LrueoNa+z9u2FLScp8lGFO10rFq/2ywSlruwQ5GU5x02PrOts0RU8yTl3r0JyDkYUhv29HQ6ye5jZVvjGyles+RYd9v2/NxpKT3q95J42dOtcsUOojp6nf45C5tH0ntX93U+yVWVbLGerWFmm0zbFoG9ykeB2XNsLoUa25udUWuUHW2LtJdgMsSblJd8Pb9xsiyn67yKlpy5u/bLDNlhuNkni0t8poHskNvJ6eEQxtp1WJzabtdp0lMC85OITBWM9pzILEs4FAIBAIzEUgh4UNj639N0LPneta39/0b8I1lePG1huHjJ4dakFOa1WHkCsQCAREwFszjIgY5nRX3XUFTiC2GQQ2TU6mP4x4GXY3ShbktJl1jF4DgUBgYQTyoerapbgLDxXdVRDYJDnlYhAvufXvv2/hOYUuBgKBwNoRMFdnYZLFAxbn5F9HsXa5d0W+TZGT+Xirls0pHuYgepDTrqhPzCMQCAQCgc0gsCly6pQ2yGkzixm9BgKBQCCwKwgEOe3KSsY8AoFAIBDYIQSCnHZoMWMqgUAgEAjsCgJBTruykjGPQCAQCAR2CIEgpx1azJhKIBAIBAK7gkCQ066sZMwjEAgEAoEdQmBfyWmHcIypBAKBQCAQCGwAgXzx6wa6PmyXuZR8TwaLQQKBQCAQCAS2FoE9J6etRSoEDwQCgUAgENhNBPaUCXcTwphVIBAIBAKBwNIIBDktjWj0FwgEAoFAIDAbgSCn2RBGB4FAIBAIBAJLIxDktDSi0V8gEAgEAoHAbASCnGZDGB0EAoFAIBAILI1AlJIvjWj0FwgEAoHAdiOwCqclyGm7lSikDwQCgUBgaQRWRU6rEGZphKO/QCAQCAQCgcEI7Ms1RW3SxS8bHLxu8WAgEAgEAjuNQJDTTi9vTC4QCAQCge1EIMhpO9ctpA4EAoFAYKcRCHLa6eWNyQUCgUAgsJ0IBDlt57qF1IFAIBAI7DQCQU47vbwxuUAgEAgEthOBIKftXLeQOhAIBAKBnUYgyGmnlzcmFwgEAoHAehD4EXBs4IjAb3rEWoqcbgocE3jMHBjGnnN6NnDdNOCjgLsMHPwzwBnTs1cHXlR571zAHYCLAicDfgF8C/g88ErgZcC3B45XeyzL/p/AWYCfdvR1GuBLwBuBSzWe2xQGZb95yF8BKtengFcBT+6Rewo8Ku1VgKsC5wZOnhT5u8A3gQ8Ar0hY/HfLACcAVMjLAX8MHCfJ7fufBP4VeE1a0yEybgpjx94rPbs28Pwhky2eCRxHAhaP9yKw1+QkKf0kSXUmQNs/qU0lJxn2e8mQ/bpnZMnmrYDvOF6NnG4DPBY4XDK+XwaOmvr3T9vNgH+aNMv/fak0eBr5W84kp6UxyPJJRN9Jsh0pYXCq9P9fBS4BfHEGDuWrkpHjqkQ2CftrgGt6CuB4xcMXAd5eGfcawNPSTskffz3Jf/y0yThCWvuzAR8fKHfGYmmM91LPxpJT4DhQOdJjfhNfAc4MfHrcqwfq6b0mJ234u9MG1Y3gz6aiPZWc3gBcGrga8OKewf8FuD6Q32mSk4ZRo6UstwOemoxj7vY8aVf/MODHUydakNPPgaMBfwa8uaW/IZ7TkhiU5Fkzan8EPCd5Nm9Kss+A4tCrf5l29npOeqYPTUr126JjCebKwDnT2jTHvDPwyEQ+T0p//0LxkOSqN3V64BEjBM7ktCTGe61nY8gpcByhHOlRNxqPD3LqBW6vyalXoKEPTCWnWwH/CLw2GZ+28Yx1GtrRG3gfcIuK53RX4OHA84DrDBV8wnPZ4BmK1KDqfZwV+K9KX0PIaUkM+sjJn/9hkllv4kTJc50Aw6FXDLG+P3k74mGIdmw7L/AOQM/IUK/rt1TLa7UkxnutZ0PJKXAcrzVuel4PXDzIqRe8A0dOhmjMgRj6OXUKBdVQujXwBMA/Lwhcr0JO9wfuCzwEuFcv1NMfyAZPeQ0PmksylGieq9mGkNOSGAwhJ5+R6E+SPJkPT4fi0NpdHngGcOOJ/WgcLpPW97YT+2h7La/VkhjvtZ4NJafA8X+T9doIIyw5xGyu4llJv8rUgTbEKMpJK8pjmM9vNzdJzHSAa2Ge2YjJN9Jm2Q2ZOeWpzY39JYEbARdK4XejDubIzTUaKTBnXDaJwk2htsccr9+NoS/lMpxuXvYBgPneZpsynn00yemdwAXS+Obxy5YLIs4OfAQwPy+ev0u2/vbAXwCnBA6fQvgfAl6a8sr5/TZClC+G9nEolJZzQUMWKRsNwzwm0e8H3Ad4UMvLH0zKpiI9BTCu3gzr6S0ZstKz+tMExBBZxj6TZTdhb7HFx5JSmBPTAyjbEHJaEgPHzvK1GbWcj1ORLVrwI5vSJLf8rt6YH/TYduKkmOpP1+ZkbL/5+V3QsyHkFDjCMYBXp0KoXICjN36+lPOUQAwNZ0NvKuEcwE0SQRlO/n5SnB+mqIj/a1GOxl5DbJWaxtaQ/mmTof0r4CVTFRS4LPC61LcbRcPZFgNcDDh6KvrS1pVNo20O5pnAPVOxgPmyY6WQvX/aj7ngZgpjyng1chI3N+cvTza8Rk6S/90Lh8ENg6R2XMC5fjbZTsP1/kzb7XrlViOnsX1MJifzQBZEWNHmfwqZWTML6I7ASi93PzdIi6VCNMnJhfxcUjSZXE/GxP/SLRs8FVtFddfyuAS0O4VfFgMOIaclMRhCTuaIzO8ZIpVgpzY3CC9IGIjFlKaBsAJPHKf20TVuXqslMd5rPRtCToHj/+aY9W7cvPrt5+9QQyh5GLrTm3AjXDY9EI14W0GEYeZrpbyy3la5mTOHq91qejZjvgU9B729FzaqiN2sacAlx2a1Wjbabo6vmXK9eUxD9eZYjRbcrZKjnTJejZz8DtwEHCVtcksvLdtwPSa9oyz/P6cIy1+nmoASJ8nePt3sd5HT2D4mk5NxcpVDMHVRLS4wUV+2JwLmDNxJ/EcHOfmOSma5siXkuvAm6A05ufMpE/RjlKf5bGnwJE13/VYRWoVmzsudQm5DyGlpDGqek+EOvaQrAg9MCuXfxX1q+9u0I5qT49OIeIbBD9OPbOmWsVga473UsyHkdNBxtOLO3K+bU41ys/JX4+hmTM/ohI0NcBc5nSF5JXpSbpz9cy+b1aserTAqVOZiMzn5LZvKaLa8cdT+XWmEwG3j2UXNi7FaWaKxEOfRxTilg/GeFMnyx3qIem6GRj0a0tdqY47tYzY5uTMR/OcW558U3PJv2dmS6Hy+ybNNNc8pT9TiCZPWFk2oiDbLknUxJbq+A2R9gDUNns+rxO7+jU2bE3tv6mQMOS2FQe2cUzknCVVlkujnNEOw5vbayumNC7tzajZzI3+e/tGP694pPOCud+nWXKulMFbOvdKzIeR00HHMOWkrRe/RokSemTFcJsmUlaBd5GRe4x/SEYebL62cA/rL+U2Pq/id5ZaNtlElczXNZoHWR1PVrOHIoa1tPN+vEYWbPm2dYxk1yq0kJ6shtbs2vda/A96VomDm1bpabcyxfcwmpyMnd9k8iHklhbKZ2LSEXIVT8Wx95JQnq7dgst6dh3/q4Vg3r2FcopQ878bzeLmK6xMpOamrP4aclsIgG2TJ0sPHNuduyb5xamX6wVBt7Xjub4C/T3k+wx3N5sbAnVtuGnN3sCU55T4MD0ocS7cmOS2FcSnnpvVsCDkddBxzsdQQ/Tl/sXn0+S5yylEbj6ZYbr6pZp5Fb0eP3DCYoTxtoSEzv10jR+bEcstG228qH1QtZZOA9SLdiBrSbrax4/l+W3GCdkZvVdmtDbBlctIGas+zvXE+RkmM2lgcoS0wsmUaphYarY05to/Z5OSErHhTCczhqGw2w2V6Ii5YNrRDyalcEIHTAJ4uxaT1qqa2mudkX8ZyTfa58A9OHsEYcloKg7aCiHxOzA/O3czcJiGZByzd9q4+3RR4ZKAkpxsm5dRASPZDm4nu2qHt5k0ctbXaNj0bQk4HHUf1UH10/fsO0lr95uH83LrIKfdrJZ3FB0s3NzZPT9Ei80faO8Nd5uEturhC2lS2kVPbVUJt5DR1POfdRk7abL8p8+56mrZMTub6jHI1m86CoWhTOZKvkTGdD73UMv3SVb4+tI9FyEm30ASgbqruqqEyqzma1SBTyElwsgtq3Li8sWCswrWRk/1YYKD8VsQ5nqAbUuy6vqj0wJbAoI2czDlZVuvOQ7J2xzOnmcA0PCJJWLnX543VyCnnAgy1usPyoxzS3Ag0KyN9zxBD/kD8/9paLYFxl4xL69kQcjroOOpVuOGcctaui5xyTqXcMA/Rz6HPGBY3PG6Yy0PqzdJvz1Eagl+KnKaO10VOFpxYJCKZ+g1rDzI5OSdrANqam3dDlm6WrbZs5q+HnK3q62MRcnICuqESk/8Z5rG4QBfQ8zS5TSWnvNsWOP+uWzmldZGT/ZlDMQcg0RpKU+GGktMSGHSVkps8Na78tlRyO2X+5TuWfho28APzKEBXq5GTz5uo1ri2JXfnyNi2VtukZ0PI6aDjeMeUkJ9SWNNFTjlU33dN2VQd1Ua4WfIqsbdUOjEH7/ovRU5Tx+sip3ITqKdnQVu+kMAcfN+1dL5vZaKbTTfQhghzxd4QcsqwtfWxGDnlxKbloLKuLp6VOKWrN5WcLFXWq2kesBurWH3kJPFptB3P5J8JPBes7eLXZu5qLgZd5GSBid6TYVJvY1D55zSV0bySno/n1Txn0tbayMnDu5aHqsQ+06zWnCNf21rNxbhLpqX1bCg5HWQcjbIYzlOHLAm3vHtoU98kBwsHzEmXLRcW6NGbEqjld5rj6AF4zmjI+UEjD0YgynxN7s/iDefh1V9LkdPU8frIyTJ9r3Azf6SnlM99GbIb2rwpSC9KO2K0rG/MWr+1PhYjJxOBuXbewWu3PbSRk7snieffkotZCu8BWV1/Fbc87JsvffRZdzBWnfS1PnLyfQ/WGmLKXtoYcpqDgWP3HcLNh5X9eDynkS9UnIKF43lC/k7JE1U5jD3XbhDO5a1lzilj7bkrz1+ZFDX2bF4s5xjzM37E7o7a7jGsrVvbWs3BeK/1bCg5Of9dx7Hr2zR3Y25IT9xjCeV5Gd8zGuMRkzIK47+7EbYSr8yZlOO4+XITZr7UAq18UNdn7M/ChVx1JqFYiOBZIyM/enJdTUNuZMjjFH5DuelBOB8jL7alyGnqeMrQ58WYgpGUtb/iZBtKTuJlvt4NgBuNjGffmCW2bX0sRk6lcdWwm9hr3pzdRk66xZ6FMlxnrkfjax+WNHuC3uZ1IB7kza6mSTWV1Z2RzwwJ9Q0hJ8fKpdb+fUxYbw4G5btdRs0Yt7dolKW3U7DIymE1pV6i1XA2fyWJ16h4ENIPVk/N2LStRk4mai2CsZw83zbirtF18X1zWr6v63/hUiN7/t61Vvlna9czN1y5erU5XfEpPfJdx7FruSUJr7/xKizX1KpZbYCeh5saf41IrSrUTalVZuaJ1S/tjbbA8zi28lCrRQuGhLUfEoiG1JxQ/n1DOZ/pe21kV85BXXazZbTFkJvFEPZrqNyb/SVOQ/FLkdPU8ZS5jyhyxagbTMN5tiY5uXnSpqvTzs+Ii9+2Z0SN6phjM5SaW23MsX0sSk662Hoabbdmt5GTuwyJxx2ShORpYyfvDtyKMl1Odz9lyzmYMTHloeTkAhlGtEhiLDlNxcC59XlOPmM5rQTlR2bowl3PFCxKLP2o3IFqLP1oLTrRSOiZaSS8Md5flSEW7m5rzZCYpf+GCVxDQySW/WuENSAqZt/t9WW/XWs1FeO91rMug+wmwI+72XYVxy4s/JkE46bM6kXtgB6yGySNoZsiK+5qhUDebeftER4OleAlinITJPGZtNf7Nz/qM9oVvyGjO9lLs9jI84N6+VapWX3X1wzpObby+s0YOfKgqblhDbahuKXISVmmjOd7feQkobshlWhza5KTFZWGn7WJztXCJgupJHxv+GheA1Ubc2wfo8mpb8H26uf54lLL1VW0g9wCi82tfmC7OWyj53UgING4CdVDdZNgGxrW2+gMxl78ulFhRnSew3+buNdthBireDSw2NwyBLabwzZ6XgcCuTjKnJOh1SCnGevidUgm7psu84wut/bVwGJzSxfYbg7b6Hk9CORf2WI4M4few3Naz/qEJIFAIBAIHDgEPABtNbR5ZYtC8tGfIKcDpwox4UAgEAgE9hcBj3tYQWv1ndWFHry1WtpDzfmGiCCn/V2jGD0QCAQCgQOHgGX7/oojqyE9o+TVSJbv24KcDpw6xIQDgUAgEFg/AkFO61+jkDAQCAQCgQOHQJDTgVvymHAgEAgEAutHIMhp/WsUEgYCgUAgcOAQWCU5HbhViAkHAoFAIBAIVBFYVbVerFEgEAgEAoFAICACqyCn/w+HEMHt8DbzbA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5003800" cy="22352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50" name="AutoShape 10" descr="data:image/png;base64,iVBORw0KGgoAAAANSUhEUgAAATwAAADjCAYAAAAYGqhIAAAAAXNSR0IArs4c6QAAIABJREFUeF7tnQO0NduVtp+ObXvEtm2zY9tmx046tpOObdu2bdv2/48nWSu9urKKu/Y+tc+ec4w7vnu/U7XwzrneNVXn/gfzyf+bb6gYKRAIBPYBAv+xtD3MuaBMeHOOuTS8Yj2BQCDQj8BiuWBOclrsJvv1E08EAoHAjAgslguC8GbUcgwVCAQC/0AgCC8MIRAIBHYGgSC8nVF1bDQQCASC8MIGAoFAYGcQCMLbGVXHRgOBQCAIL2wgEAgEdgaBILydUXVstInAJYHXAM8DrhHwzI7AL4HDAgcG/jr76PUBrw8cGnhUy3xBeC3AnB64NXBu4BjAH4AfAl9Nh+SVwI82pMSYZj0IBOGtB9c86qYJT6L7dZr8pMCXKtsLwquAcnPgMcABgN8A3wQODhwz/ekrNwD+Z732MuvoxwG+BZwM+OKsI2/vYEF469Xd3ITXZ8Oe1w8ChwN0WH4bhNevYG+GzwI2Pt8SeCrwl+K1MwKXAx4C/Kp/uMU8IYk/Lgjv/+gjCG+95jk34c1hw+HhNXR+B+ChwAuAq63XHjY2+kGANwHnDcILwtuY1cGchDeXDQfhNQzgPsA9gQcCdxthHCr3Q8BFUgL8psCpUlj8ZeC5wGMb3mI5vIndmwHXBPQyFXMQzwEe3/KeRmBofVXgFMAhgO8DXwAeAbwtrUVv9OiVvRjiHi/9vet/P3Bx4NTA/YFzAQcEbgi8CDgS8BPge8CxWrC5KPAG4GXAFRrPOMdHgQumfd4irVsP+tPAw4FXp3euBPhz13JQ4CsphWCqYcxvvzly0uOl0pr1yt2n+jX08SJoK1qsSydNvatDL9dTJh3+AHhLiiLcd1NKHI02xMkQTv1/F3g9cN+kq/zuJ4HTABdOY9fUZ776XSnlYeojiziMXaPv1ghvig1ZUBpiw21zlvv4c2Hv4rUOrEfQxv8+ulff0mp4HoCPAGcF/j5w9Sr3p8DrgFsBnwK+DhwBOHuqVL0VuASQQc9DHyq9p8GpgI8BBwLOnN6XuCSi8j0Pq4Z9tlQBc77fAcdPB/vywMsT6ZwWuF4ivScBP0sT/yKRTDYUCzIWat6Y1vs54DDAdYH3zkR45lUk/zsl8pM8T5AuB9dxdcC0wW0B5/eykKzFwhzNI4HbDdSJZP5u4NgJV/cggTuWY0qezlMjvHXqJC/fCqb2co6Ub/pA0qFkcxLgj4DEbyW5FG1NHJ8F3DVdjOZl1dUZ0p9fS/+e0y63Sdg9G7h2C35PSZfbXYAHpWemrnFOwvPiHGLDXYRX7sPnvFA8L+vAeqB5/t/H9orwDpm8CQ+ElVgJ4NsDdpBvM6tEl043ZX7txMmT8ADeHXhAYzzzhN6gGpzzaejK4RNpGYp6Y9+reM+Q+yrAO5IXp2eXxcPyjQZB6ll5GNqKFq5fT8tqtInfmwA/b6xzyu3cPKgannNdLM2Tf3574GHA7wE9V/eml5hFr/DNidzVTSbtLtWIjdiJlaT9p/SwpCeW90j/XSO8TejEeb1g9WolIXHJItFJTrZzeNi9jLJkW1NXV24Q4lHSYdYzvmPC1Pf0dL1ctK2jJj2X2OlF24UgaVoc8Fll6hp9dy4PL6+zz4bb5iz3kccq+WVurLtssvVne0V4Lkhi0AhtR5EEvGGfmTyqv7WsOCu3vB3LR88HvD21sljtzeNoXHqChi4aaVkg8X3DW0NUD7hGazh3onSr66GdEPDPPukzlrx+wz09zdo+5yK8OwMPbixY780D5x4l/htXNqSne37AsNlQtEskiU8AP05er7d5Uz4OnK7i4W1CJ16CemWmCPRwaxVFSfnewNMB+8uyZF3dL6VfmvvyAJuC0G69fLN4gV8mkayXQCn/mS4YcRVfZZU1+v5SCK/chxeC0uSXubHuMc9///FeEp6r0ROxgOHB8xAq3nrmEp5QaaTMyjUPYyhWE9tbjpuI7TPpAfN25ugkAImgJnqN9hhJboYqhsyPBp6WQpAh4A4lPENuQ+WazEV45jathDdFz/IswGWBV1V+bjiuPsxzGhZ3SS4+tZGn75qrNWfb9PA2oRM9eZtj3ZP53pp4MZqTkxTzQfW5bGvm7ST1poivOVHxNOWRRVxfkfSrnkvRm5b0zAe/MP1glTWW6ywbj1exoT4bbpuz3IeRi9Lkl7mx7jHPf//xXhNeXpHK0ji8Yf3TdWlI3oJlW0o2Qompdls73mvTGCaavW0Vyc4DNkQkgw8nwvWQ2DZjq8kQ6TOWvH5zjm0e4yrGWhqjYZP9jU15J3Ae4Ewpv9f8uQSh8Rqe6nF3SSbHLoxyvrZJeJvQyRNT2sCCg/O1iZ69OpHwJL4SRy/l3Ghbvu/FaMRgLth8aBZt2UvbVInRSx7PfLDetSGy6YKcUllljeU695rwyn3k81LjlzmxHnIm/88zSyG8clGGuoYKhiBNzyEThvmnZliax/Bdww2rTh4yxSqs/2241tcQbI5LLzG/c52UuB4C7lDC6/oMaC7Ca5sjE55hplXFVQhPD9ACSBdGVm5NXTQJbxM6MT+np9qnwxwVZO++jUiGEJ7P5EvDKMGuAcX8sTnLJycSzmOtssYlEV65j3xR1vhlbqyHnMt/PbNEwnNxeh96WXpB3rxZMuF5e5bJ53LT7wHO2QjZsidi0t5WkiGiYd4otSN0eQflWJsivJwLamtL6fq2ck7CyxjpPXvD18Tq30sqhLcJnVhttnK6iofXdnG0eXhikHObtlDZhaDk4o7hr9FLllXWuArhtdlQnw23zVnuY6qHNwXrIWd58YRnu4genMUD/z23rWTCM4QwlGiKSXnDiaOlfquc58vtAi9OFbchIOX8VPNG7nq3z1iGNIka+kj0uv56ezWxMmiec68Jz3zof6fWE8PgmtiS4iXT9PA2oRNTEuaCu3KMhp3ajO1OOY/cdqjL/XURns/lnjxbmGx1sgvB9p+y987nVllj2zpXsaE+G26bs9yHjoLSdKjWhfWQ81xd0OAXKw/O2V2db8iyabcEutk+kpeTvQnbR+wLy0RpxdVQVhLV4Gwn6ZOclPYgGF7X8jjNMawQWylu3uL5uSGEJ2mb5zFsP2KlbcWx3pf6Dvea8Mx36q14mMW42fvoWnPVt0l4m9CJuTILErb+tOnQxncbwO23M/Qdqqs+wsuEbi+kuBjm1roLVlljG/msYkN9Ntw2Z7mPfFE3CW9dWPed5X/9fK9CWo1BMrPnq9nKYLuG4Y7EZA+Xxtg0Qt8xN2SYkEWDtunYPjyNzE/XSnlGMmjbT+yryhXc/IzVOG8gix5ZbDnwW1C/ajAXVPal+axd5GXvVm4qNW9j/qYpQwjPd3L443iGi7l9xd42m2AlfGWvCc81GLbZZGx+yu8wc25V2xKD/CuEan14m9CJlXbXoV7N45ZFMHWr16+o/zK/26erPsLLPXnio/78oqbsvSttY+oaHaNtnVNtqM+Gu+bM+8h7K/llnVhXjlr9r/aK8HIeSQ/MHi49Mj1EP6WyYVOxbH+tRnFC5XpbSpQmyw1rDRN04fWsDpbaAeyDav5uMMnJdgE/+3Euw13n1YuyjcVbyYKHzbhZygZTvS7n80BbXtdD8WuE8neC+VmRfWfesHph9v65Hz+F6zKUpnY8HHpG5jQcw/DINUssEq2ewhJCWtdtD6P6dJ96U/YYalcWn7x8bEvx0qoR3iZ04m/gkdQ8cJKdOV6r116oRhI2SmtLZQP2EF31EZ5j2CWQW1PUZ+69a+p76hq71jnVhvpsuGvOch8+5yWzKawHkd5eEd6FEpl5q0pyfnkhQVm290a0yqNX1RQJTxLwkyQ/47KNJX9L6zexvlfr38vjSET2QNlx79wSpe0Beps2gxrW+PlYKR5KPRcrvx5u53edfqLkt6JNT9GmXT0wv7v1WcnKIsqQQ1TOK7mZI/NdizSGZR5Wc2b2f0nAHqjat7SbKlrk9UrChisebv/d8F/ic61+PijGXmC1XwC6CZ04h3NrM+rFlh0vO0nISKD2O91W9fDEJvfk+e9l713tcE5ZY59NTbWhLhvum9N95IjEdNCmsF404Q1aXAvheZgN7YZ+fzt1rngvEAgEpiEwZz5/2gpa3torD2/qJvpu3anjxnuBQCAwHwJBeDNhGYQ3E5AxTCCwRgSC8GYCNwhvJiBjmEBgjQgE4c0EbhDeTEDGMIHAGhEIwpsJ3CC8mYCMYQKBNSIQhLdGcGPoQCAQWBYCQXjL0kesJhAIBNaIQBDeGsGNoQOBQGBZCAThLUsfsZpAIBBYIwJBeGsEN4YOBAKBZSGwU4S3LOhjNYFAILBXCMz5Jdcse5hzQWP+x82zLD4GCQQCgUUjMCe/zLLRxS1oll3FIIFAIBAIVBAIwguzCAQCgZ1BIAhvZ1QdGw0EAoEgvLCBQCAQ2BkEgvB2RtWx0UAgEAjCCxsIBAKBnUEgCG9nVB0bDQQCgbkJL3rxwqYCgUBABObmlllQnXtRQXizqCUGCQS2HoG5uWUWQOZe1GK/oZsFrRgkEAgE+hBYNAcE4fWpL34eCAQCYxAIwhuDVjwbCAQCW41AEN5Wqy8WHwgEAmMQCMIbg1Y8GwgEAluNQBDeVqsvFh8IBAJjEAjCG4NWPBsIBAJbjUAQ3larb/XF78X/S7dtzusDhwYetfq2Vh5h6louCbwGeB5wjZVXsd4BuvZ4YOAuwNWB4wG/Az4NuL8rL0hPNYS69hWE12FTz00K95FHALcfaH9fAk6cnr0i8NKB7+3FY0shPInu1wmAkwJiuFeyylq2hfD69vh04LrAj4F3AodMJOf+lqKnmn307SsIbwDhCdJPgWMCf+k5hecG3gX4jn2EcxHecYBvAScDvjgjEyyF8A4AfBA4HHB64LeNPa5r/zUo+9bSBf+SCK8Ls649HgP4DvCbdHFLellWwWYOs+2zg771BeENILy3ABcCrgC8rEdrzwauCeR35iK8mwOP28eE13cY1rX/vnnH/nxJhDcVs7wHIxPtd0kydU95D0F4AwjvpsATgTcAF+94/rDAD4AvAB8BbjyTh3cQ4E3AeddIeAcE/r4hyx7rVa5z/3NveSmEtwpm5u1M5zwBkGCWIqvsKQhvgBZzDu/UwGuBYwHHBb7b8u7NgMcD/nn2lLRu8/BMCvuc3qA5K8W81XPSGDl0NvH9EODolTkNcU0oZzGEPj9wHeAcKQT/G/BV4IXAw4A/N8aRfMx7HAi4HnBD4OSABPhlQI9Vz7ItlHcfNwCuBpwSOEQifT1c1/2VyrrbCK/292P2PxTTAaqni5SPDNwNuFSyiV8B7wcemEJyL6da0WLK+lzHR4ELApcDbpFCfnHWDl8P3Bf4SbGpoZg196jtqMuLpX38MRUrHPrrwJnTHF3YSEqOcVXgFMkevp+cAPPgb5tor0P35PBd68se3ntH2utYHQyxsX97Zq+/pc2EdzrgssC9gHsA92/ZzccTeUlOTwGu1OLhHQp4HWC+T4/wY4lwNKgjJKPQk5ScDKNPm8jIcZ8E/CzN/wvg4cVaLgK8Efgr8Enga4nMzpOSzrUQReOQ3F6eyFfP1Pf0Vs+V3n9r8mybpOcz7kNyNef2gXRAzDOeBPDAiIFVy1LGEN7Q/Y/BdIgxtq3RC+bdwLGT7jw44qfu1M9jgNtWCG/q+lyH2D4LuGu6FM3hHgY4Q/pTffnvEq8yFLPmHi1SOI4FN1M4n0l7dUwJ9T49hGf+VQI+W7LBTyV7OH66GC6f7CzjP8Zeh+6pi/C0V/esjLXXsToYYmOLJbwzpqLFNwD/OWEqSpQLNtEucemhXStVZlVwzcN7aroFJcVbJ2JwrMMngzB09daWYLN4w2iMXUULD55e44uBHxXv6pVKgBpkswKajd7KmyT7vuK9IyVC8zDfHXhAQ0N6MXp2rwauXRiTj0l0eoeSr4Stl5llDOEN3f8UTLuMsm2N70iphRekKuaf0iBiny9E/6rp4U1dX17HH1I7SHl5HCXlio1A7pg8+HJPfTbTtke9qRxp6FE2pe09MbkKIEaOoWeXxQvQs1NGGFPstW9Pzte2vmyv+axl8htqr1N0MIr4luLhnSmFFYZphhYXAN7e2In5DnN9elN6AHpTNcKzymR4YKinoTa9JgnJHKBenKFTdsGHKLoL3KcB9idJUBpmk3zuCdyvMoDh7ecSgVqlNkRW9AL0NLz5T1CpqvqMBHBvwBYH527OaYgnIfb9vT/v2v9UTLvwqh0aifsTqVVDr8XetKbo5RsRlIS3yvryOtSNOmqKF8uLkhd96cYP+2xmTsI7UfI+jTp0CPxzFWmz1749OWdtX9leM6fUuKXPXqfoYBQGSyM8by/J4vlFf54bOngKbyzf5/67NsLLeb4HA3duQUNvy7yahmO40nfgh4BqOOKBuQnw5ArJ6KF6mGsiAUvEErRhjqJnaoOwIbZEXxMJ0jyTpKg3kmVuD28qpl241dZ4B+ChKV1hQaomYizWJeGtsr68jjb9nCo1BNvSYyhZSh85zEl4twIeDUhU5oFXlTZ77duT89b2le01r6vGLX32OkUHo3BYGuEdNLnpJozN12SX2MKD4ZsEJpEpbYSXixpDgDgL8OH04BBF+6jhp7e+4a95JsNY13uw1BcoOUlSTfLxuZwDaq7tVYDeg0nzV6YfWrWWPA153FOb6Kmal5TwcmJ9bsKbimmXDmprFDeJ7papkFN7Xw9asisJb5X15XWYf8oNv+W8XopGC6ZTTL3sFeHlCKcLmxpeY+11yDmo6S7baxfh+bMue52igyHn/F/PLI3wXJhJaZVaHnQbja3KSjA/7CE8cyPmN6xW9TUQW1X95kDCMzx8RvI8zTW4ps+n3KOhl+0SJqLbCE8yb1ZwsyJybsZ1e5CV3G9oRdiEepu4fnOIpbc6N+FNxXQs4eUiVteerdya0ywJb5X1dVUcXf9SCC/vsc8eMuZT7XUq4WV77SO8Mfaax+rSwdYT3mlSAcDwTxfX3IXtG3pBVnKztHl42UvwMzXL9EOlT9G2SVg9tlJ6mUabgnNYzb1dB+FZMCmTuOW6bMm5RNqf+1QeCdxmIR7eVEzHEp6pgBulwpAeQ02sJr6kQXirrG9bCC9j0+fxZ8ym2mvfOXD8GmbZXvsIb0xEshOE5yYNHyQ7/zGvd6fUkyUx9BGeJCH4VlL9CHuo9CnaKqxkfL707WNzXPOO9ka1eXi5MFNbj3lEk/T22VnAUBzHMMZKc1s+y0+Uvpe8TAswWeb28KZiOpbwTFn8d/LyzQnVxJYUL7LSw1tlfdtCeDm/KfGZ6uiTqfbadw7aCC/baxfhjbXXnSG8nIT2sOtNWbm0EpcrmALR5uHpERrKWp21xcRS/RCxKiyZmZg2Qd2UTErm7qwUlmIBxHmO2EF4zTaY/L55IXvzbDEwZM9fY5jDtCDx81SlreWX8i1uyGuoswrhde1/KqZjCc+cqth/O3n2tRSAqQobeEvCW2V9qxBen83MWbTIxRO/ObdqX7OHEu+p9tq3pzbCy/bqt7ZKLV021l53hvBM8NswbCFAscNesEppIzyfMdcmAVj91MvLlc/8vp6jt03pMUquVr8eC1gRa4p5I/NHVk71MrJYeXI+83dKm4dnns/37aHKctTUyGw7hl6sFcpSrMq5Ftdpfq8sepgz1ItV3E+Zr5zi4fXtfwqmFRj/9Vdta/xQKgzZV+dnV7mtyAMkFvlXWzX78KaubxXC68NsTsITOHsE1bufYFrIyw3y/kx7tniW+zGn2mvfnpyrbV/ZXn2mWaSbYq/ZWPZ1Di9vMiew7ZNzw/bWldJFeCr+FcCFU5+dYaIelB6YCX4bfu2tMlzOYriq5+YNZXOw80lIdqsr50xk5SdihgsWLCQ7PTR/64WGYstEjfBM1H42FTwM181J6hXaAO0XAnbP68mWPXPOaTuOpKaxSHbvSXPpuUqSNuX6XWbzFy5MIby+/U/BdArh2Z7jr0sSez1cPymT7PSs/QpDjM2lNglv6vpWIbw+zOYmvLIR2sKZtuSFoB3q5ZpDzhfCVHvt21MX4Wmvv09Kn8Ned4rwDC91r/3HRuSmdBGez0pc5tT8QkEPyBvHT7H8PtZvMQ0D/TSnFEMlQ0+/UbTKJbFpOFk8dP7c8WwF0Qv1UzN7mlS2YUSN8CRvK89+S2uDsOGJ6/Pb3memXF2T7PKcPqd357uuy0+eJG9DOz3C2u+1m0J4zte3/ymYtpFeF9HorejRW8jx3w3fJD7ze4b/6tFvl5u/AHTK+lYhvD7M5iY855PY9XxtjfJy0E7tXLCYZiRURjNT7LVvT12E589yI79dDKva674jvC4PIH4WCAQC24dA/Hqo7dNZrDgQCAQmIhCENxG4eC0QCAS2D4EgvO3TWaw4EAgEJiIQhDcRuHgtEAgEtg+BILzt01msOBAIBCYiEIQ3Ebh4LRAIBLYPgSC87dNZrDgQCAQmIhCENxG4eC0QCAS2D4EgvO3TWaw4EAgEJiIQhDcRuHgtEAgEtg+BnSS87VNTrDgQCATmRGDu36Y+y9rmXlRm91kWF4MEAoHA1iIwN7fMAsQiFzXLzmKQQCAQCAQaCAThhUkEAoHAziAQhLczqo6NBgKBQBBe2EAgEAjsDAJBeDuj6thoIBAIBOGFDQQCgcDOIBCEtzOqjo0GAoHAHIQXvXdhR4FAINCGwBwcMxu6cywmCG82dcRAgcC+Q2AOjpkNlDkWs+hv52ZDKgYKBAKBMQgskheC8MaoMJ4NBAKBoQgE4Q1FKp4LBAKBrUcgCG/rVRgbCAQCgaEIBOENRSqeCwQCga1HIAhv61UYGwgEAoGhCAThDUUqngsEAoGtRyAIb+tVGBsIBAKBoQgE4Q1Fah8890vgsMCBgb9uaD9tc14fODTwqA2tI6bpRqBLH9rLXYCrA8cDfgd8GrgkcOWF67G5ryC8ZAfPTQr1Px8B3H7gCfkScOL07BWBlw58by8eWwrhSXS/TgCcFBDDkL1DoE8fTweuC/wYeCdwyERyEt6S9VjbVxBeg/AE5KfAMYG/9NjguYF3Ab5js/RchHcc4FvAyYAvzngOlkJ4BwA+CBwOOD3w22KP69r7jDBu5VBduHbp4xjAd4DfpItd0svS9d4mQOqzldr6gvAahPcW4ELAFYCX9Wjt2cA1gfzOXIR3c+Bx+5jwumBd1943cQCXPMdUXPXiXpMiF+17STJlT0F4DcK7KfBE4A3AxTu0ay7sB8AXgI8AN57JwzsI8CbgvGskvAMCf9+Q5Y7xKte59w1td5HTrIKreTvTPU8AJJilyNQ9BeE1CO/UwGuBYwHHBb7bouGbAY8H/PPswDVaCM+Er8/oCZqvUsxZPSe9X4bNjvEQ4OiVOQ1xTRgrhs/nB64DnCOF338Dvgq8EHgY8OfKGJKPeY0DAdcDbgicHJAAvwzosepZ1kJ593ED4GrAKYFDJMLXu3XNX2nBqY3wmn8/dO9OMwbTIQf0SMDdgEsnvf8KeA/wAOATKeR+RdJxHs93fgJ8L71Tm+ei6eI0UjBiKGWKDsXso8AFgcsBt0gpAXWhnb4euG9aV55rKK5NfWhf6vtiKfXwx1SscNyvA2dOE3RdaJKSY1wVOEWyme8nJ8E8+dsKQMbgMXRPDt9cX0l4U2x6ig56bXAvfnlALlqcDrgscC/gHsD9W1b78URgktNTgCtVCO9QwOsAc316gx9LZKOxHCEpXC8yk5OH4rSJjBz3ScDP0vy/AB6e/v0iwBtTpfWTwNcSkZ0nJZQtnNTCD5Ulub08EbCeqe/qrZ4rjfHW5NmWpOfP3Yfkar7tA8n4zTGeBPAwuH9Dn6YMJbyhex+LaZ+xmQeS3PxTHb03YXQW4KjAbYHHAs+bmfCm6FAsxf9ZwF3TxWmO9zDAGdKf6tN/l7SVobg29WSRwnEsyJni+Qzw7jSmRH+fHsIzPysBny3Z6aeSzRw/XRCXT3aY9TMGj6F76iI81zfFpqfooM8G/+HBrCpjXddMeGdMRYtvAP5zwlSUKNdjol3y0ku7VspvqMBmDu+p6YaTEG+diMFxDp+UbdjqjSy5luItrrG1FS0kLb3GFwM/Kl7UI5UAVWat+pmN2sqaRPu+4l09Fg1AMr578m7yjz3senavBq6dbs38M4lOz9A2F8laL7OUoYSX3+nb+1RM2+xJgr8A8IJUifxTelAv2Mvuv9J/z014U3SYsfxDagcpL5ijpFyyEcodk5c/xqba9KQ3laMRPcqmtL0nnlcB3pEuCj27LF6Snq0yCpmCR5+tOF+bh/f8iTa9ig5aOW0vCe9MKWwwVDN08DC8vbFS8xnm+vSovPX0qJqEp8eg62+opxE2w0QJyfyfHtyRG6Q6RJFt4D0NsPdIgtLoauRzT+B+lQEMbz+XSNQqtWGyN7xehLf6CRoV1TyEhH1vwPYF514X4a2CaQ2v06QLwsqjnof9ZaVoh14g6m9uwms1fqBNh/mwqTt12BQvnxclT9vwvJQ+m5qT8E6UvE+jEh0G/1xF2vDo21MX4ekQTbHpVXSwaMLzdpIwvAlM3GY5eAp9PCS5/65GeDnH92Dgzi071dMyp6ZRGIpkGaLINvAMNTwMNwGe3HgoK0sP1dxUTSRhydhDbhijZ2pzsOG1JF8TydEckgakp1HKnB7eKpjW1m2vpflOPXCLTjWRyCX0TRJemw779Heq1BBsy4+hZCl9NjUn4d0KeHQibvPEq0obHn17ct42D8+fTbHpVXTQisMSPLyDArrhJoTNp7lRxeKDIZwkJpkpNcLLBY0hyjZf9OHiwSGKNPT0Rjf0PXYKY13rwVJRQ3JSoTXyMeTNOZ7m+l6VkvcmxV+ZKtaSp+GMe2oTPVXzkhKexJdlTsJbBdPausVHortlKtbUntFTluzWQXhjdZixNKeaG37LNXtxGlGYbjE1U0qfTc1JeDkC6sK1hvVYPPr25BxdhDfFplfRQevhWQLhubjHpMNQAmOjsVVZSeaHHYTv0TtXAAAf9ElEQVRn3sP8h5WovuZhvYxvDiQ8K0vPSF6nuRzX8/mUdzQks2/KJHMX4UnmtSquS8i5F9fuIc+9hlaETZa3ies3h9j0VuckvFUwra0752279naplLuck/Cm6rCrIur+lkJ4WU99NpN1MhWPVQmvb301m15FB4snvJzjMfwzDDQ3YfuGXpCV3Cw1Dy97D4ZNluDHSJcibZ8wmW6l9DINb8o5rOTerofwLJpkj7W5LltyLpH25z4fCdxmIR7eKpjW8Dfkv1EqANl7WRO/FbXVZwrh/WdqXm+2pUzV4SqHrY8c5vTwMq59HlTGeyoefXtap4fX9j1616WzeMJzgYYHkp3/mNe7E+CtLzF0EZ4kIVlYSfXQjJEuRZpEl4jPl75rbI5rztG+py4PLxdmamsyl2gC3147CxiOY4jSlefy8yP70fwkzwJMKXN6eKtgWturFdgHJU/eXGXXM03CMy1gMt5Q3gp3TayW2qPYJLypOtwWwrsD8NCUQzYd0idT8ViV8KbY9Co62ArCy4lywdGjsnJptdA/uwhPb9BQ1uqs7SWW4YeKVWEJzcSzCehSMiGZu7MXsBQLIM5zxB7Cq7XCOI55H3vzzF0asvs1hvlLCxI/T1XaWu4o39CGvIYJpYwlvK69r4JpDXuJ39zpt5P3XgvzrcLbo9gkPL/TNKVgc614i09TbPsx/dEkvKk6XOWwdeHquuf08HLxxAvQyn7NZuaw6b491faV29W07Sk2vYoOtoLwvMltSLUYoDwwdeWXi6+FtP7cXJsEYOVTL8+qZyl6jXpHpbfozyVXq1s2vFrxKsVeOD1MK6c2xWaxUup85u+ULg/PXJ9j2COVxSZbm5ntpdOL9YbOYsXNdbhOc3tlwcOcoV6s4n6a+cqxhNe191UwbcD4r/+00diGauc1BMvtQ+aR9ShzOqJJeA4gfvZS+q4XY74E7SmzMdiLRWkS3lQdrnLY+nCdk/Dcsz2C2oafaFroyw30/kybt8CWezan4tG3J+dqK1qYn59i06vooM0G97TxuBbu5eS2t4Mxuv11pbQRnkr1k6QLpz47Q0S9Jz0CE/yGQvZNGSqXYsiq96YXoZfgfBKS3ejnTAfNxlhDAQsWkp3emb/RQiOwLaWN8EzEfjYVPQzXzUnqGXpw/YrB7ng92fL35dmKI6lpwPmzK+fSc5Ugbda1daf2yxbGEl7X3sVoKqZtxqY+9eKyJ/v+VOXWg1ZHEp6haY3w9PwsSpnPUUfqQxux2uih9nfI1ULaqTpc5bD14To34ZWN0HrC2pqXibaqp26eOf8uxKl49O2pi/C0oyk2vYoOtobwDC91n/3HRuSmtBGez0la5tT8QkEPSI/RT7H8NtZfEmAY6Gc3TfFbRj0Ev0H0QHmYNAzFw+jPHM9WED1QvTP7lSQnQ6Y2wpO8bRfwW1qbhA0/XKPf9z4z5etqvxzUZ/TufM81+TmT5O2B1xts+512YwnP/XXtfRVM2wzuaOnrEgldopLU9fz05sVXbGuE53iSmy1K6sZikGGSn6r9d+qJ87Db3tP8lnaKDlc9bF24zk14+XLyFw7YPmVvp3ZsZ4MFN7EtI54peAyxlTYPTw9+ik2vqoOqDe5FW0or+8YPdhoBK9aG8m2Et9PgbOHmx35yupEtBuFtBOaYZAAC+ffBBeENAGsLHgnC2wIlxRL3DoEgvL3Dfh0zB+GtA9UYc98gEIS3b1T5j40E4e0vfcZuZkYgCG9mQPd4uCC8PVZATL9sBILwlq2fsasLwhuLWDwfCAQCW4tAEN7Wqi4WHggEAmMRCMIbi1g8HwgEAluLQBDe1qouFh4IBAJjEQjCG4tYPB8IBAJbi8C+J7yt1UwsPBAIBNaGwBxfc822uDkWk5l8tkXFQIFAILBvEJiDY2YDY1GLmW1XMVAgEAgEAhUEgvDCLAKBQGBnEAjC2xlVx0YDgUAgCC9sIBAIBHYGgV0nvCi47Iypx0Y3jMAiuWWRi9qgYoLwNgh2TLVTCCySWxa5qA2axSKbIze4/5gqEJgbgUWfqSC8f6p713GY2+hjvN1FIAhvwbpftHIWjFssLRBoQ2DRZ2rXPZtFKyfOVCCwhQgs+kwF4UVIu4VnKpa8YASC8EI5C0YglhYIzItAEN68eM462qKVM+tOY7BAYDMILPpMRUgbIe1mjkHMsisIBOEtWNOLVs6CcPslcFjgwMBfN7Cu6wOHBh61gbn2+xSb1l0+UzdYog7Dw5vu4R0J8GBeHDg5cDhA4/oB8HngJcDrgT/sgxO1yUMj0f06YXZS4Ev7AL+93MImdec+m18vLUqHQXjTCO9KwNPSDeYI3wN+DBwROAZwoKT4UwOf3Utrn2nuuQ/NcYBvAScDvthY4wGAD6YL5PTAb2faw64OM7fu+nDMhPeRJeowCG884d0OeHgitCelf/9aYQUHSV7fCYGH9VnHlvx87kNzc+BxLYS3JZBszTLn1l3fxhedJgrCG0d4ZwLelzy4qwMv6NP+Pvn5nIfGC+FNwHmD8DZiHXPqbsiCg/CGoLRHz4xVjgf1wsDjgVtMWLNJf5O5VwNOCRwi5fzeAjwE+EplTA32/clrNES+P3Au4IDADYEXpXeGPufjruNmwDUBcyyKubLnpL39pbGOtkPjhXl+4DrAOYBjAn8Dvgq8MHm4fy7Gukba59Er+zTEPV6xl7YiyRQMHdY9fBS4IHC5pD9DZnXw3ZRvvS/wkxF6Hbv/Vdcxdb4SS23pbAmDV7bsVTv7FPCdpJO/A8cCbgVcDDh2sj9TOZ8AXpFy1p6nfKZ+1VLoGjrOCDUMfzQ8vOEe3lFTrk7MjpsOyXCk/1nlfF0iBvNSHwB+l7yckwB/BMwNvqZCNhLIrYE3JrL6HHAY4LrAewuSGPLcodI6zp3I9mPJYz0zcATgbYlcS6JqI7yLpDVZuf0kYGhv0eE8wCGBlwJXLPZzBeC0wPUASc+UwM/Sz3+R0gOZFGqENxXDPKa4Pwu4ayJ484fieIb0p+v33z2sQ2Ts/lddx9T5SizF/n+AVwGXbdnkg4E7AQ8E7pYuRYny8EnPX04XhWkbL0zzddqP0kV4Pjt0nCH4j34mCG844XlYrbx683lox8rzkmf3auDayePIY0h0z04tH44tcWWRbPS4rPaazL8J8PPK5EOfe2ryMp+SSFSiVTTml6dQU0/nXo011AhIL1NP8cXAj4rnvRAkQCvXtSqdnpbEUitadBHeVAzLMcXxyo2L5SiAXraezR1H5F6n7D9fHlPWscp8uaXIi8hOgoMlj7zp0coJett6cVl3T0+X640A7aeU46fL7TMDCG/MOGPP16Dng/CGE54eln1hHm4PzBg5capGalwnaKk8SjD3BjQK211KwpNsvBn1ygwZa5IPUtdzVke/nkJnD3czdNXAv5C8riMXt/WUPJBVbPdh+N7MdU4hvFUwLAnvfsA9KwB66Zge0MO+9Bjltjzbtv+M5dzr6Juv7KF8MiB5WYB7ZGP92ti7gA8BZ00/M7LQuzxFarnqgqfLwxszzgwq+PchgvCGE54GevcUDpiHGyOZLA3hbtryovkvc0mSoh5Hk/AukfJMbfPmg9T1nN6Y+UdDlju3DGQPnGGp4UquPk8hvPskYtEj9YCVMoXwVsGwJDzzduadmnIq4NPJizbHtaq07T9jOfc6+uYrCc/i24fTfk/T2Kg2emPASvoT0s/yZWwa5lqNCKSJUxfhjRlnVfyr7wfhDSe8/wIelLyAq4zUxhNTKGqhQ8JpE/NZ5tEkvBxq5APi35vn6iO8ruecW9IbImdJh6Iki9qXFuZu9I4MUQ2DDGMtBBgyaV8SvIeolCmEtwqG5R70lnNjc7kmCd6ikTnNMw4BKD0zdv9Zn1PXMXW+pu5Mzejlq7ePp734zA8B87zmWHPqRF0a2VwKsIBh8e6ZgEWPMtfrMF2EN2acESoY/mgQ3nDCM++mkj2s3pBjxPycFVGrmSbN2+SbqSAyxbsa4oVZhbVSamGi2fDbXJM9hK6njfA8HM8AbM8xH2UY5BcmP03FmEsCF5qR8FbBsI+0/flYwpu6/z49ta1j7vluCTwGeGyqvoqBOjOkN5d7+YqRGj3oaVvpljtstjdaeHSRaumr0jrskHHGnK/BzwbhDSe8nN+yIunt58EeKuZJbpNaIaZ6eH3fsfYdJNeaw5XbA48YuvhUYGkWLaze2SJjmHOZSjuHzdnmiOby8FbBcB2EN3X/fXpqI7y557NI9f10OWnP5nNzUUh9WlxrE9uHTFUY9uoNmqM1V6sMIbw8btc4I8xz+KNBeMMJzydN6Et8bQnnNuQ99OZDrIyaH6mJn6TZ1ySRWjDI0ndAxjwn6UocYwsvtTVYhTX/cz7gnZUNPR+46oyEtwqG6yC8qfvv02cb4a1jvucmD13P7u3JY9NbN5/cLGjVbNZqvI34Pm94bKV2DOHlMWvjDGexEU8G4Y0jPPverKJqDBdNRjIEbm9QCxLmRKzS1nJI+QY35DX0HUNkQw60z5wohbKu35aQbwxZfIuHZ0HDloQyB5SHs+jh2H5bXPPwPFwSpcUBW22aUiOFVTAcgs/YkHbq/qcS3jrm82uXd6RUjR6doaxhrmHrUMm5VXv67O2bQnjO1Rxn6PyjngvCG0d4Pv0y4D9Tstb8hZ6bid5SJAJvLY0pi3kOO9Vfm/JoZXOrN6xel2L1rsyv9R2QscRo3k1C1Vu1vSb3T+VxnF9v03V2je0BMYltq85ti2e97Z3D/J1SIzw9Xb8SKfNHJX5te56KoWP34TiW8Kbuf+o61jWfTcQ2X7855Zkt2Fi4GSIW12yD8hL3MrV/dArh1cYZMv/oZ4Lw/gnZGBzMpZmHszXF91Sw3oyhqJ7N0VITr67+OQuNHDyRmuQm2b0H+E3ytGw2/lMKLyTUIYe/qey+g5Sft4Lqp0B+Iufa/WrDXI7emCTtr72yH62sRNfGdm8Sur8ZxnDLgoVk54FxX5Ka/W41wjMUtjLob0YRJ3sD/ZLFXq8ucpqK4ToIb+r++/TURrzrmi93H1httUrtJ49N0SZdlw3J6tY8tnbuJ47qxHztHdJLXYQ3ZpzRZDbkhTEHfch42/bM2G9py/1JUjbWGhb4faDJW4lM4vMwq9wmeXnArZL6eY9NnN6sko1V04e2/O63vgOS1zT0OZ93HebXrDzr0dlK4hcXGrQtB4bVti30jW0461cZjmE7jB38NpfaE+ZBMAyrEZ7j+g2u74qDl4ikmS+Irr1MwXAdhOeYU/bfp6cuT3Md83nRmG7x4pL8/Ka7Kdqs6Rx/76N69osP0zN6gn55YSicpYvwxoyzFi4JwvsnrLuOw1qMKwbdCgQkLy9dPXv7KP33VWQVJ2KVeQe9u+sHfdHKGaTBeCgQWA2B3HtnDi+nFFYZcdFnKggvPLxVjDve3X4E8q88s9G4DE2n7iwIbypyG3hv0crZwP5jit1GwJ5Qm9H93xBYSPKzsVVl0WcqPLzw8FY18Hh/uxCwjcqvLCyOWFH/ffr9hX4yOYcE4c2B4prGWLRy1rTnGHa3EbAl6QKpKm8PnQ3vtibNJYs+U+HhhYc3l6HHOIGACAThLdgOFq2cBeMWSwsE2hBY9JkKDy88vDi6gcCcCAThzYnmzGMtWjkz7zWGCwQ2gcCiz1R4eJswgZgjENg9BBbJLYtc1AZtI99GG5wypgoEdgKBRXLLIhe1E+YQmwwEAoGNIxCEt3HIY8JAIBDYKwSC8PYK+Zg3EAgENo5AEN7GIY8JA4FAYK8QCMLbK+Rj3kAgENg4AkF4G4c8JgwEAoG9QiAIb6+Qj3kDgUBg4wgE4W0c8pgwEAgE9gqB/H/d2qv5Y95AIBDY/wgsxrEKwtv/xhY7DAT2GoHFEd5iFrTXmon5A4FAYDYEFveLBLKHF4Q3m45joEAgEEgIBOGFKQQCgcDOIBCEtzOqjo0GAoFAEF7YQCAQCOwMAkF4O6Pq2GggEAgE4YUNBAKBwM4gEIS3M6qOjQYCgUAQ3hbYwC+BwwIHBv66ofW2zXl94NDAoza0jr2eZi+w3+s9b+v8Q3Q1N+GtfB7G9uE9F7h60tAjgNsP1NaXgBOnZ68IvHTge3vx2BBFzr2u2pwS3a/TRCcFxHC/y15gv98xXdf+huhqTsKb5TxMJTw38lPgmMBfehA9N/Cu9H8kd765CO84wLeAkwFfnFGrQxQ543T/GKo25wGADwKHA04P/HbuSfdgvD6d7QX2ewDDvphyiK7mJLxZzsNUwnsLcCHgCsDLetT3bOCaQH5nLsK7OfC4fUx4++JUNDbRp7Mhh2g/4rKNexqiqzkJbxaMphLeTYEnAm8ALt6xEnNhPwC+AHwEuPFMHt5BgDcB510j4R0Q+PssKPcPMsR4+kdZ9hNDdLYLOCxbS8NXN0RX+4bwTg28FjgWcFzguy043Qx4POCfZweu0UF4Fgl8Tm/QnJVi3uo5aYwcOjvGQ4CjV+Y0xD1e8fcS+vmB6wDnSCH434CvAi8EHgb8uTGOijRfcCDgesANgZMDEuCXAT1WPcu2UN593AC4GnBK4BCJ9PVwXfdXKutuM54uo5JAnOeqwCnSPN9Pl4v51bcNsF3H/xBwkaQbL7JTAYYP7tWc7WNb9joG26E6y/sVa6MH7eG0wMGBbyebux/w82JvT0k6um1Lccd0x0mSzm5ZwUSctJELpyjER8bs7f3A2YDLAa9swdzz8ingO8k+uy7SMXOX04ndR4ELprXcIqVCtD/P5+uB+wI/qaxxypxN26zh0CS8Gg5yyK2AiwHHTufse8AngFcAL0npMJfddh4GjzHVwzsdcFngXsA9gPu3KPrjibwkJw3zSi2EdyjgdYD5Pj3CjyXCOTNwhHR49SQlJw+Ch0AyctwnAT9L8/8CeHixFg/yG1O19ZPA1xKZnQc4ZCqeGGI3DccD9/JEvnqmvqe3eq70/luTZ9skPZ9xH5KrObcPAL9LXqiH7o8Jg9dU5qxVhtsUbF5PA/agWUn2MDnP8dMldPm0/j7Oc3xzsa5Zo3OcryfMvaAkb/d6icrFMAbboTpzPQdNF5wFMdcjYYnNWYDDp0vwTMBv0ubU34uBVyWbLPfsRfW59BfNy9C/di7n9GBqZ+pHGbM37fB/WubPa3kwcCfggcDdepQyZu6m3WpzzwLumnASu8MAZ0h/asf++68aa5gyZ9M2azg0Ca+Jg46NRKlePZ9eshL0CRNvePbkgCy18zBqjKmEd8Z0UL4B+I8LzJvLizPRLnHpoV0rkYsHsZbDe2ryViTFWxeGJxASj6Grt5MEm8XbTOV1FS0kLr0ED8SPinf1SgVY4mhWQDOoVkgl2fcV7x0pkYNKuDvwgIbhPC95dq8Grp0OU35Estc7lKAkbL3MLkX6szbCewFwFeAdyTPTs8sisaqTpudaO2flXi+dikv5Oavqpg30mGt7nYJtn87yeiRvPSa94ixHTBffaVJ3gF6sIlHptXiI1U/pPUkuXsbvBc4JeFGr9yzalRi+OZFc/vsxe/Pi9JI+WIogmh6UZ0yy1XsZUm0fM3ep04zdH4ArA+WlepSEpR7WHVNkU747Zc6mbdZwKAmvhsPTgesCNwLkgFK8vB3zMz3nZNQYUwnPG1bj1SB1oS8AvL2x4CcAhkh6U+/uIDwrd3oVhnoqpOk1aSTmAPXijlwQa9/hqR3w8u+eBtjXY+gpgWTJirwnYPjUlOw1SKBWqQ2RFQnCG1WDP0FLVVXCvjegkpy7OWez969GeCdKt7ferBeNf06VPP5dgAdVBjlf0mtzr33ztWHbp7O8HjG6T2WS7M15mCXoLHoCXsJesoZCWZxPjMTaVqjmuF6iRih3aEQGXfur7e3J6dDeDnhk4+XcpWDq4Kx9wPX8vA1XX8vYabPablO8cF+UiLDErm9JfeektNkmDiXh1XAw+tK7NCXz+b6FtDgAo8ZYlfD0MiSL5xf9ea7bnIu33o+L/jsNrubh5Tyf7u6dWzatt2VeTePVLVf6Dk8ffh4oDeMmgIrKkg2neXjK8SRgiViCzjeQnqkNwobYEn1NJEjzKZKit25zziGEZ+j5aEBDNL+4iuS9mmvMoV9zvG+mPG25174527Dt01lejx6w4WxTzC9+OuUdS/IwVJS0DYOz55dbYCRHvW1Dd8dUr1n03g3dV92bDsCH09r0QEvRHizWWaHWCVhF2nB1zD67zdjZ6mQqZKj0nZPSZps4lIRXwyE7AKZ+jALLqKe2vpoDMGqMVQnPHIjhlHG3+TQXpFh4MHyTwCQypY3wclFjiALM42hYSt/hyeMZfnq7Gf4aVhjGul5DEPcvOamMLBlUn2vmOvIz5ou8JctEtVVrydNksXtqEz1VwzAJL4c/Y4oW2XM2AW/xZBXJ83qZtPX5WZwyh1dLyo/Ftk9neT3mnXKOrtyfF56RgKkSPbos2RMtPb98MWSiyUl10xkWQAyX9I4lwmNUQBy7N8lU4tTOzF0rksEPAXPUno+y2NKlt7FzO1bGznxnblgfgt2q56R5SZc4qCfFAlsNB8+g6aZLpVSEKZRnpuJPLSVTOyejxliV8NzMYwAPX3nQbTT25pRg3KjSRnjm+KziWS3rayC2qqrHofQdHhXxjOR5mtdwTbrNGrg5okumXsI2wpPM2/JgOYfmus3bKbnf0IqwieM2yR5T6a2OIbyMV988XQcq/yzPq0G2VZ0Ng7wwyr1OxbZPZ2045PW2EZ66kkzUl7k+83jm5kynWMHzUv6vFLbniyIn6tWbHmCWqXtzXM+CVW3JVtHGJGHz0EY3fTJ1bsedit3UOdvmK3HIVXEJrQsHL1QjJNNjcpKRoY6SkUxOGfXtcdAYcxCeLryJYHMnhgvmmKy2NKtmbYSXXd0yHOkzjCGElxPWusuXqZTjreaac2kjPAsm2WNtrid7PVaq3adi7uY2G/Dwcp6kz5McgmE22q69vicl/Mu9TsV2XYTnXu0JvWjysCwSmHc0t5fDt5wLtups07w5S0nQaMT2myxT9yaGEquXqd6cF0guYml/FrL6ZOrcfWTgz9sui6lzthFeiYOXj2LKy1x5Hw4WyIyS9Mr1inUsfC9LH6n7XOcYcxCek+i6Snb+Y17PErysLjFkaSM8SUKy0LW1ujRU+g6PJCwZG+68szKoSrCHrY3wcmGmth7ziFaRytyX4xhuWmk2Z1MTQyd7jPQyLcD0KbKmYBPsD015R41jFcnjGx7m8KMcz34813u0xl6nYtunsz6Dbju0rtnLK19i4qvnph2KVRb7Oj0QueKrjiWnsoI/dW/Okb8117OziKenYnQx5BNM319l7qnYTZ2za77ym3v3ZbpkDA6mHcyviluZX+3bY2m71THmIrxcePCwy+K6oSaNS3e0jfD0CA1lvRFtMbGlYohoUJKZN7iJ2KZkUipzKvkZc1bOo+G3EV6zDSa/KznoOXibG7LnNggPjgUJQyurtLU8Sr5NDXkNSacQXk4+e6jb5hmCn89kA2rbq/1zNn429zoV2z6d9Rl0F+FlXAwf9bL03Mq0gfvNfWB6DRKihRoLJKVM3Ztj5DYX81B6dK7FMNdwbYisMvdU7KbO2TVfxqHc8xgcfC/nxMvIom+PTYz/bYy5CM8Ef+5FctJag2Ub4fm8uTYJwOqnXl7Ze+PP9Rz1jkqPMXfYlzmTcsManF6mlVO78LN4azifYY3SRngeGt83F5TlqKmR2UPS9B58xpyD+RvXac6rLHp46+vF5v2U+coxOTzfNx/ieIZxHuzceO3PxMmiTF/Fy2fzvLW9SqaGf3pEzb1OxbZPZ30G3UV47kcb/FPCWOybFVPzynoO/mNzuN6fe5vDbvIYpnMsutjbp27avOfm4fS/p+Ja6rLt15q1YTd1zj5diYPOTJYxOFjQs8ikDTpGtuW+OUtMq2PMRXhOlN1YS9GCa29dKV2E5wH1MxI/7/F9b169Cj0wXVMbSk2eGy5n0Zithhl2acDOJyGZjFZsNJWs/ERMt92ChWQn8FYAPXy2pdQIz8LCZ1PBw1BP5ekVenOZW/ArBz3Z5u/Lsx1HUpOMPHDmv5xLz1WS9DD667Wav3BhLOGVjaSGCq5RD9n9aSCGd0N+h57zmuj3cLquvFcvML1nK2C1vU7Ftk9nfQbdR3i5oKP+a7182oqkmFuCvPQk9VKm7i2PkYsj4mpF2bTHUFll7qnYTZ2zb76Mg3v3PNdw8ByoU3OunhPPk+kTv2jyLJmiMIWTpTbnqDHmJLzcGmDYYiNyU7oIz2c1RnNqVsz06Dx0fuojGJarDQObvVl+A2k4ZuOiN5vEpgKzGM76c8ezFURjt1HR3iIB1Z2vEZ7kbYXJz2VsWs3fl5oDMlwxV9f2y0Hdh96d77oub3vJ2yq0HkXt99qNJTz35yVhctcKqgn53AJhkUYPu+kl1w6d8/qeJD52r1OwdQ1dOus7RH2EZy9XrpC39dblRlovChPs2SMs8Zm6N8fw0jW14UXroff76TEyde5VsJsyZ9984pA7NNpw8Jz4pYXN/J5Pv/gwJeTF65cXpgRKqc05aoyxhDdGcfHs8hHIBrTJ3wyzfFRWW6FYesEZlZjjLT/7W23k7XpbHLJTYOSxCByC8LbLiOZebd8tPfd8uzBe7r1rfp+7C3sv95hx8O/kmUVIEN4i1LBniwjCmx960y/moof+xpr5V7CMETMOQXjL0EesYkB3foA0DgH7L22kt+BlgWZTv0B23CrX/3TGIc8UHt76MY8ZBiAQHt4AkHoesYBl8cOCih0Av0+ftNlkvUtSw8HCWnh4u2QFC99rEN7qCrKdyq4EOwrsHbO5vO03z6w+23JHqOGgpxuEt1ydxcoCgUBgRgS2/v9pMSMWMVQgEAjscwSC8Pa5gmN7gUAg8L8IBOGFNQQCgcDOIBCEtzOqjo0GAoHAYgkvVBMIBAKBwLoQWEwf3v8HxRa3PRgP7I0AAAAASUVORK5CYII="/>
          <p:cNvSpPr>
            <a:spLocks noChangeAspect="1" noChangeArrowheads="1"/>
          </p:cNvSpPr>
          <p:nvPr/>
        </p:nvSpPr>
        <p:spPr bwMode="auto">
          <a:xfrm>
            <a:off x="-2451099" y="-192617"/>
            <a:ext cx="3568700" cy="28829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51" name="AutoShape 11" descr="data:image/png;base64,iVBORw0KGgoAAAANSUhEUgAAADYAAAACCAYAAAATri9mAAAAAXNSR0IArs4c6QAAACFJREFUKFNjZACBDR/+g+khC0DOZ0RyPeMCCG/YeYzhAAAQjQiiT5LtTA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660400" cy="660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52" name="AutoShape 12" descr="data:image/png;base64,iVBORw0KGgoAAAANSUhEUgAAAScAAAADCAYAAADREMnVAAAAAXNSR0IArs4c6QAAAwBJREFUSEvtVjtu20AUnF2Ssuz8YCCBiwRIkwOkyUFyIx8kTY7gU/gGKVK5CJDCgAEbjj8SdyeYt2/pFS07ZRoJArSc3Tczbx5BKuCYEZ+vviAiYBwDhgFICAhjAPqyjr4OKZQ9BOijmhSCjm3g2s9+JoSAPAZ0PQwTBzoYR0oBfYOLu+9geNUwrlD0Km8H52o1UkDXbWqoImfninhYSz8Vj1ZTzzyjIS66D1urD11HIOQAKqdWw3FpxA7gNh/elWrFIS7jpnM1uPaNK27hkg9FxAcf0jOu7DU64BqWI917c8bmU300PRmXawTXKIJlJvJfPu5dUtqRhtl42oflop6ct87duNSv2iokDxot7hq6z8xnzbDtu+YSis6TXK5h83hGr866ZlxMFl7FNGn4+l89TRnWvKpH8WoOofBWjY1Zz3p6xKXDldfnU25jx11DAnPv06ybe2ujF7qvmYb0jKvBbT5NfwFDc9/4aP2H/IWIb6Xg5DJv7u6udgnsEtgl8J8SmB5O0j+5PAWpFYFAvfaAqOcekTMQIvU6sG2Gguurs3ZGZapzfDojzHm1b+caDa0p7rneNq5C5O9RWsnE5bzStWOkeTbvAlyDelZHgsKDrojovLZnSKkpqyf0smQKlwnqOjqXr2t20XW2cs20LQbxKuvquZlDlPeZnvVY82q1K5fm4+vqOaeiU7O3HGpejcaklwB0xZf0Ki4ObW3jSlWjo/5Wb9cT3nlPCWBXMmS5Gaf5VI1Jj7Sz4lV11xFj0h9yx0eN5DHe+u1IjE0uVU8cwrUvjgnviXEseOzd8wiwp+mu10Dfe80a4OA4gL7hEqeu19LQWrWuJ9Z+IFbiGpxrBeQFMZC4XwHDQpkTuHd8ts57ZS+RWCyJuztYbV4SuFVkxGKfuL0B9pTBAYEbIO0Te+L6A6QDYgni+hrYfyF/xAGJK8B+1z4f/b48JC4ugFeZeP2WOD8H3mRidUTgN3CbiHcfiLMz4Ggkrj8R+AEM738i4OPs8XcG8ju+Hh4L/wtUSD9gT8SCfQAAAABJRU5ErkJggg=="/>
          <p:cNvSpPr>
            <a:spLocks noChangeAspect="1" noChangeArrowheads="1"/>
          </p:cNvSpPr>
          <p:nvPr/>
        </p:nvSpPr>
        <p:spPr bwMode="auto">
          <a:xfrm>
            <a:off x="0" y="1"/>
            <a:ext cx="3708400" cy="127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53" name="AutoShape 13" descr="data:image/png;base64,iVBORw0KGgoAAAANSUhEUgAAAAIAAADlCAYAAAB59yYeAAAAAXNSR0IArs4c6QAAACxJREFUSEtjZIACRoYNH/6D2KOM0UAYTQmjuWA0F4zmgtFcMMxzwT5IjQ8FAHTvU8CbB99ZAAAAAElFTkSuQmCC"/>
          <p:cNvSpPr>
            <a:spLocks noChangeAspect="1" noChangeArrowheads="1"/>
          </p:cNvSpPr>
          <p:nvPr/>
        </p:nvSpPr>
        <p:spPr bwMode="auto">
          <a:xfrm>
            <a:off x="1" y="1"/>
            <a:ext cx="2882900" cy="28829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54" name="AutoShape 14" descr="data:image/png;base64,iVBORw0KGgoAAAANSUhEUgAAACYAAAACCAYAAAA0AK6OAAAAAXNSR0IArs4c6QAAABxJREFUKFNjZACBDR/+g+nBAb4yBAjwMA5WhwEAb9AIAwrGBGUAAAAASUVORK5CYII="/>
          <p:cNvSpPr>
            <a:spLocks noChangeAspect="1" noChangeArrowheads="1"/>
          </p:cNvSpPr>
          <p:nvPr/>
        </p:nvSpPr>
        <p:spPr bwMode="auto">
          <a:xfrm>
            <a:off x="0" y="0"/>
            <a:ext cx="457200" cy="4572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55" name="AutoShape 15" descr="data:image/png;base64,iVBORw0KGgoAAAANSUhEUgAAACYAAAACCAYAAAA0AK6OAAAAAXNSR0IArs4c6QAAABxJREFUKFNjZACBDR/+g+nBAb4yBAjwMA5WhwEAb9AIAwrGBGUAAAAASUVORK5CYII="/>
          <p:cNvSpPr>
            <a:spLocks noChangeAspect="1" noChangeArrowheads="1"/>
          </p:cNvSpPr>
          <p:nvPr/>
        </p:nvSpPr>
        <p:spPr bwMode="auto">
          <a:xfrm>
            <a:off x="0" y="0"/>
            <a:ext cx="457200" cy="4572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56" name="AutoShape 16" descr="data:image/png;base64,iVBORw0KGgoAAAANSUhEUgAAACYAAAACCAYAAAA0AK6OAAAAAXNSR0IArs4c6QAAABxJREFUKFNjZACBDR/+g+nBAb4yBAjwMA5WhwEAb9AIAwrGBGUAAAAASUVORK5CYII="/>
          <p:cNvSpPr>
            <a:spLocks noChangeAspect="1" noChangeArrowheads="1"/>
          </p:cNvSpPr>
          <p:nvPr/>
        </p:nvSpPr>
        <p:spPr bwMode="auto">
          <a:xfrm>
            <a:off x="0" y="0"/>
            <a:ext cx="457200" cy="4572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57" name="AutoShape 17" descr="data:image/png;base64,iVBORw0KGgoAAAANSUhEUgAAACYAAAACCAYAAAA0AK6OAAAAAXNSR0IArs4c6QAAABxJREFUKFNjZACBDR/+g+nBAb4yBAjwMA5WhwEAb9AIAwrGBGUAAAAASUVORK5CYII="/>
          <p:cNvSpPr>
            <a:spLocks noChangeAspect="1" noChangeArrowheads="1"/>
          </p:cNvSpPr>
          <p:nvPr/>
        </p:nvSpPr>
        <p:spPr bwMode="auto">
          <a:xfrm>
            <a:off x="0" y="0"/>
            <a:ext cx="457200" cy="4572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58" name="AutoShape 18" descr="data:image/png;base64,iVBORw0KGgoAAAANSUhEUgAAAHsAAAEHCAYAAACOUDlxAAAAAXNSR0IArs4c6QAAE3BJREFUeF7tnQmUHFW5gL+/ajKELFPVk5BACEvY931fHgICIWSmqmc0CCoPEVFBRAR8yENBeMhTQBARBUUeLqA8SGYSFlFARIzsi8iOiBDWmMwSiGEyVfedO91F2jyPR2jnTPPnv+fMme6eqlv/9/1zq25V3b4ldPUuBCaSBxPpaFmEFbUGhK7e14BJNIeTmDHeJ96KUgM+2a8AayJNa5KM84m3otSA0NXzEsgURo+awvSxPvFWlBoQ5vS8iMhUsmwdOicsUMppWIDfjT8PrEeQr0d76wtmRa8Bn+zngGk4N41yySfeilIDPtnPAhvSxIbMjH3irSg1IMzpfRphY0Q2Jol84q0oNeBb9pPApsjyzUjWeEopp2ENddDm9D6OsDn54BZ0THzCrOg14Fv2o8BWBNlWtE94TC+qkflkPwJsA/k2pK0+8VaUGvDJfgjYjtBtR1vJJ96KUgP+mP0Awg7IqB1IxvrEW1FqwLfs+4CdEHYmie9XymlY1d74PQi74GRXytG9ZkWvAaGrbz643Qlkd9qju/WiGplP9l3g9oRgT9KW+aZErwGf7DvB7U0Q7E17y116UY3M98bvQNiH3L2PjtKvTYleA743fjuwL+L2Iyn9Si+qkfmRKrcisj+O91OObzMleg34Y/Yt4A5EOJAk/qVeVCPzu/Gbgekg00mjW0yJXgM+2TcCMwhkBu2RT7wVpQb8MXseIjPJ8zY6Wm9QymlYldGlPd0g7YhLSEpzzYpeA75lz0Ekxbky5VKXXlQj88fs64BOxHWSlGabEr0GfLKvBT449JPGPvFWlBrwyf4pcCgBh9Ie+8RbUWrAXxu/GuEwXH445dZrlHIaVrU3/mOQDyP5R0haf2JW9Brwp14/BPkozh1BufQjvahG5q+NXwnuSCQ4kqTlKlOi14DQ3XsFjqMgOIq05Uq9qEbme+PfA44mCI6mveUKU6LXgO+NX4ZwDI5PUo4v14tqZL5lfwf4FMKnSeLvmhK9BnzL/jbCsSDHkUaX6kU1Mt8bvxjc8YgcTxJdYkr0GhDm9F2EuBNATiCNLtaLamS+ZX8D3IngPk9autCU6DXgj9nnI5yEcydTLl2gF9XIfG/868ApCF8gic8zJXoNCHN7zyXnVOBU0vhrelGNTOjqPwfy0xBOI4nPNSV6DQjdPWfj5HTgdNL4HL2oRuZvcX4F5MvgziAtnWVK9BrwLfsMnJyJc1+hXDpTL6qR+aHEX0LkLMSdTVL6sinRa8BfVHkM3BaAn8rycb2o75IsiToRce9y7YZazZ9nqwAZNqtJFChKds9VIEcgzCZ3NgZt5f+aNO5WlOzek4HzID+ftPWUYWshVvGIG/C98c/j5AKcfINydNKIR2QBDJsB3xv/HCIXInIRSXTisG3JKh5xA8LcvuPJ3cUgF5NGJ4x4RBbAsBnwp17HgbsEkUtIouOHbUtW8Ygb8OPGP43jUhzfoRwfO+IRWQDDZsCfZ38S8KNKLyONPzVsW7KKR9yAb9mfwOHHi3+PND5mxCOyAIbNgB+W9HGE7yNcQRIfPWxbsopH3IAwt/9I8tx/x+tK0vioEY/IAhg2A743fgS4qxC5iiQ6cti2ZBWPuAGhu+8jOPcjnPsx5dJHRzwiC2DYDPiWfTg4P+PC1aTxh4dtS1bxiBvwLftDOOfnUvkpaXzYiEdkAQybAd8bn4XwM4RrSeJDh21LVvGIGxDmLukkz/z8Z9eRxn4+NCtKDfhx42XIZw8NXkjiTqWchjU0NdbcnoRcunCum3IpNSt6DQhdi9sgmAtuHmmpXS+qkQndiw/BBTeAu5G0NNOU6DUgzFl8MBLchHAzSTxDL6qRCfN6DyTjFpBbSKPppkSvAX8/+/2Af+rPraTxAXpRjcx/P3s/cm7DcTvleH9ToteAH136PkT8k/ruII331YtqZH7c+L/hxD+D807SeB9ToteAMHvxXgTBbxC5iyTaWy+qkQnz+ncny+eDzCeN9jQleg34+9m7grsbuIc03k0vqpH5b4TsTO7uxXEf5XgXU6LXgL+fvSPC/cADpPFOelGNzPfGt8fJg8BDpPEOpkSvAWF2z7YE8jDCIyTxdnpRjUy4YclWDGaPAo+SxtuYEr0GhK4lW0DmJ9F5nLS0pV5UI/Pn2ZuR5U8AT5LGm5sSvQaE2f2bEOR+WqynSeNN9aIamdD9+ka45meAZ0njjU2JXgP+Fuc0cp5DeI4k3lAvqpEJN/asx3J5HnieNJ5mSvQaELoWrQPhC+BeJC2tqxfVyIR5f1mbrGkBuJdIS1NNiV4DwvUL1yIc9TK4V0hLU/SiGpnQ/dpk3GqvAq+RxmuaEr0G/EWViWT5QoSFJPEkvahGJvy8r5VlbhHIItJooinRa0DofmMy+XK/G++jt9d24yvn+sj139I0BbVNLv+PGrOuyeV7lwKrV3n/qncn9i7JkmisnpY9363O630+4UtJ47HvUomt9h4wINzkVmOgbxkiy0iiooW/B0K3EN+pAeF+N4oFfQMgA6TRau+0Alv+vWNAuNaFNPcNAhlp3PTeCd0ifacGBOf8XGg+2UIShVo6I+9UxKqwvAxBdvUuB5oYiJqYJdmqAL4qMhbJfgtoZuCl1Zi15cCqKGJVYC6S7c+vR9PTszofm7ZsVQBfFRmrye55E2QM4dKxtE3x59xWFBooWnY/MJ6BgfHMmvSGQk5DGuqBVzpovUBEcxYxY4JPvBWFBopkLwZKOFeiXPKJt6LQQJHsvwATyN+YSMfURQo5Dent3fic3tcR1mAgnMSs8QvNjE4DRcv2gxcmI01rkox7TSeqUVWT3fcSuClko6bQOfYV06LTQNGyXwSmEjZPpW3MSzpRjapI9p+BdaF5XdIxPvFWFBookv0nYH2cm0a55L/3ZUWhgUqy5/T+EWEDMjakM35OIach1VxB89/P3giRjUmiZ82MTgNFb/xJcJuSB5vS0fK0TlSjKpL9OLjNCYPNaWt50rToNFAk+w/gtmQw24oPTHhMJ6pRFb3x3wNbQ74NaaufE82KQgPV3njPw4hsS+62o6P0iEJOQ1rRG+95EGR7xO1AUnrIzOg0UOzG7wN2wrET5fgBnahGVST7HmAXAtmF9sgn3opCA0WyfwfsRpbtTucE/1QBKwoNFKNLfwuyB2R7kk6Yr5DTkFaMVOnxT//Zizzfm47Wu8yMTgOVlt3deweOfRC3D0npTp2oRlUcs28H9sWF+1Ief4dp0WmgSPatwP4E4f60j/eJt6LQQHE/+xcIB5BzIB2xf+KuFYUGipb9c+AgkOmk0S0KOQ2pZtz4TQgH42QG5ehmM6PTQLU33jcP52YiMpMkulEnqlEV97O7wbVD0E7aMs+06DRQHLPnACnOlSmXunSiGlXRG78eoYPcddJRmm1adBooWvb/Ah8APkgaX6cT1aiKlv0zhFk4DqUcX2tadBooeuNX49xhiBxGEv1UJ6pRCV395wDt4LZCpBuHjS6t/b9Ixp+uZSJAoavX5hv/R41e13zji0/DBZ1Dgw1dfj0y9OB0K4WBpHSunpbtobp6fwB8DNxRpKUrLdM6DRTjxr+PyMdxHE05vkInqlEVI1Uuw3EMwjEk8fdMi04DxUWV7wCfGvpJ48t0ohpVkexvA8dCfhxp66WmRaeB4pj9LUQ+g8uPp9x6iU5UoyrGjX8T5LPgTiAtXWxadBooWvaFiHwOJydSji7SiWpURW/8fBwnIcFJJC3fMC06DRQdtK8Dp0BwCmnL+TpRjapI9n8D/wGcShp/zbToNFDcz/4qwhdxnEY5PlcnqlEVLfu/gP8ETieN/S1PKwoNFL3xsxD5Ek6+TDk6WyGnIb39JYHuvjNw7kxEziSJvmJmdBqotuy+LyHuLJCzSKMzdKIaVXHM9sdrf9w+hzQ+3bToNFD0xr+I8FUc51KOT9OJalRFy/bn2P5c+2uk8ammRaeBarL7T4b8POA80vgLOlGNqnptvP/zuPwChAtI4pNNi04DRW/8c4i7EOcuolw6USeqURX3sz8L8k1wF5OWTjAtOg1UW/bizyDBt3DuEsql43WiGlW1ZS8+FgI/Du1S0vg406LTQHHq9Ungu0M/afxpnahGVYxU+QSOyxEuJ4l94q0oNFBcQfs4wvdx7grKpaMVchpSzZMEPgbyA3BXkpaOMjM6DVRa9uyefyeQ/8G5qyiXjtSJalTF4IWPIvJDcD8iLR1hWnQaqPbG+w4H9xOQn5BGH9GJalTFnCofwrlrELmGJDrctOg0UPTGZyH8DMe1lONDdaIaVXFRxc+B5udCu440/qBp0Wmg6I13EMj1OGZTjjt1ohpV0RtPEfHzl3aRxmXTotNAMVKlDfK5IHNJo0QnqlEVvfFDcO4GRG4gidpMi04DxUiVgxF3E46bKcczdKIaVXFR5SBw/jkht5DG002LTgPV3njvAQT8AscvKccH6kQ1qkqy5y7Zjzy7DbiNNH5/w2lxLuABQh59PiRcPSSaHJD3hrgwhKUhq40LyIMQtyyEICQjwAUhDFTeh80BLA9BQtxg5b0jZDCrfBYQDP2GELKQoCnAVf9G7rdTWd6/fnt5QpxfJw8JggCXh+TVOqSor7q8BEFlXUJyF/L2+5rli7p8/SIBzoWVbRbLV1/7Oobqr7732/TL++WKz/Dvfd3Vz/zyji8Ks/snINnliHQgvAT4B8L8/aCo2UgRlA++2MjfgyjqKpb/f0H59QvRK9U/FHRRf8P9C77HApIPC3N6YkR6GjzyDCQDlwNZ5ce/9p/510N/869X/N2RI9Vl/W+38vL+s7xSR+BfF+tW6/LLS239vq58xWdDyw9tM4Pgb+sq4irq98usvLxkORKsWD/PKrEPfeYy8mr9Tb7+MCMfzId++7+Jy/BLDG2/qfI+GMiHXg/9fVTG4Fs5NGdIXvlsucuF7oXjyZvPRtwJOP4I+PlVMsIgwwfwdkA1AUiYkQ3m+N+hr5yMzMupbrwIaNALdxnNTRmDA3llwz6AysbBvx9dCWjZkpyWMRlBlhG2ZvQtyKE/gy0yZg1Jt1KngWpvfNEeEP4W3HzS0p511mmrN6iBSrKvX7QbYfg74G7SePcGjdXCqtNAtTfetzO5uxe4lzTetc46bfUGNVDcz94R4X7gftJ45waN1cKq00D12njP9jh5EOFBknjHOuu01RvUQHE/e1sCeRjnHqFc2q5BY7Ww6jRQfNdrawh+D+5R0tI2ddZpqzeogUqyr1u0JU3hH8A9RlraqkFjtbDqNFBJ9rz+zcjyJ4AnSOMt6qzTVm9QA9Vjdv8mBPlTIE+RRps1aKwWVp0GipEqG+HcM4g8QxJtUmedtnqDGqheQevdgJA/4niOcrxhg8ZqYdVpoBhduj4ifwKeJ42n1Vmnrd6gBqqnXkvXgYEXgBdI4/UaNFYLq04D1d740rXJBhYAC0jjdeqs01ZvUAPVY/abaxEufxnkZdJo7QaN1cKq00C1N/7GZNzgq4i8ShKtVWedtnqDGqgk+9ola9CcvY5jIeV4UoPGamHVaaB6UWXBBIJxfwEWkcYT66zTVm9QA8WpVzHosIc0bm3QWC2sOg1Ukn3TohYGwj6gjzSO66zTVm9QA9Vj9uvjaG5eAiwhjVsaNFYLq04D1fPsl8eQjXkT4U2SeFydddrqDWqgkuwr/zSaUumvwDLSePUGjdXCqtNAdTf+WDPNa78FDJDGq9VZp63eoAaqyXYhzX2DwCBpPKpBY7Ww6jRQSbZzQnef/4qNI4maEHF11murN6CBSrJ96er1LTtkIGqy71Y1YKb+BSGtSPac3gGEUUyNmtlJlv8L6rYqGszAimR39/0V50bTHI1mhvjOmhVlBmp3428CYwiXjqVtylJlnIbz9uTylWO2v4I2joGB8cya9IbZ0WegtmX7a+MtNGcRMyb060M1otpk+6k2YpwrUS71mhp9Bmp744sQWhktE5geLdaHakS1vfHXcW4NwmAN2lr8QAYrygzU7Mb7XgU3GXlrTZLJrynjNJy/7Y33+NGla5Etn0LnGq+YHX0Galp2zwKQtQkHp9I20U9+Z0WZgdpkvwCyDmTrkk54URmn4ax0UcV/12t9Rrn1OaT0Z7Ojz0BNb7zXf4tzAwI2oD32ibeizEDtRZVngI2QgY1JJj2rjNNwVtqNPwVsQh5sSkfL02ZHn4Halu3nVNmMMNictpYn9aEaUW1v/DGQLSDcknT846ZGn4Halv17YGuawq2ZOf4P+lCNqLY3/jCObZGmbUnG+cRbUWagtmU/CGyPuB1ISg8p4zSclXrjflbiHXHsRDl+wOzoM1B7P/tehJ0JZBfao/v0oRpR7W78bmBXkN1Io3tMjT4Dtfez/TNC9iAM9qCtxT9CwooyA7UjVX6Dc3shwV4kLb9Vxmk4K3XQfg38G+L2ISndaXb0Gag9Zv8KeB/O7Uu5dIc+VCOq7Y3fhrAfAfvTHt9uavQZqL02/ksQ/9DVA0jjW/WhGlHtbtw/P/sgHAdRjn9havQZqL02fhOOgxE5mCTyibeizEDtbvwGkEPI8pl0tvrHKltRZqA22XNB2iBvJ22dp4zTcP7mPHtOTxciCblL6Sh1mx19BmqP2dfjXAdwITh/B0xfSVuv1gf1zxPV9savwbnNEdn2n1/9PbSk8AhJvEo/evL/AFwkUwpr6EQsAAAAAElFTkSuQmCC"/>
          <p:cNvSpPr>
            <a:spLocks noChangeAspect="1" noChangeArrowheads="1"/>
          </p:cNvSpPr>
          <p:nvPr/>
        </p:nvSpPr>
        <p:spPr bwMode="auto">
          <a:xfrm>
            <a:off x="0" y="0"/>
            <a:ext cx="1549400" cy="3340099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35846" name="AutoShape 6" descr="data:image/png;base64,iVBORw0KGgoAAAANSUhEUgAAAM4AAAApCAYAAAB9Xhb+AAAAAXNSR0IArs4c6QAACq5JREFUeF7tnXcQLEURhz9QUVRQFCwTYgAMiDlnLSPmMiAgiog5x9JSTKWWOUcwIpgTRjCglqKimCPBVGXOGVQM9T17qGFqd2/vdve442b+efXe7fX29PSvw6/n6m0F/Je6qgU2xwJbjbFVhVTgjGHJKmNdLDA6cEYRuC7Wq3punAVSghjFz/OMM4rAjTuOuuF1sUAFzrqcVNVzpSxQgbNSx1GVWRcLVOCsy0lVPVfKAhU4K3UcVZl1sUAFzrqcVNVzpSxQgbNSx1GVWRcLrD1w7gtsB7xkJIv/ETgfcA7gtJFkLiJm7H3No8Oq2GAenZf9bD7oH+wri8xxDgf2K3b9b+BvwM+ArwPvBI5suJUgYP4c370ccMII1lsFp5liX/OYZhVsMI++Z8azKwOcbwC/DAtsDWwPXBY4f/zbe4G7Af/JrORzX4xnrgb8dQQLroLTTLGveUyzCjaYR98z49mVAc4+wNsLC+hAdwHeBJwb2Bd428RWqk4D1QaznWylgZPUfz7wWOAQ4AGz9zToieo0FTh9HGgtgPM44HnAq4CHFLvqcnSbtoMiU10xstYvgI+HvJMaLDS2PF9h72ezfx9APSxDm9YrgYfGB116bBP7MkvvEfv6OfA94EXAJ0OG770ZcABwfeBigP3jyZHdXwD8c04bNOl9ceDhwG2AnYGzRX/6NeB9wLuy/nSITscDNwf2Dzu5938B3wReCHwglLt7fH4l4JyA5/x64GUNfbJ2Pg64FXBP4EHAnoDVzomAPfjL4z353mcBR997cOhq/+2yB38L4Dmr9+lrCDnQVKolwR8CbgvcA3hHT+DIjH04HMbe5wtBOFw+eqdTAQ38wYnlKf6wMOAPg+jwsDycvYGzA0cARwNfygiONuDY830EuG6wfvaGEimXBnRgS1v7QZfOcFQ8J8nyg2AgbwycB3h39I0lGObJujrF54EdgsjR2SyrdwX87MvAtbIXDNHJc9SRHw8IIsmjy4QtfYUk0zWARwHfCce/SLxfILwYeHTDef82fEXwa0/P6QLA9YJd/UT4Xx5kuoBz3pB3I8BA/ZU4Z+2gXAPbXnnQGhM4Gn934P4RBTxkHb38vU/bIeuM9kRGoXvz//IjLeXozNLNV4kInD4bW57GPzaywdWBUzI9JDtkDD8WTp6faZse9ngGkE9FhDTTpCWZ8qPsQIz8Rj3f8avsuV3CyQVhExs5D3DeEJnUczq0cErBLEC/lf37UJ3UzcwmKZTWYwCz598Bs7H2eU/2uVlKG3veAul32Wdpr7KzdwA+k32m/xnQLgk8GXhW9lkXcLSDlY6txSMAg7TL4GJQuwnwDOCpSd4Q4JRRL/3dKPzcLIqWzzUdshv+PvCbiEhNbJtKPw3w4C2juoAzRN4TgWcDBwPPLJTXXmYLD9uSwjKqS4/dIiP9ISK6fy66Xhf7biJc5gGOGc0sYtn03UWVie/10ekJ4Q/5q8wmMrI7dfTBRnnL1lsHGEo7e07PadD/psAxEXhSqetjbcC5RGQsy0NLxTOUZBGoLKkFr/pukTMEOCn1Jt3NOKZho9a3A6HWyn2AI8odiL4mslXTeWqEnwa4LjTDYYfIe1IAxvJCkqNcf4qo3Ac4lhIvBXSw+w100qcDTwEeCLy2kDUPcFIAshS+V5G951Wxj06WuPpDucxA1wbuFDO/8nN9QWLJ/shyrwSOvaflXdP6MWCWFggpe7YBxwxvD2OwF+RNy+zmrM5y1vJ5EHDaehznM5ZdlhQq9eoeh+wzOoSNtptoW6LemlPgmJ1cTU4zRJ5Rzmhn5rRBz28jWEJIVHwaMLLlq0kPyRGb14cBr+jpldbVlqaWiTbulmcGpXPFeSlPp5r17rbXKcdS8PYxY7O0cXzw/hbiQTlDdJJY+UuDMtrQ3u2a0f+UjxhIDYASNOqXVrKzjtw2B0w99p1jX363DTj6m37aZwl0/WIS4ChX8NhguUnTW+58TQ6WmnHZpDd37CBFktOR3wKcIfJ8vU50x2B/nFWp8xWAA2MvHrjN+yznlZGR+Zm1L+XI6rwxGmb7Kmt3SykbYcvD2wG3CCAOAU7SWfJGxzQYWHn8OqKuGTKVoFPqlIBz1QZbquMs4Fgul2VV2puElMFH2xvEu4CTzshgabvQtezL9MHJgKNsSxqjTdnMNgFH9uSRI2acIfLU3UPRoBrfaGmUlm2RrbHhlMUpV9O+LKlswmdlUmWlEtESStCmjJreI30rwzQ045R620ib7R0byC5JZthHTa3TUODYuOcEUr6vzwI3KMrAtoyTSkIJC0cDvdaQHqeLjlauadQSo4woTQ6mM1jWdA1MLxp0phHYLJbW2PKUa/NsuteZnUf1WU16OAS2TxJAOmfXMoNdOUpAnapcbwW0+djASe+xJ5BNtJdMvcGUOg0FjjS2VU25JB6kvS8cM7jUB7UBx4BtoLV8ddzQa00FHPlwSw159AsWtWiTg0k52vj/PgiGdBE030SKyJZylj5dwBkiT7keqoA3quV37bqM2rQvG2OHfYJd4qRpX0mmTafEir3NV4sXWc9LW2vLqYDjK1NvmBr2KXUaCpwz0MOZve4aA1xpf3vEdH5twJH5tESz7HNmqJ1nrimAc51I95YAJXWsQm0MkLW1LJSR3trUUi8t63sjgsv+Ka9Fx5bnOxwQ2hDbUxiFm6b1pXHb9HBgq/4fDYYon0mYRc3K3gxwfmXDbm3vQDAtM4C9j7q4pgKOhIv7FuA609Q6DQWOfZ/2cj6WlrpbTut7JSvaNcfRvgZjaWezTj7HSj7nWembW9YQ4Hg9Ix/mSc+q+KVCtg7n4KtkVNocbNsAh04maKxT/a5RwKHnP6JxzgdlXUBcVJ4yHaxJpdvr5Et9fhK3IXTwnNVp25cOKRNn+WPTb3lhdBMQOqh9i7KsyXUCbyZYIkkM+Iwlie+1jJWOHgoc7Se54j6UK3FjWXNDQJvZS1liuqbUaQhwDGQOSL15oD29/SD7KNNpP+pNDfvEnJTqAo7By6tGtwz2zfJO3zbDW8LuGGfuoHYwcAqf2sLEOODzCoQNphRiPiBMz3fNHKxPzTayVw7oJBfcgIyHvULT73fGlqez6jyCR+dKE3yDjCWTZIcO5n0p6eq0xy49PBibb8kGvy9b5QBQIsBha4pwlmmWIGZVaXcJCQeWzkt8p6XTUOBoXyleWULf4c0AS2Qd0Al6uv6TzmsqnYYAR/tJZOgnDsPTXTX9Q7+zXy5/1Djrrpq+Zw/prRXtLxC9QaAPSNnbIujbCwOnBMxZ6e8Cw2hj9pSmLVO2exXMn4vD8pl0QfOsZIdV3ksKUAK+b//pftb+p9OrfChOqqUn265zJN29iiNZYcSzPq5reRaY55ZErlUFzoRnlADhhT+vtbetNDSTtrbWrmt5FqjAWZ6te78p3X6W2LAMS7dk89JWUJmVpM9t7vswbr0VqA/OtEAFzkwTLf8B62ZpY6lfSQF/H+QwTWLA38541UbWUMJC9k9msa7lWqACZ7n27v02GRuZGqlH2Rp/YCd97BUYiQOpTudTzhHqWr4FKnCWb/P6xg22QCUHNvjw69YXt0AFzuK2q9/cYAtU4Gzw4detL26BCpzFbVe/ucEWmAw4G2zTuvUNssAo/9dt/e/aN8hj6la3WGAU4PwP5xafVxViGt0AAAAASUVORK5CYII="/>
          <p:cNvSpPr>
            <a:spLocks noChangeAspect="1" noChangeArrowheads="1"/>
          </p:cNvSpPr>
          <p:nvPr/>
        </p:nvSpPr>
        <p:spPr bwMode="auto">
          <a:xfrm>
            <a:off x="207433" y="-1593851"/>
            <a:ext cx="2362200" cy="4953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581921" y="2643317"/>
            <a:ext cx="133441" cy="12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17743" y="1703143"/>
            <a:ext cx="6241420" cy="4531309"/>
          </a:xfrm>
          <a:prstGeom prst="rect">
            <a:avLst/>
          </a:prstGeom>
        </p:spPr>
      </p:pic>
      <p:sp>
        <p:nvSpPr>
          <p:cNvPr id="28" name="Прямоугольник: скругленные углы 5"/>
          <p:cNvSpPr/>
          <p:nvPr/>
        </p:nvSpPr>
        <p:spPr bwMode="auto">
          <a:xfrm>
            <a:off x="6629645" y="2482066"/>
            <a:ext cx="2281171" cy="6354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F3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6629645" y="2482066"/>
            <a:ext cx="228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latin typeface="Calibri"/>
                <a:cs typeface="Calibri"/>
              </a:rPr>
              <a:t>Интерстициальный фиброз</a:t>
            </a:r>
            <a:endParaRPr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9911165" y="2235200"/>
            <a:ext cx="1203313" cy="584775"/>
          </a:xfrm>
          <a:prstGeom prst="rect">
            <a:avLst/>
          </a:prstGeom>
          <a:solidFill>
            <a:srgbClr val="7B2E3D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libri"/>
                <a:cs typeface="Calibri"/>
              </a:rPr>
              <a:t>Повреждение клетки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16"/>
          <p:cNvSpPr/>
          <p:nvPr/>
        </p:nvSpPr>
        <p:spPr bwMode="auto">
          <a:xfrm>
            <a:off x="9685710" y="3817612"/>
            <a:ext cx="2193808" cy="10821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F3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9540882" y="3850904"/>
            <a:ext cx="248346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67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Снижение окислительного фосфорилирования</a:t>
            </a:r>
            <a:endParaRPr sz="2400" dirty="0"/>
          </a:p>
        </p:txBody>
      </p:sp>
      <p:pic>
        <p:nvPicPr>
          <p:cNvPr id="34" name="Рисунок 33" descr="image_2023-08-30_00-46-00.png"/>
          <p:cNvPicPr>
            <a:picLocks noChangeAspect="1"/>
          </p:cNvPicPr>
          <p:nvPr/>
        </p:nvPicPr>
        <p:blipFill>
          <a:blip r:embed="rId4"/>
          <a:srcRect r="31527"/>
          <a:stretch/>
        </p:blipFill>
        <p:spPr bwMode="auto">
          <a:xfrm>
            <a:off x="32599" y="1515833"/>
            <a:ext cx="4591421" cy="4486735"/>
          </a:xfrm>
          <a:prstGeom prst="rect">
            <a:avLst/>
          </a:prstGeom>
        </p:spPr>
      </p:pic>
      <p:sp>
        <p:nvSpPr>
          <p:cNvPr id="5" name="Прямоугольник: скругленные углы 16"/>
          <p:cNvSpPr/>
          <p:nvPr/>
        </p:nvSpPr>
        <p:spPr bwMode="auto">
          <a:xfrm>
            <a:off x="3388382" y="4004734"/>
            <a:ext cx="2483463" cy="7445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F3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8" name="TextBox 37"/>
          <p:cNvSpPr txBox="1"/>
          <p:nvPr/>
        </p:nvSpPr>
        <p:spPr bwMode="auto">
          <a:xfrm>
            <a:off x="3271785" y="4039410"/>
            <a:ext cx="2704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/>
              <a:t>Аминокислоты и их метаболиты</a:t>
            </a:r>
            <a:endParaRPr sz="2000" dirty="0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D64F3BE3-ADBC-BE99-44AF-52EB7AD365BF}"/>
              </a:ext>
            </a:extLst>
          </p:cNvPr>
          <p:cNvSpPr/>
          <p:nvPr/>
        </p:nvSpPr>
        <p:spPr>
          <a:xfrm rot="4650665" flipH="1" flipV="1">
            <a:off x="4909905" y="3093644"/>
            <a:ext cx="774323" cy="1458636"/>
          </a:xfrm>
          <a:custGeom>
            <a:avLst/>
            <a:gdLst/>
            <a:ahLst/>
            <a:cxnLst/>
            <a:rect l="l" t="t" r="r" b="b"/>
            <a:pathLst>
              <a:path w="1596250" h="1780807">
                <a:moveTo>
                  <a:pt x="1596251" y="0"/>
                </a:moveTo>
                <a:lnTo>
                  <a:pt x="0" y="0"/>
                </a:lnTo>
                <a:lnTo>
                  <a:pt x="0" y="1780807"/>
                </a:lnTo>
                <a:lnTo>
                  <a:pt x="1596251" y="1780807"/>
                </a:lnTo>
                <a:lnTo>
                  <a:pt x="15962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7A6BAD52-8880-2C31-7DE2-AB39DEF1AE8C}"/>
              </a:ext>
            </a:extLst>
          </p:cNvPr>
          <p:cNvSpPr/>
          <p:nvPr/>
        </p:nvSpPr>
        <p:spPr>
          <a:xfrm>
            <a:off x="0" y="6467085"/>
            <a:ext cx="12263401" cy="0"/>
          </a:xfrm>
          <a:prstGeom prst="line">
            <a:avLst/>
          </a:prstGeom>
          <a:ln w="381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61554B24-EAC8-7A18-FD53-FBE8EEB83C47}"/>
              </a:ext>
            </a:extLst>
          </p:cNvPr>
          <p:cNvSpPr/>
          <p:nvPr/>
        </p:nvSpPr>
        <p:spPr>
          <a:xfrm>
            <a:off x="7900041" y="422354"/>
            <a:ext cx="4291959" cy="0"/>
          </a:xfrm>
          <a:prstGeom prst="line">
            <a:avLst/>
          </a:prstGeom>
          <a:ln w="28575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CIEX Triple Quad 4500 - купить онлайн | Интернет-магазин «ХИММЕД»">
            <a:extLst>
              <a:ext uri="{FF2B5EF4-FFF2-40B4-BE49-F238E27FC236}">
                <a16:creationId xmlns:a16="http://schemas.microsoft.com/office/drawing/2014/main" id="{E9EAF89F-4B7C-7F95-C362-1069972B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40" y="3000650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/>
          <p:nvPr/>
        </p:nvSpPr>
        <p:spPr>
          <a:xfrm>
            <a:off x="7900041" y="422354"/>
            <a:ext cx="4291959" cy="0"/>
          </a:xfrm>
          <a:prstGeom prst="line">
            <a:avLst/>
          </a:prstGeom>
          <a:ln w="28575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54815" y="1452786"/>
            <a:ext cx="2321863" cy="2145623"/>
          </a:xfrm>
          <a:custGeom>
            <a:avLst/>
            <a:gdLst/>
            <a:ahLst/>
            <a:cxnLst/>
            <a:rect l="l" t="t" r="r" b="b"/>
            <a:pathLst>
              <a:path w="3482795" h="3218434">
                <a:moveTo>
                  <a:pt x="0" y="0"/>
                </a:moveTo>
                <a:lnTo>
                  <a:pt x="3482795" y="0"/>
                </a:lnTo>
                <a:lnTo>
                  <a:pt x="3482795" y="3218434"/>
                </a:lnTo>
                <a:lnTo>
                  <a:pt x="0" y="3218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 l="-339742" t="-25828" r="-13589" b="-194000"/>
            </a:stretch>
          </a:blipFill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9006477" flipH="1">
            <a:off x="4040206" y="2096172"/>
            <a:ext cx="1144368" cy="1276678"/>
          </a:xfrm>
          <a:custGeom>
            <a:avLst/>
            <a:gdLst/>
            <a:ahLst/>
            <a:cxnLst/>
            <a:rect l="l" t="t" r="r" b="b"/>
            <a:pathLst>
              <a:path w="1716552" h="1915017">
                <a:moveTo>
                  <a:pt x="1716551" y="0"/>
                </a:moveTo>
                <a:lnTo>
                  <a:pt x="0" y="0"/>
                </a:lnTo>
                <a:lnTo>
                  <a:pt x="0" y="1915017"/>
                </a:lnTo>
                <a:lnTo>
                  <a:pt x="1716551" y="1915017"/>
                </a:lnTo>
                <a:lnTo>
                  <a:pt x="17165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rot="5400000">
            <a:off x="7467194" y="1775640"/>
            <a:ext cx="5177182" cy="3934531"/>
          </a:xfrm>
          <a:custGeom>
            <a:avLst/>
            <a:gdLst/>
            <a:ahLst/>
            <a:cxnLst/>
            <a:rect l="l" t="t" r="r" b="b"/>
            <a:pathLst>
              <a:path w="7613470" h="4739385">
                <a:moveTo>
                  <a:pt x="0" y="0"/>
                </a:moveTo>
                <a:lnTo>
                  <a:pt x="7613469" y="0"/>
                </a:lnTo>
                <a:lnTo>
                  <a:pt x="7613469" y="4739384"/>
                </a:lnTo>
                <a:lnTo>
                  <a:pt x="0" y="47393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7173403" flipH="1">
            <a:off x="6724402" y="2079739"/>
            <a:ext cx="1064167" cy="1187205"/>
          </a:xfrm>
          <a:custGeom>
            <a:avLst/>
            <a:gdLst/>
            <a:ahLst/>
            <a:cxnLst/>
            <a:rect l="l" t="t" r="r" b="b"/>
            <a:pathLst>
              <a:path w="1596250" h="1780807">
                <a:moveTo>
                  <a:pt x="1596251" y="0"/>
                </a:moveTo>
                <a:lnTo>
                  <a:pt x="0" y="0"/>
                </a:lnTo>
                <a:lnTo>
                  <a:pt x="0" y="1780807"/>
                </a:lnTo>
                <a:lnTo>
                  <a:pt x="1596251" y="1780807"/>
                </a:lnTo>
                <a:lnTo>
                  <a:pt x="15962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4815" y="544102"/>
            <a:ext cx="10886317" cy="4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Метаболомика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повреждения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почек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9334" y="4002787"/>
            <a:ext cx="3649309" cy="38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Полиэтиологичность</a:t>
            </a:r>
            <a:r>
              <a:rPr lang="en-US" sz="2333" dirty="0">
                <a:solidFill>
                  <a:srgbClr val="01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ХБП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98647" y="4962065"/>
            <a:ext cx="551609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метаболомного метода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мочи методом ГИХ-МС/МС для составления диагностических маркерных панелей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ХБП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0" y="6467085"/>
            <a:ext cx="12263401" cy="0"/>
          </a:xfrm>
          <a:prstGeom prst="line">
            <a:avLst/>
          </a:prstGeom>
          <a:ln w="381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C96976C-34D0-CD29-30EC-7FA7662B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154" y="1243918"/>
            <a:ext cx="372189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Моча — идеальная биожидкость для скрининга, но является сложно матрицей дл</a:t>
            </a:r>
            <a:r>
              <a:rPr lang="ru-RU" altLang="ru-RU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анализа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Матричный эффект (МЭ) = подавление/усиление ионизации может вносить до ±50 % ошибки.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воспроизвести МЭ на модели искусственной мочи на маркерах </a:t>
            </a:r>
            <a:r>
              <a:rPr lang="ru-RU" altLang="ru-RU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ХБП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протестировать новый сорбент.</a:t>
            </a:r>
          </a:p>
        </p:txBody>
      </p:sp>
      <p:pic>
        <p:nvPicPr>
          <p:cNvPr id="2053" name="Picture 5" descr="The Most Important Molecules in Your Body">
            <a:extLst>
              <a:ext uri="{FF2B5EF4-FFF2-40B4-BE49-F238E27FC236}">
                <a16:creationId xmlns:a16="http://schemas.microsoft.com/office/drawing/2014/main" id="{ACE7B83B-72F9-2F85-AD80-EDFC6DF0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28" b="94584" l="7200" r="94067">
                        <a14:foregroundMark x1="41133" y1="22869" x2="41133" y2="22869"/>
                        <a14:foregroundMark x1="42467" y1="22568" x2="42467" y2="22568"/>
                        <a14:foregroundMark x1="37800" y1="54664" x2="37800" y2="54664"/>
                        <a14:foregroundMark x1="38733" y1="56871" x2="38733" y2="56871"/>
                        <a14:foregroundMark x1="39467" y1="58877" x2="39467" y2="58877"/>
                        <a14:foregroundMark x1="38933" y1="56369" x2="38933" y2="56369"/>
                        <a14:foregroundMark x1="38200" y1="54162" x2="38200" y2="54162"/>
                        <a14:foregroundMark x1="37800" y1="52257" x2="37800" y2="52257"/>
                        <a14:foregroundMark x1="38400" y1="35908" x2="38400" y2="35908"/>
                        <a14:foregroundMark x1="38400" y1="38315" x2="38400" y2="38315"/>
                        <a14:foregroundMark x1="38333" y1="33200" x2="38333" y2="33200"/>
                        <a14:foregroundMark x1="36800" y1="31896" x2="36800" y2="31896"/>
                        <a14:foregroundMark x1="36800" y1="31996" x2="36867" y2="32698"/>
                        <a14:foregroundMark x1="38667" y1="27182" x2="38667" y2="27182"/>
                        <a14:foregroundMark x1="39600" y1="25878" x2="39600" y2="25878"/>
                        <a14:foregroundMark x1="40333" y1="24975" x2="40333" y2="24975"/>
                        <a14:foregroundMark x1="41400" y1="24273" x2="41400" y2="24273"/>
                        <a14:foregroundMark x1="45133" y1="59378" x2="45133" y2="59378"/>
                        <a14:foregroundMark x1="43867" y1="59779" x2="43867" y2="59779"/>
                        <a14:foregroundMark x1="45800" y1="60080" x2="45800" y2="60080"/>
                        <a14:foregroundMark x1="50000" y1="59178" x2="50000" y2="59178"/>
                        <a14:foregroundMark x1="64600" y1="67101" x2="64600" y2="67101"/>
                        <a14:foregroundMark x1="62333" y1="65797" x2="62333" y2="65797"/>
                        <a14:foregroundMark x1="77067" y1="64193" x2="77067" y2="64193"/>
                        <a14:foregroundMark x1="78200" y1="64594" x2="78200" y2="64594"/>
                        <a14:foregroundMark x1="72067" y1="81745" x2="72067" y2="81745"/>
                        <a14:foregroundMark x1="73800" y1="82748" x2="73800" y2="82748"/>
                        <a14:foregroundMark x1="91333" y1="62588" x2="91333" y2="62588"/>
                        <a14:foregroundMark x1="91400" y1="62387" x2="91400" y2="62387"/>
                        <a14:foregroundMark x1="92667" y1="63490" x2="92667" y2="63490"/>
                        <a14:foregroundMark x1="93867" y1="63992" x2="93867" y2="63992"/>
                        <a14:foregroundMark x1="94067" y1="63290" x2="94067" y2="63290"/>
                        <a14:foregroundMark x1="22133" y1="16650" x2="22133" y2="16650"/>
                        <a14:foregroundMark x1="23200" y1="15948" x2="23200" y2="15948"/>
                        <a14:foregroundMark x1="22533" y1="10130" x2="22533" y2="10130"/>
                        <a14:foregroundMark x1="26267" y1="23571" x2="26267" y2="23571"/>
                        <a14:foregroundMark x1="27067" y1="27683" x2="27067" y2="27683"/>
                        <a14:foregroundMark x1="27933" y1="30692" x2="27933" y2="30692"/>
                        <a14:foregroundMark x1="27933" y1="30692" x2="27933" y2="30692"/>
                        <a14:foregroundMark x1="35800" y1="22166" x2="35800" y2="22166"/>
                        <a14:foregroundMark x1="37600" y1="24373" x2="37600" y2="24373"/>
                        <a14:foregroundMark x1="40600" y1="42628" x2="40600" y2="42628"/>
                        <a14:foregroundMark x1="40533" y1="42628" x2="40533" y2="42628"/>
                        <a14:foregroundMark x1="28533" y1="9228" x2="28533" y2="9228"/>
                        <a14:foregroundMark x1="28533" y1="9228" x2="28533" y2="9228"/>
                        <a14:foregroundMark x1="26667" y1="11735" x2="26667" y2="11735"/>
                        <a14:foregroundMark x1="77933" y1="89368" x2="78133" y2="89368"/>
                        <a14:foregroundMark x1="79000" y1="92578" x2="79000" y2="92578"/>
                        <a14:foregroundMark x1="79000" y1="94584" x2="79000" y2="94584"/>
                        <a14:foregroundMark x1="66667" y1="50050" x2="66667" y2="50050"/>
                        <a14:foregroundMark x1="66933" y1="53360" x2="66933" y2="53360"/>
                        <a14:foregroundMark x1="66067" y1="53360" x2="66067" y2="53360"/>
                        <a14:foregroundMark x1="60933" y1="49549" x2="60933" y2="49549"/>
                        <a14:foregroundMark x1="60933" y1="49448" x2="60933" y2="49448"/>
                        <a14:foregroundMark x1="7200" y1="26580" x2="7200" y2="26580"/>
                        <a14:foregroundMark x1="9200" y1="27081" x2="9200" y2="27081"/>
                        <a14:foregroundMark x1="11067" y1="27382" x2="11067" y2="27382"/>
                        <a14:foregroundMark x1="16467" y1="38516" x2="16467" y2="38516"/>
                        <a14:foregroundMark x1="16600" y1="41725" x2="16600" y2="41725"/>
                        <a14:foregroundMark x1="18067" y1="26279" x2="18067" y2="26279"/>
                        <a14:foregroundMark x1="19867" y1="25276" x2="19867" y2="25276"/>
                        <a14:foregroundMark x1="16400" y1="32698" x2="16400" y2="32698"/>
                        <a14:foregroundMark x1="16400" y1="35908" x2="16400" y2="35908"/>
                        <a14:foregroundMark x1="24333" y1="21063" x2="24333" y2="21063"/>
                        <a14:foregroundMark x1="25267" y1="22467" x2="25267" y2="22467"/>
                        <a14:foregroundMark x1="25400" y1="22568" x2="25400" y2="22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1280">
            <a:off x="589819" y="1889937"/>
            <a:ext cx="3448339" cy="22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0EA3D-FB65-B8E4-8B2C-1A3B3386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27266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Обзор методики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17E3D-21A2-13CB-616F-84177249D1FD}"/>
              </a:ext>
            </a:extLst>
          </p:cNvPr>
          <p:cNvSpPr txBox="1"/>
          <p:nvPr/>
        </p:nvSpPr>
        <p:spPr>
          <a:xfrm>
            <a:off x="1641764" y="2168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70CD115-CA19-1F7B-F764-48D2C240E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91" y="1267106"/>
            <a:ext cx="6203101" cy="49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sng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10 полярных маркеров: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аминокислоты + пурины, включаемые в метаболомные диагностические профили</a:t>
            </a:r>
            <a:r>
              <a:rPr lang="ru-RU" altLang="ru-RU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 ХБП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sng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Образцы: метанол, искусственная моча (ИМ), реальная моча (РМ). 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Образцы мочи от здоровых добровольцев предоставлены ГБУЗ ДГКБ №9 им. Г.Н. Сперанского. Все участники дали информированное согласие, исследование одобрено этическим комитетом</a:t>
            </a:r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Внутренний стандарт — L-valine-¹³C₅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sng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Хроматографические колонки: Kinetex HILIC и некоммерческий полифункциональный сорбент</a:t>
            </a:r>
            <a:endParaRPr kumimoji="0" lang="en-US" altLang="ru-RU" sz="2000" b="0" i="0" u="sng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Sciex 4500 QTRAP (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Канада)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en-GB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LC-20AD Prominence («Shimadzu»,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Япония) 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1517DA31-30EF-E914-ACAF-8DD0FD583A78}"/>
              </a:ext>
            </a:extLst>
          </p:cNvPr>
          <p:cNvSpPr/>
          <p:nvPr/>
        </p:nvSpPr>
        <p:spPr>
          <a:xfrm>
            <a:off x="0" y="6467085"/>
            <a:ext cx="12263401" cy="0"/>
          </a:xfrm>
          <a:prstGeom prst="line">
            <a:avLst/>
          </a:prstGeom>
          <a:ln w="381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1DD1808-173E-5644-E9AD-B5A9D0AF189D}"/>
              </a:ext>
            </a:extLst>
          </p:cNvPr>
          <p:cNvSpPr/>
          <p:nvPr/>
        </p:nvSpPr>
        <p:spPr>
          <a:xfrm>
            <a:off x="7900041" y="422354"/>
            <a:ext cx="4291959" cy="0"/>
          </a:xfrm>
          <a:prstGeom prst="line">
            <a:avLst/>
          </a:prstGeom>
          <a:ln w="28575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6D015-16C6-FC34-1D05-507DB34B262A}"/>
              </a:ext>
            </a:extLst>
          </p:cNvPr>
          <p:cNvSpPr txBox="1"/>
          <p:nvPr/>
        </p:nvSpPr>
        <p:spPr>
          <a:xfrm>
            <a:off x="7415131" y="744826"/>
            <a:ext cx="4291960" cy="92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Средние абсолютные концентрации анализируемых соединений в моче согласно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HMDB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снимок экрана, диаграмма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0F2355-B0E7-0B2A-2318-8506F6E59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54" y="1483927"/>
            <a:ext cx="5853545" cy="49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1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7F7C6-5618-C24F-2F00-03A8FD8D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18DC-DA38-5998-AA42-D95759C9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333898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Матричный эффект: влияние хроматографического режима на интенсивность сигнала Л-валина-</a:t>
            </a:r>
            <a:r>
              <a:rPr lang="ru-RU" sz="3200" b="1" baseline="30000" dirty="0">
                <a:solidFill>
                  <a:srgbClr val="0070C0"/>
                </a:solidFill>
              </a:rPr>
              <a:t>13</a:t>
            </a:r>
            <a:r>
              <a:rPr lang="en-GB" sz="3200" b="1" dirty="0">
                <a:solidFill>
                  <a:srgbClr val="0070C0"/>
                </a:solidFill>
              </a:rPr>
              <a:t>C₅ 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A434C-D14F-63A6-B758-1D22E10D507A}"/>
              </a:ext>
            </a:extLst>
          </p:cNvPr>
          <p:cNvSpPr txBox="1"/>
          <p:nvPr/>
        </p:nvSpPr>
        <p:spPr>
          <a:xfrm>
            <a:off x="1641764" y="2168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F886FA76-1A99-DBDB-7C78-F27479905486}"/>
              </a:ext>
            </a:extLst>
          </p:cNvPr>
          <p:cNvSpPr/>
          <p:nvPr/>
        </p:nvSpPr>
        <p:spPr>
          <a:xfrm>
            <a:off x="0" y="6467085"/>
            <a:ext cx="12263401" cy="0"/>
          </a:xfrm>
          <a:prstGeom prst="line">
            <a:avLst/>
          </a:prstGeom>
          <a:ln w="381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5EEC4BA-8D24-2E82-5F1C-0B9601EF81A0}"/>
              </a:ext>
            </a:extLst>
          </p:cNvPr>
          <p:cNvSpPr/>
          <p:nvPr/>
        </p:nvSpPr>
        <p:spPr>
          <a:xfrm>
            <a:off x="7900041" y="422354"/>
            <a:ext cx="4291959" cy="0"/>
          </a:xfrm>
          <a:prstGeom prst="line">
            <a:avLst/>
          </a:prstGeom>
          <a:ln w="28575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4B8DF-5DFF-AC2E-C864-041B0CC2A9EA}"/>
              </a:ext>
            </a:extLst>
          </p:cNvPr>
          <p:cNvSpPr txBox="1"/>
          <p:nvPr/>
        </p:nvSpPr>
        <p:spPr>
          <a:xfrm>
            <a:off x="592131" y="1731713"/>
            <a:ext cx="3211558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Метанол: стабильность CV &lt; 10 %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Реальные образцы мочи → подавление до 60 %;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Интенсивносить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сигнала модельной (ИМ) близка к реальным повторяет РМ.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подавление при </a:t>
            </a:r>
            <a:r>
              <a:rPr lang="ru-RU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изократе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70 % ACN из-за наложения кластерных ионов буфера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A3A5BA-2DE6-544D-4EFC-43D251E33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484" y="1792004"/>
            <a:ext cx="2618516" cy="207661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Цвет электрик, линия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2BDF65A-DC2E-3018-C4CD-0A20D79C0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23" y="1659461"/>
            <a:ext cx="5137268" cy="2109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D33CBB-B802-6A7B-B209-BE3D9AFFDC5A}"/>
              </a:ext>
            </a:extLst>
          </p:cNvPr>
          <p:cNvSpPr txBox="1"/>
          <p:nvPr/>
        </p:nvSpPr>
        <p:spPr>
          <a:xfrm>
            <a:off x="6612238" y="165946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Kinetex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снимок экрана, Красочность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94779A-F5AB-654F-C497-5828DCD08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16" y="4028327"/>
            <a:ext cx="5071824" cy="21318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5D92A0-B78D-F397-C72A-ABBEA35476A1}"/>
              </a:ext>
            </a:extLst>
          </p:cNvPr>
          <p:cNvSpPr txBox="1"/>
          <p:nvPr/>
        </p:nvSpPr>
        <p:spPr>
          <a:xfrm>
            <a:off x="5458137" y="3977733"/>
            <a:ext cx="356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Разветвленный ГИХ сорбент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8BF50A-4B86-4B6D-4BB4-EA2151D8B8F2}"/>
              </a:ext>
            </a:extLst>
          </p:cNvPr>
          <p:cNvSpPr txBox="1"/>
          <p:nvPr/>
        </p:nvSpPr>
        <p:spPr>
          <a:xfrm>
            <a:off x="5147144" y="3669956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MetOH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298BA8-72D2-C480-0B71-ABBF07BFB5E1}"/>
              </a:ext>
            </a:extLst>
          </p:cNvPr>
          <p:cNvSpPr txBox="1"/>
          <p:nvPr/>
        </p:nvSpPr>
        <p:spPr>
          <a:xfrm>
            <a:off x="5147144" y="600215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MetOH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912939-04F0-520F-1AD4-A014F0BCB8FA}"/>
              </a:ext>
            </a:extLst>
          </p:cNvPr>
          <p:cNvSpPr txBox="1"/>
          <p:nvPr/>
        </p:nvSpPr>
        <p:spPr>
          <a:xfrm>
            <a:off x="6810328" y="6024605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493B0F-2648-E3DE-2BD4-3B7B97F8D416}"/>
              </a:ext>
            </a:extLst>
          </p:cNvPr>
          <p:cNvSpPr txBox="1"/>
          <p:nvPr/>
        </p:nvSpPr>
        <p:spPr>
          <a:xfrm>
            <a:off x="6907257" y="3690053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85AE8-2B34-F3AB-2A04-F5DEB59BBC3F}"/>
              </a:ext>
            </a:extLst>
          </p:cNvPr>
          <p:cNvSpPr txBox="1"/>
          <p:nvPr/>
        </p:nvSpPr>
        <p:spPr>
          <a:xfrm>
            <a:off x="8347855" y="603682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CEFBEE-970A-4038-0E86-EC30706411D9}"/>
              </a:ext>
            </a:extLst>
          </p:cNvPr>
          <p:cNvSpPr txBox="1"/>
          <p:nvPr/>
        </p:nvSpPr>
        <p:spPr>
          <a:xfrm>
            <a:off x="8505825" y="367643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РМ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6CDC4B8-8FF9-B823-CC54-3687484E65D3}"/>
              </a:ext>
            </a:extLst>
          </p:cNvPr>
          <p:cNvGrpSpPr/>
          <p:nvPr/>
        </p:nvGrpSpPr>
        <p:grpSpPr bwMode="auto">
          <a:xfrm>
            <a:off x="9483353" y="4188739"/>
            <a:ext cx="2798777" cy="1361738"/>
            <a:chOff x="6294487" y="1716265"/>
            <a:chExt cx="2508694" cy="116763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10B451B-0E83-4EC3-FCEF-D082460FA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4456"/>
            <a:stretch/>
          </p:blipFill>
          <p:spPr bwMode="auto">
            <a:xfrm>
              <a:off x="6294487" y="1716265"/>
              <a:ext cx="2078700" cy="116763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F4CC3-53C0-4898-DA0D-F29EB4FEF938}"/>
                </a:ext>
              </a:extLst>
            </p:cNvPr>
            <p:cNvSpPr txBox="1"/>
            <p:nvPr/>
          </p:nvSpPr>
          <p:spPr bwMode="auto">
            <a:xfrm>
              <a:off x="7185347" y="1821837"/>
              <a:ext cx="1308109" cy="21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50" dirty="0"/>
                <a:t>[CHOO(Na</a:t>
              </a:r>
              <a:r>
                <a:rPr lang="en-US" sz="1050" baseline="-25000" dirty="0"/>
                <a:t>3</a:t>
              </a:r>
              <a:r>
                <a:rPr lang="en-US" sz="1050" dirty="0"/>
                <a:t>CHOO)</a:t>
              </a:r>
              <a:r>
                <a:rPr lang="en-US" sz="1050" baseline="-25000" dirty="0"/>
                <a:t>3</a:t>
              </a:r>
              <a:r>
                <a:rPr lang="en-US" sz="1050" dirty="0"/>
                <a:t>]</a:t>
              </a:r>
              <a:endParaRPr lang="ru-RU" sz="105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6BFC99-35ED-FE4B-2E07-547AFF62C0DD}"/>
                </a:ext>
              </a:extLst>
            </p:cNvPr>
            <p:cNvSpPr txBox="1"/>
            <p:nvPr/>
          </p:nvSpPr>
          <p:spPr bwMode="auto">
            <a:xfrm>
              <a:off x="7495072" y="2319607"/>
              <a:ext cx="13081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50"/>
                <a:t>Valine </a:t>
              </a:r>
              <a:r>
                <a:rPr lang="en-US" sz="1050" baseline="30000"/>
                <a:t>13</a:t>
              </a:r>
              <a:r>
                <a:rPr lang="en-US" sz="1050"/>
                <a:t>C</a:t>
              </a:r>
              <a:r>
                <a:rPr lang="en-US" sz="1050" baseline="-25000"/>
                <a:t>5</a:t>
              </a:r>
              <a:endParaRPr lang="ru-RU" sz="1050"/>
            </a:p>
          </p:txBody>
        </p:sp>
      </p:grpSp>
      <p:sp>
        <p:nvSpPr>
          <p:cNvPr id="34" name="Freeform 10">
            <a:extLst>
              <a:ext uri="{FF2B5EF4-FFF2-40B4-BE49-F238E27FC236}">
                <a16:creationId xmlns:a16="http://schemas.microsoft.com/office/drawing/2014/main" id="{1CC71CCB-6C17-8632-FB76-B80D39BBEE1D}"/>
              </a:ext>
            </a:extLst>
          </p:cNvPr>
          <p:cNvSpPr/>
          <p:nvPr/>
        </p:nvSpPr>
        <p:spPr>
          <a:xfrm rot="1048837">
            <a:off x="9488709" y="5170103"/>
            <a:ext cx="984344" cy="1099921"/>
          </a:xfrm>
          <a:custGeom>
            <a:avLst/>
            <a:gdLst/>
            <a:ahLst/>
            <a:cxnLst/>
            <a:rect l="l" t="t" r="r" b="b"/>
            <a:pathLst>
              <a:path w="1596250" h="1780807">
                <a:moveTo>
                  <a:pt x="1596251" y="0"/>
                </a:moveTo>
                <a:lnTo>
                  <a:pt x="0" y="0"/>
                </a:lnTo>
                <a:lnTo>
                  <a:pt x="0" y="1780807"/>
                </a:lnTo>
                <a:lnTo>
                  <a:pt x="1596251" y="1780807"/>
                </a:lnTo>
                <a:lnTo>
                  <a:pt x="159625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6A6079-E940-1241-1936-DE3ABD25F5DC}"/>
              </a:ext>
            </a:extLst>
          </p:cNvPr>
          <p:cNvSpPr txBox="1"/>
          <p:nvPr/>
        </p:nvSpPr>
        <p:spPr>
          <a:xfrm>
            <a:off x="9831760" y="3918218"/>
            <a:ext cx="2291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Кластерный ион буфера в </a:t>
            </a:r>
            <a:r>
              <a:rPr lang="en-US" sz="1200" b="1" dirty="0"/>
              <a:t>Q1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7848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48E4C-FFAE-1BC7-171E-B172AC899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91721-B864-6CB5-CB19-B16DC2C7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333898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Матричный эффект: сравнение матричного эффекта маркерных соединений и Л-валина-</a:t>
            </a:r>
            <a:r>
              <a:rPr lang="ru-RU" sz="3200" b="1" baseline="30000" dirty="0">
                <a:solidFill>
                  <a:srgbClr val="0070C0"/>
                </a:solidFill>
              </a:rPr>
              <a:t>13</a:t>
            </a:r>
            <a:r>
              <a:rPr lang="en-GB" sz="3200" b="1" dirty="0">
                <a:solidFill>
                  <a:srgbClr val="0070C0"/>
                </a:solidFill>
              </a:rPr>
              <a:t>C₅ 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0E1DE-E26B-DB5F-A52B-C08CD278AF80}"/>
              </a:ext>
            </a:extLst>
          </p:cNvPr>
          <p:cNvSpPr txBox="1"/>
          <p:nvPr/>
        </p:nvSpPr>
        <p:spPr>
          <a:xfrm>
            <a:off x="1641764" y="2168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815E8309-54C5-6F98-60FB-A669E14F96A3}"/>
              </a:ext>
            </a:extLst>
          </p:cNvPr>
          <p:cNvSpPr/>
          <p:nvPr/>
        </p:nvSpPr>
        <p:spPr>
          <a:xfrm>
            <a:off x="0" y="6467085"/>
            <a:ext cx="12263401" cy="0"/>
          </a:xfrm>
          <a:prstGeom prst="line">
            <a:avLst/>
          </a:prstGeom>
          <a:ln w="381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92F25D7-844A-DC37-2987-C77157A85AFD}"/>
              </a:ext>
            </a:extLst>
          </p:cNvPr>
          <p:cNvSpPr/>
          <p:nvPr/>
        </p:nvSpPr>
        <p:spPr>
          <a:xfrm>
            <a:off x="7900041" y="422354"/>
            <a:ext cx="4291959" cy="0"/>
          </a:xfrm>
          <a:prstGeom prst="line">
            <a:avLst/>
          </a:prstGeom>
          <a:ln w="28575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ED12A36-9400-0FB5-3418-7BBE72EA3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5" y="1485131"/>
            <a:ext cx="10734331" cy="49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4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08A77-5373-ABC6-9109-F8F6D4D6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2914E-53E8-3F29-842E-2AB23B48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900" y="1563355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Таким образом, проведённое исследование продемонстрировало, что искусственная моча нового состава может служить хорошей моделью реальной биологической жидкости при оценке и компенсации матричного эффекта в условиях ГИХ-МС/МС для всех маркерных соединений кроме цитруллина. </a:t>
            </a:r>
          </a:p>
          <a:p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Это позволяет использовать её на этапе оптимизации и валидации аналитических методов в метаболомике мочи, снижая зависимость от труднодоступных и переменных по составу реальных образцов. </a:t>
            </a:r>
          </a:p>
          <a:p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Применение такой модели повышает воспроизводимость и точность перспективного метаболомного анализа в контексте ранней диагностики хронической болезни почек и других областей диагностики.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C4B1CB59-89CF-E259-5F29-C6B20CC01AF1}"/>
              </a:ext>
            </a:extLst>
          </p:cNvPr>
          <p:cNvSpPr/>
          <p:nvPr/>
        </p:nvSpPr>
        <p:spPr>
          <a:xfrm>
            <a:off x="7900041" y="422354"/>
            <a:ext cx="4291959" cy="0"/>
          </a:xfrm>
          <a:prstGeom prst="line">
            <a:avLst/>
          </a:prstGeom>
          <a:ln w="28575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4F2C98D9-92C8-40AB-4562-5EACE5786BC7}"/>
              </a:ext>
            </a:extLst>
          </p:cNvPr>
          <p:cNvSpPr/>
          <p:nvPr/>
        </p:nvSpPr>
        <p:spPr>
          <a:xfrm>
            <a:off x="0" y="6467085"/>
            <a:ext cx="12263401" cy="0"/>
          </a:xfrm>
          <a:prstGeom prst="line">
            <a:avLst/>
          </a:prstGeom>
          <a:ln w="38100" cap="flat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55CD4-5E4A-C515-A6B4-19A09F4626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22C9D5-9501-75A0-C518-EAAEB144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116" y="3644569"/>
            <a:ext cx="9144000" cy="1655762"/>
          </a:xfrm>
        </p:spPr>
        <p:txBody>
          <a:bodyPr/>
          <a:lstStyle/>
          <a:p>
            <a:r>
              <a:rPr lang="en-GB" dirty="0"/>
              <a:t>E-mail corresponding author: phenolyat@gmail.com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542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1696</Words>
  <Application>Microsoft Office PowerPoint</Application>
  <PresentationFormat>Широкоэкранный</PresentationFormat>
  <Paragraphs>89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Arial Nova</vt:lpstr>
      <vt:lpstr>Calibri</vt:lpstr>
      <vt:lpstr>Liberation Serif</vt:lpstr>
      <vt:lpstr>Times New Roman</vt:lpstr>
      <vt:lpstr>Тема Office</vt:lpstr>
      <vt:lpstr>ИССЛЕДОВАНИЕ МАТРИЧНОГО ЭФФЕКТА ПРИ МЕТАБОЛОМНОМ АНАЛИЗЕ МАРКЕРОВ ХРОНИЧЕСКОЙ БОЛЕЗНИ ПОЧЕК В МОЧЕ МЕТОДОМ ГИДРОФИЛЬНОЙ ХРОМАТОГРАФИИ С МАСС СПЕКТРОМЕТРИЧЕСКИМ ДЕТЕКТИРОВАНИЕМ</vt:lpstr>
      <vt:lpstr>Презентация PowerPoint</vt:lpstr>
      <vt:lpstr>Патогенез ХБП с позиций метаболомики</vt:lpstr>
      <vt:lpstr>Презентация PowerPoint</vt:lpstr>
      <vt:lpstr>Обзор методики</vt:lpstr>
      <vt:lpstr>Матричный эффект: влияние хроматографического режима на интенсивность сигнала Л-валина-13C₅  </vt:lpstr>
      <vt:lpstr>Матричный эффект: сравнение матричного эффекта маркерных соединений и Л-валина-13C₅  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Elena Danilova</dc:creator>
  <cp:lastModifiedBy>Elena Danilova</cp:lastModifiedBy>
  <cp:revision>3</cp:revision>
  <dcterms:created xsi:type="dcterms:W3CDTF">2025-05-20T11:04:12Z</dcterms:created>
  <dcterms:modified xsi:type="dcterms:W3CDTF">2025-05-20T13:11:08Z</dcterms:modified>
</cp:coreProperties>
</file>