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66" r:id="rId4"/>
    <p:sldId id="275" r:id="rId5"/>
    <p:sldId id="268" r:id="rId6"/>
    <p:sldId id="269" r:id="rId7"/>
    <p:sldId id="271" r:id="rId8"/>
    <p:sldId id="276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8" autoAdjust="0"/>
    <p:restoredTop sz="93741" autoAdjust="0"/>
  </p:normalViewPr>
  <p:slideViewPr>
    <p:cSldViewPr>
      <p:cViewPr varScale="1">
        <p:scale>
          <a:sx n="59" d="100"/>
          <a:sy n="59" d="100"/>
        </p:scale>
        <p:origin x="15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35F81-5E09-4EB2-88FC-39DB63BD4D93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1278-E176-47EB-ADAD-5A9A90EA3D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1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1278-E176-47EB-ADAD-5A9A90EA3D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9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92168"/>
            <a:ext cx="8232332" cy="2408243"/>
          </a:xfrm>
        </p:spPr>
        <p:txBody>
          <a:bodyPr>
            <a:normAutofit fontScale="90000"/>
          </a:bodyPr>
          <a:lstStyle/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sz="3100" b="1" cap="all" dirty="0">
                <a:solidFill>
                  <a:srgbClr val="990501"/>
                </a:solidFill>
                <a:latin typeface="Verdana" pitchFamily="34" charset="0"/>
                <a:ea typeface="+mn-ea"/>
                <a:cs typeface="Arial" charset="0"/>
              </a:rPr>
              <a:t>Перспективы использования кислородно-гелиевой смеси для профилактики и восстановления функций после ишемии головного мозга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504" y="4123531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hangingPunct="0"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hangingPunct="0"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hangingPunct="0"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hangingPunct="0"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2000" b="1" i="1" dirty="0">
                <a:solidFill>
                  <a:schemeClr val="tx1"/>
                </a:solidFill>
                <a:latin typeface="Verdana" pitchFamily="34" charset="0"/>
              </a:rPr>
              <a:t>Холина Арина Владимировна</a:t>
            </a:r>
            <a:endParaRPr lang="en-US" altLang="ru-RU" sz="2000" b="1" i="1" dirty="0">
              <a:solidFill>
                <a:schemeClr val="tx1"/>
              </a:solidFill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800" i="1" dirty="0">
                <a:solidFill>
                  <a:schemeClr val="tx1"/>
                </a:solidFill>
                <a:latin typeface="Verdana" pitchFamily="34" charset="0"/>
              </a:rPr>
              <a:t>м.н.с. Лаборатории биологических испытаний Филиала ГНЦ ИБХ  РАН</a:t>
            </a:r>
            <a:endParaRPr lang="en-US" altLang="ru-RU" sz="1800" i="1" dirty="0">
              <a:solidFill>
                <a:schemeClr val="tx1"/>
              </a:solidFill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ru-RU" sz="1800" b="1" i="1" dirty="0">
                <a:solidFill>
                  <a:srgbClr val="0000FF"/>
                </a:solidFill>
                <a:latin typeface="Verdana" pitchFamily="34" charset="0"/>
              </a:rPr>
              <a:t>bervinova@bibch.ru</a:t>
            </a:r>
            <a:endParaRPr lang="en-US" altLang="ru-RU" sz="1800" b="1" i="1" dirty="0">
              <a:solidFill>
                <a:schemeClr val="tx1"/>
              </a:solidFill>
              <a:latin typeface="Verdana" pitchFamily="34" charset="0"/>
            </a:endParaRPr>
          </a:p>
          <a:p>
            <a:pPr algn="ctr" eaLnBrk="1" hangingPunct="1"/>
            <a:endParaRPr lang="ru-RU" altLang="ru-RU" sz="2800" b="1" i="1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7" name="Picture 5" descr="Логотип БТЛ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258" y="188640"/>
            <a:ext cx="22397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BranchC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2" y="188640"/>
            <a:ext cx="1149879" cy="122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92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53778" y="1290727"/>
            <a:ext cx="5941219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  <a:latin typeface="Calibri"/>
              </a:defRPr>
            </a:lvl1pPr>
            <a:lvl2pPr marL="742950" indent="-285750">
              <a:spcBef>
                <a:spcPts val="7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/>
              <a:buChar char="–"/>
              <a:defRPr sz="2000">
                <a:solidFill>
                  <a:srgbClr val="000000"/>
                </a:solidFill>
                <a:latin typeface="Calibri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5pPr>
            <a:lvl6pPr marL="25146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6pPr>
            <a:lvl7pPr marL="29718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7pPr>
            <a:lvl8pPr marL="34290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8pPr>
            <a:lvl9pPr marL="38862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9pPr>
          </a:lstStyle>
          <a:p>
            <a:pPr algn="ctr">
              <a:spcBef>
                <a:spcPts val="0"/>
              </a:spcBef>
              <a:buSzTx/>
              <a:buFontTx/>
              <a:buNone/>
              <a:defRPr/>
            </a:pPr>
            <a:r>
              <a:rPr lang="ru-RU" sz="3600" b="1" dirty="0">
                <a:solidFill>
                  <a:srgbClr val="990501"/>
                </a:solidFill>
                <a:latin typeface="Verdana"/>
              </a:rPr>
              <a:t>БЛАГОДАРЮ ЗА ВНИМАНИЕ!</a:t>
            </a:r>
            <a:endParaRPr dirty="0"/>
          </a:p>
        </p:txBody>
      </p:sp>
      <p:pic>
        <p:nvPicPr>
          <p:cNvPr id="14341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761780" y="4141515"/>
            <a:ext cx="1725216" cy="1641748"/>
          </a:xfrm>
          <a:prstGeom prst="rect">
            <a:avLst/>
          </a:prstGeom>
          <a:noFill/>
          <a:ln>
            <a:noFill/>
          </a:ln>
        </p:spPr>
      </p:pic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2338388" y="2466976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  <a:latin typeface="Calibri"/>
              </a:defRPr>
            </a:lvl1pPr>
            <a:lvl2pPr marL="742950" indent="-285750">
              <a:spcBef>
                <a:spcPts val="7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/>
              <a:buChar char="–"/>
              <a:defRPr sz="2000">
                <a:solidFill>
                  <a:srgbClr val="000000"/>
                </a:solidFill>
                <a:latin typeface="Calibri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5pPr>
            <a:lvl6pPr marL="25146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6pPr>
            <a:lvl7pPr marL="29718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7pPr>
            <a:lvl8pPr marL="34290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8pPr>
            <a:lvl9pPr marL="3886200" indent="-228600"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defRPr sz="2000">
                <a:solidFill>
                  <a:srgbClr val="000000"/>
                </a:solidFill>
                <a:latin typeface="Calibri"/>
              </a:defRPr>
            </a:lvl9pPr>
          </a:lstStyle>
          <a:p>
            <a:pPr algn="ctr">
              <a:spcBef>
                <a:spcPts val="0"/>
              </a:spcBef>
              <a:buSzTx/>
              <a:buFontTx/>
              <a:buNone/>
              <a:defRPr/>
            </a:pPr>
            <a:r>
              <a:rPr lang="ru-RU" sz="2000" b="1" i="1" dirty="0">
                <a:solidFill>
                  <a:schemeClr val="tx1"/>
                </a:solidFill>
                <a:latin typeface="Verdana"/>
              </a:rPr>
              <a:t>Холина Арина Владимировна</a:t>
            </a:r>
          </a:p>
          <a:p>
            <a:pPr algn="ctr">
              <a:spcBef>
                <a:spcPts val="0"/>
              </a:spcBef>
              <a:buSzTx/>
              <a:buFont typeface="Arial"/>
              <a:buNone/>
              <a:defRPr/>
            </a:pPr>
            <a:r>
              <a:rPr lang="en-US" sz="1800" b="1" i="1" dirty="0">
                <a:solidFill>
                  <a:srgbClr val="0000FF"/>
                </a:solidFill>
                <a:latin typeface="Verdana"/>
              </a:rPr>
              <a:t>bervinova@bibch.ru</a:t>
            </a:r>
            <a:endParaRPr lang="ru-RU" sz="1800" b="1" i="1" dirty="0">
              <a:solidFill>
                <a:srgbClr val="0000FF"/>
              </a:solidFill>
              <a:latin typeface="Verdana"/>
            </a:endParaRPr>
          </a:p>
          <a:p>
            <a:pPr algn="ctr">
              <a:spcBef>
                <a:spcPts val="0"/>
              </a:spcBef>
              <a:buSzTx/>
              <a:buFont typeface="Arial"/>
              <a:buNone/>
              <a:defRPr/>
            </a:pPr>
            <a:endParaRPr lang="en-US" sz="1600" b="1" i="1" dirty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2A4B4B8-9A75-26AE-76F7-745B323F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BBF14-F770-44CA-B877-4AB6EFADFE5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3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Статистика Заболевания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98072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Ишемический инсульт — ведущая причина инвалидности. Ежегодно </a:t>
            </a:r>
            <a:r>
              <a:rPr lang="en-US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9,6 млн </a:t>
            </a:r>
            <a:r>
              <a:rPr lang="en-US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инсультов, </a:t>
            </a:r>
            <a:r>
              <a:rPr lang="en-US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85% </a:t>
            </a:r>
            <a:r>
              <a:rPr lang="en-US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ишемические</a:t>
            </a:r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92708" y="4365105"/>
            <a:ext cx="7992888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Современные методы профилактики инсульта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796736"/>
            <a:ext cx="4373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Рецидивы</a:t>
            </a:r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 — у 50–60% людей, перенёсших ишемический инсульт, в течение 5 лет наблюдается второй инсульт, при котором летальный исход более вероятен.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2708" y="356492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Смертность</a:t>
            </a:r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 после инсульта, по данным ВОЗ, составляет от 20 до 50% в течение первого месяца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59" y="4987431"/>
            <a:ext cx="535972" cy="53597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234" y="5301208"/>
            <a:ext cx="548878" cy="54887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91" y="5751302"/>
            <a:ext cx="547173" cy="547173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681452" y="4987431"/>
            <a:ext cx="317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Контроль артериального давления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56511" y="5151138"/>
            <a:ext cx="3479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Применение антикоагулянтов,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Sora Light" pitchFamily="34" charset="-120"/>
              </a:rPr>
              <a:t>статинов</a:t>
            </a:r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 и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Sora Light" pitchFamily="34" charset="-120"/>
              </a:rPr>
              <a:t>антиагрегантов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681452" y="5705136"/>
            <a:ext cx="317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Хирургические манипуляции</a:t>
            </a:r>
            <a:endParaRPr lang="ru-RU" sz="16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35" r="5109" b="4919"/>
          <a:stretch/>
        </p:blipFill>
        <p:spPr>
          <a:xfrm>
            <a:off x="264795" y="1796735"/>
            <a:ext cx="3956279" cy="1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Гипероксическая кислородно-гелиевая смесь (КГС)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DC6C85E-B6F6-54DF-FB90-1C07B22871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2121940"/>
            <a:ext cx="3217551" cy="113117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 bwMode="auto">
          <a:xfrm>
            <a:off x="611559" y="1303853"/>
            <a:ext cx="7980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Гелий </a:t>
            </a: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– инертный газ, обладающий уникальными физическими и химическими свойствами: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599041" y="58052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КГС (70% гелий / 30% кислород) была включена во временные методические рекомендации по терапии неотложных состояний для </a:t>
            </a:r>
            <a:r>
              <a:rPr lang="ru-RU" sz="1600" b="1">
                <a:latin typeface="Verdana" pitchFamily="34" charset="0"/>
                <a:ea typeface="Verdana" pitchFamily="34" charset="0"/>
                <a:cs typeface="Sora Light" pitchFamily="34" charset="-120"/>
              </a:rPr>
              <a:t>больных COVID-19</a:t>
            </a:r>
            <a:endParaRPr lang="ru-RU" sz="1600" b="1" dirty="0">
              <a:latin typeface="Verdana" pitchFamily="34" charset="0"/>
              <a:ea typeface="Verdana" pitchFamily="34" charset="0"/>
              <a:cs typeface="Sora Light" pitchFamily="34" charset="-12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708" y="3347297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Повышает пиковый поток на вдохе и выдохе;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Улучшает перенос кислорода через мембрану альвеолярно-капиллярного комплекса;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Вызывает гиперемию альвеолярной ткани с увеличением диаметра капилляров легких в несколько раз.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Улучшение микроциркуляции с увеличением числа лейкоцитов приводит к дегидратации и рассасыванию воспалительного очага.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9041" y="2052781"/>
            <a:ext cx="5059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  <a:cs typeface="Sora Light" pitchFamily="34" charset="-120"/>
              </a:rPr>
              <a:t>Оказывает положительное действие на газообмен легких за счет высокой диффузионной способности и низкой плотности;</a:t>
            </a:r>
          </a:p>
        </p:txBody>
      </p:sp>
    </p:spTree>
    <p:extLst>
      <p:ext uri="{BB962C8B-B14F-4D97-AF65-F5344CB8AC3E}">
        <p14:creationId xmlns:p14="http://schemas.microsoft.com/office/powerpoint/2010/main" val="317087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695B380-B9CE-697F-38C1-6F739F80358D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993819" y="3198628"/>
            <a:ext cx="4322597" cy="1434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Гипероксическая кислородно-гелиевая смесь (КГС)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708" y="135002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Verdana" pitchFamily="34" charset="0"/>
                <a:ea typeface="Verdana" pitchFamily="34" charset="0"/>
              </a:rPr>
              <a:t>Цель работы</a:t>
            </a:r>
            <a:r>
              <a:rPr lang="ru-RU" i="1" dirty="0">
                <a:latin typeface="Verdana" pitchFamily="34" charset="0"/>
                <a:ea typeface="Verdana" pitchFamily="34" charset="0"/>
              </a:rPr>
              <a:t> </a:t>
            </a:r>
            <a:r>
              <a:rPr lang="ru-RU" dirty="0">
                <a:latin typeface="Verdana" pitchFamily="34" charset="0"/>
                <a:ea typeface="Verdana" pitchFamily="34" charset="0"/>
              </a:rPr>
              <a:t>- оценка эффективности гипероксической кислородно-гелиевой смеси (КГС) в профилактике повреждений головного мозга при ишемическом инсульте.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5576" y="2996952"/>
            <a:ext cx="75608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5576" y="2852936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75856" y="2852936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Двойные круглые скобки 12"/>
          <p:cNvSpPr/>
          <p:nvPr/>
        </p:nvSpPr>
        <p:spPr>
          <a:xfrm>
            <a:off x="755576" y="3703838"/>
            <a:ext cx="2520280" cy="541908"/>
          </a:xfrm>
          <a:prstGeom prst="bracketPair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97461" y="3722526"/>
            <a:ext cx="2236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Ингаляционное введение </a:t>
            </a:r>
          </a:p>
          <a:p>
            <a:pPr algn="ctr"/>
            <a:r>
              <a:rPr lang="ru-RU" sz="1400" b="1" dirty="0"/>
              <a:t>в течение 14 день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278" b="89881" l="36667" r="86528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603" t="37430" r="14397" b="10774"/>
          <a:stretch/>
        </p:blipFill>
        <p:spPr>
          <a:xfrm>
            <a:off x="787352" y="2018806"/>
            <a:ext cx="2540454" cy="18422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04733" y="250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66504" y="2483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3256" y="2483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15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3D85F35-E836-3024-2626-A842C501EF98}"/>
              </a:ext>
            </a:extLst>
          </p:cNvPr>
          <p:cNvCxnSpPr/>
          <p:nvPr/>
        </p:nvCxnSpPr>
        <p:spPr>
          <a:xfrm>
            <a:off x="3995936" y="2852936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5A539A-D6A8-07C9-6829-9F4DD6AEE1F8}"/>
              </a:ext>
            </a:extLst>
          </p:cNvPr>
          <p:cNvSpPr txBox="1"/>
          <p:nvPr/>
        </p:nvSpPr>
        <p:spPr>
          <a:xfrm>
            <a:off x="3257496" y="3212976"/>
            <a:ext cx="1472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Моделирование</a:t>
            </a:r>
          </a:p>
          <a:p>
            <a:pPr algn="ctr"/>
            <a:r>
              <a:rPr lang="ru-RU" sz="1400" b="1" dirty="0"/>
              <a:t>ишемии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1D8C66-1643-BFCE-ACA9-C5EA8BBE3787}"/>
              </a:ext>
            </a:extLst>
          </p:cNvPr>
          <p:cNvSpPr txBox="1"/>
          <p:nvPr/>
        </p:nvSpPr>
        <p:spPr>
          <a:xfrm>
            <a:off x="5342572" y="3226264"/>
            <a:ext cx="2039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Функциональные тесты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14780D5E-47E9-D6C9-18FA-EC03B8A703A5}"/>
              </a:ext>
            </a:extLst>
          </p:cNvPr>
          <p:cNvCxnSpPr>
            <a:cxnSpLocks/>
          </p:cNvCxnSpPr>
          <p:nvPr/>
        </p:nvCxnSpPr>
        <p:spPr>
          <a:xfrm>
            <a:off x="4559816" y="2852936"/>
            <a:ext cx="0" cy="34357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DBBA5CF-2904-85B4-DC2B-603C974F09DC}"/>
              </a:ext>
            </a:extLst>
          </p:cNvPr>
          <p:cNvCxnSpPr>
            <a:cxnSpLocks/>
          </p:cNvCxnSpPr>
          <p:nvPr/>
        </p:nvCxnSpPr>
        <p:spPr>
          <a:xfrm>
            <a:off x="5022361" y="2855057"/>
            <a:ext cx="0" cy="34357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59FAFA9-C7A9-2494-ABBA-F13C97060BC5}"/>
              </a:ext>
            </a:extLst>
          </p:cNvPr>
          <p:cNvCxnSpPr>
            <a:cxnSpLocks/>
          </p:cNvCxnSpPr>
          <p:nvPr/>
        </p:nvCxnSpPr>
        <p:spPr>
          <a:xfrm>
            <a:off x="6083688" y="2869405"/>
            <a:ext cx="0" cy="34357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A222176-9C3B-86D6-E98C-27B9EF7DF331}"/>
              </a:ext>
            </a:extLst>
          </p:cNvPr>
          <p:cNvSpPr txBox="1"/>
          <p:nvPr/>
        </p:nvSpPr>
        <p:spPr>
          <a:xfrm>
            <a:off x="4244025" y="253528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3 часа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00032F-AA44-6B34-B93C-23BB0FBF603B}"/>
              </a:ext>
            </a:extLst>
          </p:cNvPr>
          <p:cNvSpPr txBox="1"/>
          <p:nvPr/>
        </p:nvSpPr>
        <p:spPr>
          <a:xfrm>
            <a:off x="4863925" y="2527053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24 часа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29906-B8D4-CA6A-577C-A743C27BFE52}"/>
              </a:ext>
            </a:extLst>
          </p:cNvPr>
          <p:cNvSpPr txBox="1"/>
          <p:nvPr/>
        </p:nvSpPr>
        <p:spPr>
          <a:xfrm>
            <a:off x="5675008" y="251438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2 сутки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8D794B-F901-8C6A-0C3E-11022425D464}"/>
              </a:ext>
            </a:extLst>
          </p:cNvPr>
          <p:cNvSpPr txBox="1"/>
          <p:nvPr/>
        </p:nvSpPr>
        <p:spPr>
          <a:xfrm>
            <a:off x="7505304" y="252705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7 сутки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70DB635-5FD9-5D21-3ACA-693FEE3CEA45}"/>
              </a:ext>
            </a:extLst>
          </p:cNvPr>
          <p:cNvCxnSpPr>
            <a:cxnSpLocks/>
          </p:cNvCxnSpPr>
          <p:nvPr/>
        </p:nvCxnSpPr>
        <p:spPr>
          <a:xfrm>
            <a:off x="7956376" y="2869405"/>
            <a:ext cx="0" cy="34357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CAA03CA-A9F7-7242-BEB0-C3BD8EEFD853}"/>
              </a:ext>
            </a:extLst>
          </p:cNvPr>
          <p:cNvSpPr txBox="1"/>
          <p:nvPr/>
        </p:nvSpPr>
        <p:spPr>
          <a:xfrm>
            <a:off x="491518" y="4686237"/>
            <a:ext cx="80940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Verdana" pitchFamily="34" charset="0"/>
                <a:ea typeface="Verdana" pitchFamily="34" charset="0"/>
              </a:rPr>
              <a:t>Группа 1 </a:t>
            </a:r>
            <a:r>
              <a:rPr lang="ru-RU" dirty="0">
                <a:latin typeface="Verdana" pitchFamily="34" charset="0"/>
                <a:ea typeface="Verdana" pitchFamily="34" charset="0"/>
              </a:rPr>
              <a:t>– Контрольная </a:t>
            </a:r>
          </a:p>
          <a:p>
            <a:pPr algn="just"/>
            <a:r>
              <a:rPr lang="ru-RU" dirty="0">
                <a:latin typeface="Verdana" pitchFamily="34" charset="0"/>
                <a:ea typeface="Verdana" pitchFamily="34" charset="0"/>
              </a:rPr>
              <a:t>(без предварительной профилактики)</a:t>
            </a:r>
          </a:p>
          <a:p>
            <a:pPr algn="just"/>
            <a:endParaRPr lang="ru-RU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ru-RU" b="1" dirty="0">
                <a:latin typeface="Verdana" pitchFamily="34" charset="0"/>
                <a:ea typeface="Verdana" pitchFamily="34" charset="0"/>
              </a:rPr>
              <a:t>Группа 2 </a:t>
            </a:r>
            <a:r>
              <a:rPr lang="ru-RU" dirty="0">
                <a:latin typeface="Verdana" pitchFamily="34" charset="0"/>
                <a:ea typeface="Verdana" pitchFamily="34" charset="0"/>
              </a:rPr>
              <a:t>– Экспериментальная </a:t>
            </a:r>
          </a:p>
          <a:p>
            <a:pPr algn="just"/>
            <a:r>
              <a:rPr lang="ru-RU" dirty="0">
                <a:latin typeface="Verdana" pitchFamily="34" charset="0"/>
                <a:ea typeface="Verdana" pitchFamily="34" charset="0"/>
              </a:rPr>
              <a:t>(животные с предварительной профилактикой и последующим моделированием ишемии).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17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9EAF5452-B944-6973-5356-3582642B7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68385"/>
            <a:ext cx="2232247" cy="338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Моделирование Ишемии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FB8CD-D8F9-2FA2-DB9B-9474BF3137E1}"/>
              </a:ext>
            </a:extLst>
          </p:cNvPr>
          <p:cNvSpPr txBox="1"/>
          <p:nvPr/>
        </p:nvSpPr>
        <p:spPr>
          <a:xfrm>
            <a:off x="558404" y="1338974"/>
            <a:ext cx="7992888" cy="1698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latin typeface="Verdana" pitchFamily="34" charset="0"/>
                <a:ea typeface="Verdana" pitchFamily="34" charset="0"/>
              </a:rPr>
              <a:t>Моделирование внутрисосудистой эмболии проводится при помощи подачи воздуха через катетер, который был имплантирован в общую сонную артерию за сутки до эмболизации.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2BAA63-C480-9C96-C70A-DEF84D8FA8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68453"/>
          <a:stretch/>
        </p:blipFill>
        <p:spPr>
          <a:xfrm>
            <a:off x="918445" y="3971635"/>
            <a:ext cx="5093715" cy="22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Влияние кислородно-гелиевой смеси на концентрацию 2,3 – </a:t>
            </a:r>
            <a:r>
              <a:rPr lang="ru-RU" sz="2800" b="1" cap="all" dirty="0" err="1">
                <a:solidFill>
                  <a:srgbClr val="990501"/>
                </a:solidFill>
                <a:latin typeface="Verdana" pitchFamily="34" charset="0"/>
                <a:cs typeface="Arial" charset="0"/>
              </a:rPr>
              <a:t>дифосфорглицерата</a:t>
            </a:r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 в эритроцитах.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E71A430-4ECB-CDDF-FA03-8E11220C29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03"/>
          <a:stretch/>
        </p:blipFill>
        <p:spPr bwMode="auto">
          <a:xfrm>
            <a:off x="538760" y="6021288"/>
            <a:ext cx="7705648" cy="101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274460-D177-B0FB-277B-9A51DD9032BD}"/>
              </a:ext>
            </a:extLst>
          </p:cNvPr>
          <p:cNvSpPr txBox="1"/>
          <p:nvPr/>
        </p:nvSpPr>
        <p:spPr>
          <a:xfrm>
            <a:off x="2625316" y="6105490"/>
            <a:ext cx="20162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До ингаляции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 b="11826"/>
          <a:stretch/>
        </p:blipFill>
        <p:spPr bwMode="auto">
          <a:xfrm>
            <a:off x="1691680" y="1406303"/>
            <a:ext cx="5832648" cy="475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198C05-CBA9-949D-A3D7-0F1243C8F171}"/>
              </a:ext>
            </a:extLst>
          </p:cNvPr>
          <p:cNvSpPr txBox="1"/>
          <p:nvPr/>
        </p:nvSpPr>
        <p:spPr>
          <a:xfrm>
            <a:off x="5220072" y="6125233"/>
            <a:ext cx="26642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После ингаляции</a:t>
            </a:r>
          </a:p>
        </p:txBody>
      </p:sp>
    </p:spTree>
    <p:extLst>
      <p:ext uri="{BB962C8B-B14F-4D97-AF65-F5344CB8AC3E}">
        <p14:creationId xmlns:p14="http://schemas.microsoft.com/office/powerpoint/2010/main" val="18154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Функциональное тестирование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2" b="-1"/>
          <a:stretch/>
        </p:blipFill>
        <p:spPr bwMode="auto">
          <a:xfrm>
            <a:off x="798400" y="1340768"/>
            <a:ext cx="7398719" cy="428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6"/>
          <a:stretch/>
        </p:blipFill>
        <p:spPr bwMode="auto">
          <a:xfrm>
            <a:off x="1726095" y="5733256"/>
            <a:ext cx="572611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289AE6-85D3-A8D6-2B45-1E2F9F5456A4}"/>
              </a:ext>
            </a:extLst>
          </p:cNvPr>
          <p:cNvSpPr txBox="1"/>
          <p:nvPr/>
        </p:nvSpPr>
        <p:spPr>
          <a:xfrm>
            <a:off x="3275856" y="12687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Verdana" pitchFamily="34" charset="0"/>
                <a:ea typeface="Verdana" pitchFamily="34" charset="0"/>
              </a:rPr>
              <a:t>Температура тела</a:t>
            </a:r>
            <a:endParaRPr lang="ru-RU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65BCE4-16F4-19EE-25B1-9AE28F146972}"/>
              </a:ext>
            </a:extLst>
          </p:cNvPr>
          <p:cNvSpPr txBox="1"/>
          <p:nvPr/>
        </p:nvSpPr>
        <p:spPr>
          <a:xfrm>
            <a:off x="179512" y="5373216"/>
            <a:ext cx="9202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Verdana" pitchFamily="34" charset="0"/>
                <a:ea typeface="Verdana" pitchFamily="34" charset="0"/>
              </a:rPr>
              <a:t>* </a:t>
            </a:r>
            <a:r>
              <a:rPr lang="en-US" sz="1600" dirty="0">
                <a:latin typeface="Verdana" pitchFamily="34" charset="0"/>
                <a:ea typeface="Verdana" pitchFamily="34" charset="0"/>
              </a:rPr>
              <a:t>- p&lt;0,05 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относительно значений до ишемии; </a:t>
            </a:r>
            <a:r>
              <a:rPr lang="en-US" sz="1600" dirty="0">
                <a:latin typeface="Verdana" pitchFamily="34" charset="0"/>
                <a:ea typeface="Verdana" pitchFamily="34" charset="0"/>
              </a:rPr>
              <a:t>#- p&lt;0,05 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относительно Контроля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925F39-6D49-1F52-5A4F-B9AAF6C82612}"/>
              </a:ext>
            </a:extLst>
          </p:cNvPr>
          <p:cNvSpPr txBox="1"/>
          <p:nvPr/>
        </p:nvSpPr>
        <p:spPr>
          <a:xfrm>
            <a:off x="5868144" y="22768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08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7EA1E-24D3-D7C3-2FA3-DFA0AC631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E260F-9265-E97F-35EE-B4ADFF777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Функциональное тестирование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64E0D3-7965-2865-0206-CEBE5D916B1D}"/>
              </a:ext>
            </a:extLst>
          </p:cNvPr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2C74BA-6E9D-963E-21BB-D5AD07D7D3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" t="10601" b="17201"/>
          <a:stretch/>
        </p:blipFill>
        <p:spPr bwMode="auto">
          <a:xfrm>
            <a:off x="4644008" y="2204864"/>
            <a:ext cx="4437588" cy="29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67BA1019-46E6-0C3D-69F8-8FDEAA9800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0"/>
          <a:stretch/>
        </p:blipFill>
        <p:spPr bwMode="auto">
          <a:xfrm>
            <a:off x="-180528" y="2132856"/>
            <a:ext cx="481393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D3C31BB3-DA12-8526-52A4-42D1D4A088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0" t="18586"/>
          <a:stretch/>
        </p:blipFill>
        <p:spPr bwMode="auto">
          <a:xfrm>
            <a:off x="2690863" y="5849888"/>
            <a:ext cx="40323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867050-1BA2-CF75-204B-9E4F1C461707}"/>
              </a:ext>
            </a:extLst>
          </p:cNvPr>
          <p:cNvSpPr txBox="1"/>
          <p:nvPr/>
        </p:nvSpPr>
        <p:spPr>
          <a:xfrm>
            <a:off x="1475656" y="181356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</a:rPr>
              <a:t>Grip Strength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D1366-D693-65BE-2430-D325320C75DE}"/>
              </a:ext>
            </a:extLst>
          </p:cNvPr>
          <p:cNvSpPr txBox="1"/>
          <p:nvPr/>
        </p:nvSpPr>
        <p:spPr>
          <a:xfrm>
            <a:off x="6097960" y="181356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</a:rPr>
              <a:t>Rota Rod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78687-AE5F-67E5-A80F-87B81902AD94}"/>
              </a:ext>
            </a:extLst>
          </p:cNvPr>
          <p:cNvSpPr txBox="1"/>
          <p:nvPr/>
        </p:nvSpPr>
        <p:spPr>
          <a:xfrm>
            <a:off x="4707031" y="5181164"/>
            <a:ext cx="40323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</a:rPr>
              <a:t>#- p&lt;0,05 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относительно Контроля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460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990501"/>
                </a:solidFill>
                <a:latin typeface="Verdana" pitchFamily="34" charset="0"/>
                <a:cs typeface="Arial" charset="0"/>
              </a:rPr>
              <a:t>Выводы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708" y="144235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000" y="1627019"/>
            <a:ext cx="7974036" cy="2529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</a:rPr>
              <a:t>Ингаляции КГС в течение двух недель позволяют увеличивать сродство гемоглобина к кислороду за счет изменения концентрации 2,3-ДФГ в крови животных уже после первого применения.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Verdana" pitchFamily="34" charset="0"/>
                <a:ea typeface="Verdana" pitchFamily="34" charset="0"/>
              </a:rPr>
              <a:t>Предварительная ингаляция КГС позволяет животным восстанавливаться быстрее после ишемии головного мозга</a:t>
            </a:r>
          </a:p>
        </p:txBody>
      </p:sp>
    </p:spTree>
    <p:extLst>
      <p:ext uri="{BB962C8B-B14F-4D97-AF65-F5344CB8AC3E}">
        <p14:creationId xmlns:p14="http://schemas.microsoft.com/office/powerpoint/2010/main" val="2614086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403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Перспективы использования кислородно-гелиевой смеси для профилактики и восстановления функций после ишемии головного мозга</vt:lpstr>
      <vt:lpstr>Статистика Заболевания</vt:lpstr>
      <vt:lpstr>Гипероксическая кислородно-гелиевая смесь (КГС)</vt:lpstr>
      <vt:lpstr>Гипероксическая кислородно-гелиевая смесь (КГС)</vt:lpstr>
      <vt:lpstr>Моделирование Ишемии</vt:lpstr>
      <vt:lpstr>Влияние кислородно-гелиевой смеси на концентрацию 2,3 – дифосфорглицерата в эритроцитах.</vt:lpstr>
      <vt:lpstr>Функциональное тестирование</vt:lpstr>
      <vt:lpstr>Функциональное тестирование 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использования кислородно-гелиевой смеси для профилактики и восстановления функций после ишемии головного мозга</dc:title>
  <dc:creator>Bervinova</dc:creator>
  <cp:lastModifiedBy>Арина Бервинова</cp:lastModifiedBy>
  <cp:revision>23</cp:revision>
  <dcterms:created xsi:type="dcterms:W3CDTF">2025-05-17T08:13:05Z</dcterms:created>
  <dcterms:modified xsi:type="dcterms:W3CDTF">2025-05-20T19:58:49Z</dcterms:modified>
</cp:coreProperties>
</file>