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4" r:id="rId2"/>
    <p:sldId id="256" r:id="rId3"/>
    <p:sldId id="266" r:id="rId4"/>
    <p:sldId id="275" r:id="rId5"/>
    <p:sldId id="268" r:id="rId6"/>
    <p:sldId id="269" r:id="rId7"/>
    <p:sldId id="271" r:id="rId8"/>
    <p:sldId id="276" r:id="rId9"/>
    <p:sldId id="272" r:id="rId10"/>
    <p:sldId id="27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5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08" autoAdjust="0"/>
    <p:restoredTop sz="93741" autoAdjust="0"/>
  </p:normalViewPr>
  <p:slideViewPr>
    <p:cSldViewPr>
      <p:cViewPr varScale="1">
        <p:scale>
          <a:sx n="59" d="100"/>
          <a:sy n="59" d="100"/>
        </p:scale>
        <p:origin x="15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E35F81-5E09-4EB2-88FC-39DB63BD4D93}" type="datetimeFigureOut">
              <a:rPr lang="ru-RU" smtClean="0"/>
              <a:t>20.05.2025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AF1278-E176-47EB-ADAD-5A9A90EA3D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0619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AF1278-E176-47EB-ADAD-5A9A90EA3DF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7797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692168"/>
            <a:ext cx="8232332" cy="2408243"/>
          </a:xfrm>
        </p:spPr>
        <p:txBody>
          <a:bodyPr>
            <a:normAutofit fontScale="90000"/>
          </a:bodyPr>
          <a:lstStyle/>
          <a:p>
            <a:pPr fontAlgn="base">
              <a:spcBef>
                <a:spcPts val="0"/>
              </a:spcBef>
              <a:spcAft>
                <a:spcPct val="0"/>
              </a:spcAft>
              <a:defRPr/>
            </a:pPr>
            <a:r>
              <a:rPr lang="ru-RU" sz="3100" b="1" cap="all" dirty="0">
                <a:solidFill>
                  <a:srgbClr val="990501"/>
                </a:solidFill>
                <a:latin typeface="Verdana" pitchFamily="34" charset="0"/>
                <a:ea typeface="+mn-ea"/>
                <a:cs typeface="Arial" charset="0"/>
              </a:rPr>
              <a:t>Перспективы использования кислородно-гелиевой смеси для профилактики и восстановления функций после ишемии головного мозга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07504" y="4123531"/>
            <a:ext cx="91440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rgbClr val="000000"/>
                </a:solidFill>
                <a:latin typeface="Calibri" pitchFamily="34" charset="0"/>
              </a:defRPr>
            </a:lvl1pPr>
            <a:lvl2pPr>
              <a:defRPr sz="2800">
                <a:solidFill>
                  <a:srgbClr val="000000"/>
                </a:solidFill>
                <a:latin typeface="Calibri" pitchFamily="34" charset="0"/>
              </a:defRPr>
            </a:lvl2pPr>
            <a:lvl3pPr>
              <a:defRPr sz="2400">
                <a:solidFill>
                  <a:srgbClr val="000000"/>
                </a:solidFill>
                <a:latin typeface="Calibri" pitchFamily="34" charset="0"/>
              </a:defRPr>
            </a:lvl3pPr>
            <a:lvl4pPr>
              <a:defRPr sz="2000">
                <a:solidFill>
                  <a:srgbClr val="000000"/>
                </a:solidFill>
                <a:latin typeface="Calibri" pitchFamily="34" charset="0"/>
              </a:defRPr>
            </a:lvl4pPr>
            <a:lvl5pPr>
              <a:defRPr sz="2000">
                <a:solidFill>
                  <a:srgbClr val="000000"/>
                </a:solidFill>
                <a:latin typeface="Calibri" pitchFamily="34" charset="0"/>
              </a:defRPr>
            </a:lvl5pPr>
            <a:lvl6pPr hangingPunct="0">
              <a:defRPr sz="2000">
                <a:solidFill>
                  <a:srgbClr val="000000"/>
                </a:solidFill>
                <a:latin typeface="Calibri" pitchFamily="34" charset="0"/>
              </a:defRPr>
            </a:lvl6pPr>
            <a:lvl7pPr hangingPunct="0">
              <a:defRPr sz="2000">
                <a:solidFill>
                  <a:srgbClr val="000000"/>
                </a:solidFill>
                <a:latin typeface="Calibri" pitchFamily="34" charset="0"/>
              </a:defRPr>
            </a:lvl7pPr>
            <a:lvl8pPr hangingPunct="0">
              <a:defRPr sz="2000">
                <a:solidFill>
                  <a:srgbClr val="000000"/>
                </a:solidFill>
                <a:latin typeface="Calibri" pitchFamily="34" charset="0"/>
              </a:defRPr>
            </a:lvl8pPr>
            <a:lvl9pPr hangingPunct="0">
              <a:defRPr sz="2000"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Font typeface="Arial" charset="0"/>
              <a:buNone/>
            </a:pPr>
            <a:r>
              <a:rPr lang="ru-RU" altLang="ru-RU" sz="2000" b="1" i="1" dirty="0">
                <a:solidFill>
                  <a:schemeClr val="tx1"/>
                </a:solidFill>
                <a:latin typeface="Verdana" pitchFamily="34" charset="0"/>
              </a:rPr>
              <a:t>Холина Арина Владимировна</a:t>
            </a:r>
            <a:endParaRPr lang="en-US" altLang="ru-RU" sz="2000" b="1" i="1" dirty="0">
              <a:solidFill>
                <a:schemeClr val="tx1"/>
              </a:solidFill>
              <a:latin typeface="Verdana" pitchFamily="34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ru-RU" altLang="ru-RU" sz="1800" i="1" dirty="0">
                <a:solidFill>
                  <a:schemeClr val="tx1"/>
                </a:solidFill>
                <a:latin typeface="Verdana" pitchFamily="34" charset="0"/>
              </a:rPr>
              <a:t>м.н.с. Лаборатории биологических испытаний Филиала ГНЦ ИБХ  РАН</a:t>
            </a:r>
            <a:endParaRPr lang="en-US" altLang="ru-RU" sz="1800" i="1" dirty="0">
              <a:solidFill>
                <a:schemeClr val="tx1"/>
              </a:solidFill>
              <a:latin typeface="Verdana" pitchFamily="34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en-US" altLang="ru-RU" sz="1800" b="1" i="1" dirty="0">
                <a:solidFill>
                  <a:srgbClr val="0000FF"/>
                </a:solidFill>
                <a:latin typeface="Verdana" pitchFamily="34" charset="0"/>
              </a:rPr>
              <a:t>bervinova@bibch.ru</a:t>
            </a:r>
            <a:endParaRPr lang="en-US" altLang="ru-RU" sz="1800" b="1" i="1" dirty="0">
              <a:solidFill>
                <a:schemeClr val="tx1"/>
              </a:solidFill>
              <a:latin typeface="Verdana" pitchFamily="34" charset="0"/>
            </a:endParaRPr>
          </a:p>
          <a:p>
            <a:pPr algn="ctr" eaLnBrk="1" hangingPunct="1"/>
            <a:endParaRPr lang="ru-RU" altLang="ru-RU" sz="2800" b="1" i="1" dirty="0">
              <a:solidFill>
                <a:schemeClr val="tx1"/>
              </a:solidFill>
              <a:latin typeface="Verdana" pitchFamily="34" charset="0"/>
            </a:endParaRPr>
          </a:p>
        </p:txBody>
      </p:sp>
      <p:pic>
        <p:nvPicPr>
          <p:cNvPr id="7" name="Picture 5" descr="Логотип БТЛ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5258" y="188640"/>
            <a:ext cx="2239701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 descr="BranchCo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52" y="188640"/>
            <a:ext cx="1149879" cy="1228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39282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653778" y="1290727"/>
            <a:ext cx="5941219" cy="1200329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ts val="800"/>
              </a:spcBef>
              <a:buSzPct val="100000"/>
              <a:buFont typeface="Arial"/>
              <a:buChar char="•"/>
              <a:defRPr sz="3200">
                <a:solidFill>
                  <a:srgbClr val="000000"/>
                </a:solidFill>
                <a:latin typeface="Calibri"/>
              </a:defRPr>
            </a:lvl1pPr>
            <a:lvl2pPr marL="742950" indent="-285750">
              <a:spcBef>
                <a:spcPts val="700"/>
              </a:spcBef>
              <a:buSzPct val="100000"/>
              <a:buFont typeface="Arial"/>
              <a:buChar char="–"/>
              <a:defRPr sz="2800">
                <a:solidFill>
                  <a:srgbClr val="000000"/>
                </a:solidFill>
                <a:latin typeface="Calibri"/>
              </a:defRPr>
            </a:lvl2pPr>
            <a:lvl3pPr marL="1143000" indent="-228600">
              <a:spcBef>
                <a:spcPts val="600"/>
              </a:spcBef>
              <a:buSzPct val="100000"/>
              <a:buFont typeface="Arial"/>
              <a:buChar char="•"/>
              <a:defRPr sz="2400">
                <a:solidFill>
                  <a:srgbClr val="000000"/>
                </a:solidFill>
                <a:latin typeface="Calibri"/>
              </a:defRPr>
            </a:lvl3pPr>
            <a:lvl4pPr marL="1600200" indent="-228600">
              <a:spcBef>
                <a:spcPts val="500"/>
              </a:spcBef>
              <a:buSzPct val="100000"/>
              <a:buFont typeface="Arial"/>
              <a:buChar char="–"/>
              <a:defRPr sz="2000">
                <a:solidFill>
                  <a:srgbClr val="000000"/>
                </a:solidFill>
                <a:latin typeface="Calibri"/>
              </a:defRPr>
            </a:lvl4pPr>
            <a:lvl5pPr marL="2057400" indent="-228600">
              <a:spcBef>
                <a:spcPts val="500"/>
              </a:spcBef>
              <a:buSzPct val="100000"/>
              <a:buFont typeface="Arial"/>
              <a:buChar char="»"/>
              <a:defRPr sz="2000">
                <a:solidFill>
                  <a:srgbClr val="000000"/>
                </a:solidFill>
                <a:latin typeface="Calibri"/>
              </a:defRPr>
            </a:lvl5pPr>
            <a:lvl6pPr marL="2514600" indent="-228600">
              <a:spcBef>
                <a:spcPts val="500"/>
              </a:spcBef>
              <a:spcAft>
                <a:spcPts val="0"/>
              </a:spcAft>
              <a:buSzPct val="100000"/>
              <a:buFont typeface="Arial"/>
              <a:buChar char="»"/>
              <a:defRPr sz="2000">
                <a:solidFill>
                  <a:srgbClr val="000000"/>
                </a:solidFill>
                <a:latin typeface="Calibri"/>
              </a:defRPr>
            </a:lvl6pPr>
            <a:lvl7pPr marL="2971800" indent="-228600">
              <a:spcBef>
                <a:spcPts val="500"/>
              </a:spcBef>
              <a:spcAft>
                <a:spcPts val="0"/>
              </a:spcAft>
              <a:buSzPct val="100000"/>
              <a:buFont typeface="Arial"/>
              <a:buChar char="»"/>
              <a:defRPr sz="2000">
                <a:solidFill>
                  <a:srgbClr val="000000"/>
                </a:solidFill>
                <a:latin typeface="Calibri"/>
              </a:defRPr>
            </a:lvl7pPr>
            <a:lvl8pPr marL="3429000" indent="-228600">
              <a:spcBef>
                <a:spcPts val="500"/>
              </a:spcBef>
              <a:spcAft>
                <a:spcPts val="0"/>
              </a:spcAft>
              <a:buSzPct val="100000"/>
              <a:buFont typeface="Arial"/>
              <a:buChar char="»"/>
              <a:defRPr sz="2000">
                <a:solidFill>
                  <a:srgbClr val="000000"/>
                </a:solidFill>
                <a:latin typeface="Calibri"/>
              </a:defRPr>
            </a:lvl8pPr>
            <a:lvl9pPr marL="3886200" indent="-228600">
              <a:spcBef>
                <a:spcPts val="500"/>
              </a:spcBef>
              <a:spcAft>
                <a:spcPts val="0"/>
              </a:spcAft>
              <a:buSzPct val="100000"/>
              <a:buFont typeface="Arial"/>
              <a:buChar char="»"/>
              <a:defRPr sz="2000">
                <a:solidFill>
                  <a:srgbClr val="000000"/>
                </a:solidFill>
                <a:latin typeface="Calibri"/>
              </a:defRPr>
            </a:lvl9pPr>
          </a:lstStyle>
          <a:p>
            <a:pPr algn="ctr">
              <a:spcBef>
                <a:spcPts val="0"/>
              </a:spcBef>
              <a:buSzTx/>
              <a:buFontTx/>
              <a:buNone/>
              <a:defRPr/>
            </a:pPr>
            <a:r>
              <a:rPr lang="ru-RU" sz="3600" b="1" dirty="0">
                <a:solidFill>
                  <a:srgbClr val="990501"/>
                </a:solidFill>
                <a:latin typeface="Verdana"/>
              </a:rPr>
              <a:t>БЛАГОДАРЮ ЗА ВНИМАНИЕ!</a:t>
            </a:r>
            <a:endParaRPr dirty="0"/>
          </a:p>
        </p:txBody>
      </p:sp>
      <p:pic>
        <p:nvPicPr>
          <p:cNvPr id="14341" name="Рисунок 1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3761780" y="4141515"/>
            <a:ext cx="1725216" cy="1641748"/>
          </a:xfrm>
          <a:prstGeom prst="rect">
            <a:avLst/>
          </a:prstGeom>
          <a:noFill/>
          <a:ln>
            <a:noFill/>
          </a:ln>
        </p:spPr>
      </p:pic>
      <p:sp>
        <p:nvSpPr>
          <p:cNvPr id="14342" name="Прямоугольник 4"/>
          <p:cNvSpPr>
            <a:spLocks noChangeArrowheads="1"/>
          </p:cNvSpPr>
          <p:nvPr/>
        </p:nvSpPr>
        <p:spPr bwMode="auto">
          <a:xfrm>
            <a:off x="2338388" y="2466976"/>
            <a:ext cx="4572000" cy="92333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ts val="800"/>
              </a:spcBef>
              <a:buSzPct val="100000"/>
              <a:buFont typeface="Arial"/>
              <a:buChar char="•"/>
              <a:defRPr sz="3200">
                <a:solidFill>
                  <a:srgbClr val="000000"/>
                </a:solidFill>
                <a:latin typeface="Calibri"/>
              </a:defRPr>
            </a:lvl1pPr>
            <a:lvl2pPr marL="742950" indent="-285750">
              <a:spcBef>
                <a:spcPts val="700"/>
              </a:spcBef>
              <a:buSzPct val="100000"/>
              <a:buFont typeface="Arial"/>
              <a:buChar char="–"/>
              <a:defRPr sz="2800">
                <a:solidFill>
                  <a:srgbClr val="000000"/>
                </a:solidFill>
                <a:latin typeface="Calibri"/>
              </a:defRPr>
            </a:lvl2pPr>
            <a:lvl3pPr marL="1143000" indent="-228600">
              <a:spcBef>
                <a:spcPts val="600"/>
              </a:spcBef>
              <a:buSzPct val="100000"/>
              <a:buFont typeface="Arial"/>
              <a:buChar char="•"/>
              <a:defRPr sz="2400">
                <a:solidFill>
                  <a:srgbClr val="000000"/>
                </a:solidFill>
                <a:latin typeface="Calibri"/>
              </a:defRPr>
            </a:lvl3pPr>
            <a:lvl4pPr marL="1600200" indent="-228600">
              <a:spcBef>
                <a:spcPts val="500"/>
              </a:spcBef>
              <a:buSzPct val="100000"/>
              <a:buFont typeface="Arial"/>
              <a:buChar char="–"/>
              <a:defRPr sz="2000">
                <a:solidFill>
                  <a:srgbClr val="000000"/>
                </a:solidFill>
                <a:latin typeface="Calibri"/>
              </a:defRPr>
            </a:lvl4pPr>
            <a:lvl5pPr marL="2057400" indent="-228600">
              <a:spcBef>
                <a:spcPts val="500"/>
              </a:spcBef>
              <a:buSzPct val="100000"/>
              <a:buFont typeface="Arial"/>
              <a:buChar char="»"/>
              <a:defRPr sz="2000">
                <a:solidFill>
                  <a:srgbClr val="000000"/>
                </a:solidFill>
                <a:latin typeface="Calibri"/>
              </a:defRPr>
            </a:lvl5pPr>
            <a:lvl6pPr marL="2514600" indent="-228600">
              <a:spcBef>
                <a:spcPts val="500"/>
              </a:spcBef>
              <a:spcAft>
                <a:spcPts val="0"/>
              </a:spcAft>
              <a:buSzPct val="100000"/>
              <a:buFont typeface="Arial"/>
              <a:buChar char="»"/>
              <a:defRPr sz="2000">
                <a:solidFill>
                  <a:srgbClr val="000000"/>
                </a:solidFill>
                <a:latin typeface="Calibri"/>
              </a:defRPr>
            </a:lvl6pPr>
            <a:lvl7pPr marL="2971800" indent="-228600">
              <a:spcBef>
                <a:spcPts val="500"/>
              </a:spcBef>
              <a:spcAft>
                <a:spcPts val="0"/>
              </a:spcAft>
              <a:buSzPct val="100000"/>
              <a:buFont typeface="Arial"/>
              <a:buChar char="»"/>
              <a:defRPr sz="2000">
                <a:solidFill>
                  <a:srgbClr val="000000"/>
                </a:solidFill>
                <a:latin typeface="Calibri"/>
              </a:defRPr>
            </a:lvl7pPr>
            <a:lvl8pPr marL="3429000" indent="-228600">
              <a:spcBef>
                <a:spcPts val="500"/>
              </a:spcBef>
              <a:spcAft>
                <a:spcPts val="0"/>
              </a:spcAft>
              <a:buSzPct val="100000"/>
              <a:buFont typeface="Arial"/>
              <a:buChar char="»"/>
              <a:defRPr sz="2000">
                <a:solidFill>
                  <a:srgbClr val="000000"/>
                </a:solidFill>
                <a:latin typeface="Calibri"/>
              </a:defRPr>
            </a:lvl8pPr>
            <a:lvl9pPr marL="3886200" indent="-228600">
              <a:spcBef>
                <a:spcPts val="500"/>
              </a:spcBef>
              <a:spcAft>
                <a:spcPts val="0"/>
              </a:spcAft>
              <a:buSzPct val="100000"/>
              <a:buFont typeface="Arial"/>
              <a:buChar char="»"/>
              <a:defRPr sz="2000">
                <a:solidFill>
                  <a:srgbClr val="000000"/>
                </a:solidFill>
                <a:latin typeface="Calibri"/>
              </a:defRPr>
            </a:lvl9pPr>
          </a:lstStyle>
          <a:p>
            <a:pPr algn="ctr">
              <a:spcBef>
                <a:spcPts val="0"/>
              </a:spcBef>
              <a:buSzTx/>
              <a:buFontTx/>
              <a:buNone/>
              <a:defRPr/>
            </a:pPr>
            <a:r>
              <a:rPr lang="ru-RU" sz="2000" b="1" i="1" dirty="0">
                <a:solidFill>
                  <a:schemeClr val="tx1"/>
                </a:solidFill>
                <a:latin typeface="Verdana"/>
              </a:rPr>
              <a:t>Холина Арина Владимировна</a:t>
            </a:r>
          </a:p>
          <a:p>
            <a:pPr algn="ctr">
              <a:spcBef>
                <a:spcPts val="0"/>
              </a:spcBef>
              <a:buSzTx/>
              <a:buFont typeface="Arial"/>
              <a:buNone/>
              <a:defRPr/>
            </a:pPr>
            <a:r>
              <a:rPr lang="en-US" sz="1800" b="1" i="1" dirty="0">
                <a:solidFill>
                  <a:srgbClr val="0000FF"/>
                </a:solidFill>
                <a:latin typeface="Verdana"/>
              </a:rPr>
              <a:t>bervinova@bibch.ru</a:t>
            </a:r>
            <a:endParaRPr lang="ru-RU" sz="1800" b="1" i="1" dirty="0">
              <a:solidFill>
                <a:srgbClr val="0000FF"/>
              </a:solidFill>
              <a:latin typeface="Verdana"/>
            </a:endParaRPr>
          </a:p>
          <a:p>
            <a:pPr algn="ctr">
              <a:spcBef>
                <a:spcPts val="0"/>
              </a:spcBef>
              <a:buSzTx/>
              <a:buFont typeface="Arial"/>
              <a:buNone/>
              <a:defRPr/>
            </a:pPr>
            <a:endParaRPr lang="en-US" sz="1600" b="1" i="1" dirty="0">
              <a:solidFill>
                <a:schemeClr val="tx1"/>
              </a:solidFill>
              <a:latin typeface="Verdana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32A4B4B8-9A75-26AE-76F7-745B323FC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CBBF14-F770-44CA-B877-4AB6EFADFE5E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431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7"/>
            <a:ext cx="7772400" cy="792087"/>
          </a:xfrm>
        </p:spPr>
        <p:txBody>
          <a:bodyPr>
            <a:normAutofit/>
          </a:bodyPr>
          <a:lstStyle/>
          <a:p>
            <a:r>
              <a:rPr lang="ru-RU" sz="2800" b="1" cap="all" dirty="0">
                <a:solidFill>
                  <a:srgbClr val="990501"/>
                </a:solidFill>
                <a:latin typeface="Verdana" pitchFamily="34" charset="0"/>
                <a:cs typeface="Arial" charset="0"/>
              </a:rPr>
              <a:t>Статистика Заболевания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92708" y="980728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Verdana" pitchFamily="34" charset="0"/>
                <a:ea typeface="Verdana" pitchFamily="34" charset="0"/>
                <a:cs typeface="Sora Light" pitchFamily="34" charset="-120"/>
              </a:rPr>
              <a:t>Ишемический инсульт — ведущая причина инвалидности. Ежегодно </a:t>
            </a:r>
            <a:r>
              <a:rPr lang="en-US" b="1" dirty="0">
                <a:latin typeface="Verdana" pitchFamily="34" charset="0"/>
                <a:ea typeface="Verdana" pitchFamily="34" charset="0"/>
                <a:cs typeface="Sora Light" pitchFamily="34" charset="-120"/>
              </a:rPr>
              <a:t>9,6 млн </a:t>
            </a:r>
            <a:r>
              <a:rPr lang="en-US" dirty="0">
                <a:latin typeface="Verdana" pitchFamily="34" charset="0"/>
                <a:ea typeface="Verdana" pitchFamily="34" charset="0"/>
                <a:cs typeface="Sora Light" pitchFamily="34" charset="-120"/>
              </a:rPr>
              <a:t>инсультов, </a:t>
            </a:r>
            <a:r>
              <a:rPr lang="en-US" b="1" dirty="0">
                <a:latin typeface="Verdana" pitchFamily="34" charset="0"/>
                <a:ea typeface="Verdana" pitchFamily="34" charset="0"/>
                <a:cs typeface="Sora Light" pitchFamily="34" charset="-120"/>
              </a:rPr>
              <a:t>85% </a:t>
            </a:r>
            <a:r>
              <a:rPr lang="en-US" dirty="0">
                <a:latin typeface="Verdana" pitchFamily="34" charset="0"/>
                <a:ea typeface="Verdana" pitchFamily="34" charset="0"/>
                <a:cs typeface="Sora Light" pitchFamily="34" charset="-120"/>
              </a:rPr>
              <a:t>ишемические</a:t>
            </a:r>
            <a:endParaRPr lang="ru-RU" dirty="0">
              <a:latin typeface="Verdana" pitchFamily="34" charset="0"/>
              <a:ea typeface="Verdana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92708" y="4365105"/>
            <a:ext cx="7992888" cy="5040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cap="all" dirty="0">
                <a:solidFill>
                  <a:srgbClr val="990501"/>
                </a:solidFill>
                <a:latin typeface="Verdana" pitchFamily="34" charset="0"/>
                <a:cs typeface="Arial" charset="0"/>
              </a:rPr>
              <a:t>Современные методы профилактики инсульта</a:t>
            </a:r>
            <a:endParaRPr lang="ru-RU" sz="1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11960" y="1796736"/>
            <a:ext cx="43736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latin typeface="Verdana" pitchFamily="34" charset="0"/>
                <a:ea typeface="Verdana" pitchFamily="34" charset="0"/>
                <a:cs typeface="Sora Light" pitchFamily="34" charset="-120"/>
              </a:rPr>
              <a:t>Рецидивы</a:t>
            </a:r>
            <a:r>
              <a:rPr lang="ru-RU" sz="1600" dirty="0">
                <a:latin typeface="Verdana" pitchFamily="34" charset="0"/>
                <a:ea typeface="Verdana" pitchFamily="34" charset="0"/>
                <a:cs typeface="Sora Light" pitchFamily="34" charset="-120"/>
              </a:rPr>
              <a:t> — у 50–60% людей, перенёсших ишемический инсульт, в течение 5 лет наблюдается второй инсульт, при котором летальный исход более вероятен. 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92708" y="3564920"/>
            <a:ext cx="79928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latin typeface="Verdana" pitchFamily="34" charset="0"/>
                <a:ea typeface="Verdana" pitchFamily="34" charset="0"/>
                <a:cs typeface="Sora Light" pitchFamily="34" charset="-120"/>
              </a:rPr>
              <a:t>Смертность</a:t>
            </a:r>
            <a:r>
              <a:rPr lang="ru-RU" sz="1600" dirty="0">
                <a:latin typeface="Verdana" pitchFamily="34" charset="0"/>
                <a:ea typeface="Verdana" pitchFamily="34" charset="0"/>
                <a:cs typeface="Sora Light" pitchFamily="34" charset="-120"/>
              </a:rPr>
              <a:t> после инсульта, по данным ВОЗ, составляет от 20 до 50% в течение первого месяца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959" y="4987431"/>
            <a:ext cx="535972" cy="535972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1234" y="5301208"/>
            <a:ext cx="548878" cy="548878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491" y="5751302"/>
            <a:ext cx="547173" cy="547173"/>
          </a:xfrm>
          <a:prstGeom prst="rect">
            <a:avLst/>
          </a:prstGeom>
        </p:spPr>
      </p:pic>
      <p:sp>
        <p:nvSpPr>
          <p:cNvPr id="21" name="Прямоугольник 20"/>
          <p:cNvSpPr/>
          <p:nvPr/>
        </p:nvSpPr>
        <p:spPr>
          <a:xfrm>
            <a:off x="1681452" y="4987431"/>
            <a:ext cx="31785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Verdana" pitchFamily="34" charset="0"/>
                <a:ea typeface="Verdana" pitchFamily="34" charset="0"/>
                <a:cs typeface="Sora Light" pitchFamily="34" charset="-120"/>
              </a:rPr>
              <a:t>Контроль артериального давления</a:t>
            </a:r>
            <a:endParaRPr lang="ru-RU" sz="16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5556511" y="5151138"/>
            <a:ext cx="347998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Verdana" pitchFamily="34" charset="0"/>
                <a:ea typeface="Verdana" pitchFamily="34" charset="0"/>
                <a:cs typeface="Sora Light" pitchFamily="34" charset="-120"/>
              </a:rPr>
              <a:t>Применение антикоагулянтов, </a:t>
            </a:r>
            <a:r>
              <a:rPr lang="ru-RU" sz="1600" dirty="0" err="1">
                <a:latin typeface="Verdana" pitchFamily="34" charset="0"/>
                <a:ea typeface="Verdana" pitchFamily="34" charset="0"/>
                <a:cs typeface="Sora Light" pitchFamily="34" charset="-120"/>
              </a:rPr>
              <a:t>статинов</a:t>
            </a:r>
            <a:r>
              <a:rPr lang="ru-RU" sz="1600" dirty="0">
                <a:latin typeface="Verdana" pitchFamily="34" charset="0"/>
                <a:ea typeface="Verdana" pitchFamily="34" charset="0"/>
                <a:cs typeface="Sora Light" pitchFamily="34" charset="-120"/>
              </a:rPr>
              <a:t> и </a:t>
            </a:r>
            <a:r>
              <a:rPr lang="ru-RU" sz="1600" dirty="0" err="1">
                <a:latin typeface="Verdana" pitchFamily="34" charset="0"/>
                <a:ea typeface="Verdana" pitchFamily="34" charset="0"/>
                <a:cs typeface="Sora Light" pitchFamily="34" charset="-120"/>
              </a:rPr>
              <a:t>антиагрегантов</a:t>
            </a:r>
            <a:endParaRPr lang="ru-RU" sz="16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1681452" y="5705136"/>
            <a:ext cx="31785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Verdana" pitchFamily="34" charset="0"/>
                <a:ea typeface="Verdana" pitchFamily="34" charset="0"/>
                <a:cs typeface="Sora Light" pitchFamily="34" charset="-120"/>
              </a:rPr>
              <a:t>Хирургические манипуляции</a:t>
            </a:r>
            <a:endParaRPr lang="ru-RU" sz="1600" dirty="0"/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135" r="5109" b="4919"/>
          <a:stretch/>
        </p:blipFill>
        <p:spPr>
          <a:xfrm>
            <a:off x="264795" y="1796735"/>
            <a:ext cx="3956279" cy="15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196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7"/>
            <a:ext cx="7772400" cy="792087"/>
          </a:xfrm>
        </p:spPr>
        <p:txBody>
          <a:bodyPr>
            <a:normAutofit fontScale="90000"/>
          </a:bodyPr>
          <a:lstStyle/>
          <a:p>
            <a:r>
              <a:rPr lang="ru-RU" sz="2800" b="1" cap="all" dirty="0">
                <a:solidFill>
                  <a:srgbClr val="990501"/>
                </a:solidFill>
                <a:latin typeface="Verdana" pitchFamily="34" charset="0"/>
                <a:cs typeface="Arial" charset="0"/>
              </a:rPr>
              <a:t>Гипероксическая кислородно-гелиевая смесь (КГС)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92708" y="1442353"/>
            <a:ext cx="79928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latin typeface="Verdana" pitchFamily="34" charset="0"/>
              <a:ea typeface="Verdana" pitchFamily="34" charset="0"/>
            </a:endParaRPr>
          </a:p>
        </p:txBody>
      </p:sp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7DC6C85E-B6F6-54DF-FB90-1C07B228719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52120" y="2121940"/>
            <a:ext cx="3217551" cy="1131170"/>
          </a:xfrm>
          <a:prstGeom prst="rect">
            <a:avLst/>
          </a:prstGeom>
        </p:spPr>
      </p:pic>
      <p:sp>
        <p:nvSpPr>
          <p:cNvPr id="26" name="Прямоугольник 25"/>
          <p:cNvSpPr/>
          <p:nvPr/>
        </p:nvSpPr>
        <p:spPr bwMode="auto">
          <a:xfrm>
            <a:off x="611559" y="1303853"/>
            <a:ext cx="79803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Verdana" pitchFamily="34" charset="0"/>
                <a:ea typeface="Verdana" pitchFamily="34" charset="0"/>
                <a:cs typeface="Sora Light" pitchFamily="34" charset="-120"/>
              </a:rPr>
              <a:t>Гелий </a:t>
            </a:r>
            <a:r>
              <a:rPr lang="ru-RU" dirty="0">
                <a:latin typeface="Verdana" pitchFamily="34" charset="0"/>
                <a:ea typeface="Verdana" pitchFamily="34" charset="0"/>
                <a:cs typeface="Sora Light" pitchFamily="34" charset="-120"/>
              </a:rPr>
              <a:t>– инертный газ, обладающий уникальными физическими и химическими свойствами:</a:t>
            </a:r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599041" y="5805264"/>
            <a:ext cx="7992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latin typeface="Verdana" pitchFamily="34" charset="0"/>
                <a:ea typeface="Verdana" pitchFamily="34" charset="0"/>
                <a:cs typeface="Sora Light" pitchFamily="34" charset="-120"/>
              </a:rPr>
              <a:t>КГС (70% гелий / 30% кислород) была включена во временные методические рекомендации по терапии неотложных состояний для </a:t>
            </a:r>
            <a:r>
              <a:rPr lang="ru-RU" sz="1600" b="1">
                <a:latin typeface="Verdana" pitchFamily="34" charset="0"/>
                <a:ea typeface="Verdana" pitchFamily="34" charset="0"/>
                <a:cs typeface="Sora Light" pitchFamily="34" charset="-120"/>
              </a:rPr>
              <a:t>больных COVID-19</a:t>
            </a:r>
            <a:endParaRPr lang="ru-RU" sz="1600" b="1" dirty="0">
              <a:latin typeface="Verdana" pitchFamily="34" charset="0"/>
              <a:ea typeface="Verdana" pitchFamily="34" charset="0"/>
              <a:cs typeface="Sora Light" pitchFamily="34" charset="-12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92708" y="3347297"/>
            <a:ext cx="79928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ru-RU" dirty="0">
                <a:latin typeface="Verdana" pitchFamily="34" charset="0"/>
                <a:ea typeface="Verdana" pitchFamily="34" charset="0"/>
                <a:cs typeface="Sora Light" pitchFamily="34" charset="-120"/>
              </a:rPr>
              <a:t>Повышает пиковый поток на вдохе и выдохе;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dirty="0">
                <a:latin typeface="Verdana" pitchFamily="34" charset="0"/>
                <a:ea typeface="Verdana" pitchFamily="34" charset="0"/>
                <a:cs typeface="Sora Light" pitchFamily="34" charset="-120"/>
              </a:rPr>
              <a:t>Улучшает перенос кислорода через мембрану альвеолярно-капиллярного комплекса;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dirty="0">
                <a:latin typeface="Verdana" pitchFamily="34" charset="0"/>
                <a:ea typeface="Verdana" pitchFamily="34" charset="0"/>
                <a:cs typeface="Sora Light" pitchFamily="34" charset="-120"/>
              </a:rPr>
              <a:t>Вызывает гиперемию альвеолярной ткани с увеличением диаметра капилляров легких в несколько раз.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dirty="0">
                <a:latin typeface="Verdana" pitchFamily="34" charset="0"/>
                <a:ea typeface="Verdana" pitchFamily="34" charset="0"/>
                <a:cs typeface="Sora Light" pitchFamily="34" charset="-120"/>
              </a:rPr>
              <a:t>Улучшение микроциркуляции с увеличением числа лейкоцитов приводит к дегидратации и рассасыванию воспалительного очага.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99041" y="2052781"/>
            <a:ext cx="50594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ru-RU" dirty="0">
                <a:latin typeface="Verdana" pitchFamily="34" charset="0"/>
                <a:ea typeface="Verdana" pitchFamily="34" charset="0"/>
                <a:cs typeface="Sora Light" pitchFamily="34" charset="-120"/>
              </a:rPr>
              <a:t>Оказывает положительное действие на газообмен легких за счет высокой диффузионной способности и низкой плотности;</a:t>
            </a:r>
          </a:p>
        </p:txBody>
      </p:sp>
    </p:spTree>
    <p:extLst>
      <p:ext uri="{BB962C8B-B14F-4D97-AF65-F5344CB8AC3E}">
        <p14:creationId xmlns:p14="http://schemas.microsoft.com/office/powerpoint/2010/main" val="3170871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id="{C695B380-B9CE-697F-38C1-6F739F80358D}"/>
              </a:ext>
            </a:extLst>
          </p:cNvPr>
          <p:cNvCxnSpPr>
            <a:cxnSpLocks/>
            <a:stCxn id="8" idx="0"/>
          </p:cNvCxnSpPr>
          <p:nvPr/>
        </p:nvCxnSpPr>
        <p:spPr>
          <a:xfrm flipV="1">
            <a:off x="3993819" y="3198628"/>
            <a:ext cx="4322597" cy="14348"/>
          </a:xfrm>
          <a:prstGeom prst="straightConnector1">
            <a:avLst/>
          </a:prstGeom>
          <a:ln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7"/>
            <a:ext cx="7772400" cy="792087"/>
          </a:xfrm>
        </p:spPr>
        <p:txBody>
          <a:bodyPr>
            <a:normAutofit fontScale="90000"/>
          </a:bodyPr>
          <a:lstStyle/>
          <a:p>
            <a:r>
              <a:rPr lang="ru-RU" sz="2800" b="1" cap="all" dirty="0">
                <a:solidFill>
                  <a:srgbClr val="990501"/>
                </a:solidFill>
                <a:latin typeface="Verdana" pitchFamily="34" charset="0"/>
                <a:cs typeface="Arial" charset="0"/>
              </a:rPr>
              <a:t>Гипероксическая кислородно-гелиевая смесь (КГС)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92708" y="1442353"/>
            <a:ext cx="79928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latin typeface="Verdana" pitchFamily="34" charset="0"/>
              <a:ea typeface="Verdan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92708" y="1350020"/>
            <a:ext cx="79928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Verdana" pitchFamily="34" charset="0"/>
                <a:ea typeface="Verdana" pitchFamily="34" charset="0"/>
              </a:rPr>
              <a:t>Цель работы</a:t>
            </a:r>
            <a:r>
              <a:rPr lang="ru-RU" i="1" dirty="0">
                <a:latin typeface="Verdana" pitchFamily="34" charset="0"/>
                <a:ea typeface="Verdana" pitchFamily="34" charset="0"/>
              </a:rPr>
              <a:t> </a:t>
            </a:r>
            <a:r>
              <a:rPr lang="ru-RU" dirty="0">
                <a:latin typeface="Verdana" pitchFamily="34" charset="0"/>
                <a:ea typeface="Verdana" pitchFamily="34" charset="0"/>
              </a:rPr>
              <a:t>- оценка эффективности гипероксической кислородно-гелиевой смеси (КГС) в профилактике повреждений головного мозга при ишемическом инсульте.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755576" y="2996952"/>
            <a:ext cx="756084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755576" y="2852936"/>
            <a:ext cx="0" cy="28803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275856" y="2852936"/>
            <a:ext cx="0" cy="28803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Двойные круглые скобки 12"/>
          <p:cNvSpPr/>
          <p:nvPr/>
        </p:nvSpPr>
        <p:spPr>
          <a:xfrm>
            <a:off x="755576" y="3703838"/>
            <a:ext cx="2520280" cy="541908"/>
          </a:xfrm>
          <a:prstGeom prst="bracketPair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897461" y="3722526"/>
            <a:ext cx="22365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/>
              <a:t>Ингаляционное введение </a:t>
            </a:r>
          </a:p>
          <a:p>
            <a:pPr algn="ctr"/>
            <a:r>
              <a:rPr lang="ru-RU" sz="1400" b="1" dirty="0"/>
              <a:t>в течение 14 день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0278" b="89881" l="36667" r="86528"/>
                    </a14:imgEffect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5603" t="37430" r="14397" b="10774"/>
          <a:stretch/>
        </p:blipFill>
        <p:spPr>
          <a:xfrm>
            <a:off x="787352" y="2018806"/>
            <a:ext cx="2540454" cy="1842242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604733" y="2500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066504" y="248360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14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93256" y="248360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15</a:t>
            </a: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63D85F35-E836-3024-2626-A842C501EF98}"/>
              </a:ext>
            </a:extLst>
          </p:cNvPr>
          <p:cNvCxnSpPr/>
          <p:nvPr/>
        </p:nvCxnSpPr>
        <p:spPr>
          <a:xfrm>
            <a:off x="3995936" y="2852936"/>
            <a:ext cx="0" cy="28803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AD5A539A-D6A8-07C9-6829-9F4DD6AEE1F8}"/>
              </a:ext>
            </a:extLst>
          </p:cNvPr>
          <p:cNvSpPr txBox="1"/>
          <p:nvPr/>
        </p:nvSpPr>
        <p:spPr>
          <a:xfrm>
            <a:off x="3257496" y="3212976"/>
            <a:ext cx="14726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/>
              <a:t>Моделирование</a:t>
            </a:r>
          </a:p>
          <a:p>
            <a:pPr algn="ctr"/>
            <a:r>
              <a:rPr lang="ru-RU" sz="1400" b="1" dirty="0"/>
              <a:t>ишемии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11D8C66-1643-BFCE-ACA9-C5EA8BBE3787}"/>
              </a:ext>
            </a:extLst>
          </p:cNvPr>
          <p:cNvSpPr txBox="1"/>
          <p:nvPr/>
        </p:nvSpPr>
        <p:spPr>
          <a:xfrm>
            <a:off x="5342572" y="3226264"/>
            <a:ext cx="20397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accent5">
                    <a:lumMod val="50000"/>
                  </a:schemeClr>
                </a:solidFill>
              </a:rPr>
              <a:t>Функциональные тесты</a:t>
            </a:r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14780D5E-47E9-D6C9-18FA-EC03B8A703A5}"/>
              </a:ext>
            </a:extLst>
          </p:cNvPr>
          <p:cNvCxnSpPr>
            <a:cxnSpLocks/>
          </p:cNvCxnSpPr>
          <p:nvPr/>
        </p:nvCxnSpPr>
        <p:spPr>
          <a:xfrm>
            <a:off x="4559816" y="2852936"/>
            <a:ext cx="0" cy="343571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8DBBA5CF-2904-85B4-DC2B-603C974F09DC}"/>
              </a:ext>
            </a:extLst>
          </p:cNvPr>
          <p:cNvCxnSpPr>
            <a:cxnSpLocks/>
          </p:cNvCxnSpPr>
          <p:nvPr/>
        </p:nvCxnSpPr>
        <p:spPr>
          <a:xfrm>
            <a:off x="5022361" y="2855057"/>
            <a:ext cx="0" cy="343571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D59FAFA9-C7A9-2494-ABBA-F13C97060BC5}"/>
              </a:ext>
            </a:extLst>
          </p:cNvPr>
          <p:cNvCxnSpPr>
            <a:cxnSpLocks/>
          </p:cNvCxnSpPr>
          <p:nvPr/>
        </p:nvCxnSpPr>
        <p:spPr>
          <a:xfrm>
            <a:off x="6083688" y="2869405"/>
            <a:ext cx="0" cy="343571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BA222176-9C3B-86D6-E98C-27B9EF7DF331}"/>
              </a:ext>
            </a:extLst>
          </p:cNvPr>
          <p:cNvSpPr txBox="1"/>
          <p:nvPr/>
        </p:nvSpPr>
        <p:spPr>
          <a:xfrm>
            <a:off x="4244025" y="2535287"/>
            <a:ext cx="6559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chemeClr val="accent5">
                    <a:lumMod val="50000"/>
                  </a:schemeClr>
                </a:solidFill>
              </a:rPr>
              <a:t>3 часа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500032F-AA44-6B34-B93C-23BB0FBF603B}"/>
              </a:ext>
            </a:extLst>
          </p:cNvPr>
          <p:cNvSpPr txBox="1"/>
          <p:nvPr/>
        </p:nvSpPr>
        <p:spPr>
          <a:xfrm>
            <a:off x="4863925" y="2527053"/>
            <a:ext cx="7473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chemeClr val="accent5">
                    <a:lumMod val="50000"/>
                  </a:schemeClr>
                </a:solidFill>
              </a:rPr>
              <a:t>24 часа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DA29906-B8D4-CA6A-577C-A743C27BFE52}"/>
              </a:ext>
            </a:extLst>
          </p:cNvPr>
          <p:cNvSpPr txBox="1"/>
          <p:nvPr/>
        </p:nvSpPr>
        <p:spPr>
          <a:xfrm>
            <a:off x="5675008" y="2514381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chemeClr val="accent5">
                    <a:lumMod val="50000"/>
                  </a:schemeClr>
                </a:solidFill>
              </a:rPr>
              <a:t>2 сутки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68D794B-F901-8C6A-0C3E-11022425D464}"/>
              </a:ext>
            </a:extLst>
          </p:cNvPr>
          <p:cNvSpPr txBox="1"/>
          <p:nvPr/>
        </p:nvSpPr>
        <p:spPr>
          <a:xfrm>
            <a:off x="7505304" y="2527053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chemeClr val="accent5">
                    <a:lumMod val="50000"/>
                  </a:schemeClr>
                </a:solidFill>
              </a:rPr>
              <a:t>7 сутки</a:t>
            </a:r>
          </a:p>
        </p:txBody>
      </p: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id="{B70DB635-5FD9-5D21-3ACA-693FEE3CEA45}"/>
              </a:ext>
            </a:extLst>
          </p:cNvPr>
          <p:cNvCxnSpPr>
            <a:cxnSpLocks/>
          </p:cNvCxnSpPr>
          <p:nvPr/>
        </p:nvCxnSpPr>
        <p:spPr>
          <a:xfrm>
            <a:off x="7956376" y="2869405"/>
            <a:ext cx="0" cy="343571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4CAA03CA-A9F7-7242-BEB0-C3BD8EEFD853}"/>
              </a:ext>
            </a:extLst>
          </p:cNvPr>
          <p:cNvSpPr txBox="1"/>
          <p:nvPr/>
        </p:nvSpPr>
        <p:spPr>
          <a:xfrm>
            <a:off x="491518" y="4686237"/>
            <a:ext cx="8094077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Verdana" pitchFamily="34" charset="0"/>
                <a:ea typeface="Verdana" pitchFamily="34" charset="0"/>
              </a:rPr>
              <a:t>Группа 1 </a:t>
            </a:r>
            <a:r>
              <a:rPr lang="ru-RU" dirty="0">
                <a:latin typeface="Verdana" pitchFamily="34" charset="0"/>
                <a:ea typeface="Verdana" pitchFamily="34" charset="0"/>
              </a:rPr>
              <a:t>– Контрольная </a:t>
            </a:r>
          </a:p>
          <a:p>
            <a:pPr algn="just"/>
            <a:r>
              <a:rPr lang="ru-RU" dirty="0">
                <a:latin typeface="Verdana" pitchFamily="34" charset="0"/>
                <a:ea typeface="Verdana" pitchFamily="34" charset="0"/>
              </a:rPr>
              <a:t>(без предварительной профилактики)</a:t>
            </a:r>
          </a:p>
          <a:p>
            <a:pPr algn="just"/>
            <a:endParaRPr lang="ru-RU" dirty="0">
              <a:latin typeface="Verdana" pitchFamily="34" charset="0"/>
              <a:ea typeface="Verdana" pitchFamily="34" charset="0"/>
            </a:endParaRPr>
          </a:p>
          <a:p>
            <a:pPr algn="just"/>
            <a:r>
              <a:rPr lang="ru-RU" b="1" dirty="0">
                <a:latin typeface="Verdana" pitchFamily="34" charset="0"/>
                <a:ea typeface="Verdana" pitchFamily="34" charset="0"/>
              </a:rPr>
              <a:t>Группа 2 </a:t>
            </a:r>
            <a:r>
              <a:rPr lang="ru-RU" dirty="0">
                <a:latin typeface="Verdana" pitchFamily="34" charset="0"/>
                <a:ea typeface="Verdana" pitchFamily="34" charset="0"/>
              </a:rPr>
              <a:t>– Экспериментальная </a:t>
            </a:r>
          </a:p>
          <a:p>
            <a:pPr algn="just"/>
            <a:r>
              <a:rPr lang="ru-RU" dirty="0">
                <a:latin typeface="Verdana" pitchFamily="34" charset="0"/>
                <a:ea typeface="Verdana" pitchFamily="34" charset="0"/>
              </a:rPr>
              <a:t>(животные с предварительной профилактикой и последующим моделированием ишемии).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4173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>
            <a:extLst>
              <a:ext uri="{FF2B5EF4-FFF2-40B4-BE49-F238E27FC236}">
                <a16:creationId xmlns:a16="http://schemas.microsoft.com/office/drawing/2014/main" id="{9EAF5452-B944-6973-5356-3582642B7E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468385"/>
            <a:ext cx="2232247" cy="3389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7"/>
            <a:ext cx="7772400" cy="792087"/>
          </a:xfrm>
        </p:spPr>
        <p:txBody>
          <a:bodyPr>
            <a:normAutofit/>
          </a:bodyPr>
          <a:lstStyle/>
          <a:p>
            <a:r>
              <a:rPr lang="ru-RU" sz="2800" b="1" cap="all" dirty="0">
                <a:solidFill>
                  <a:srgbClr val="990501"/>
                </a:solidFill>
                <a:latin typeface="Verdana" pitchFamily="34" charset="0"/>
                <a:cs typeface="Arial" charset="0"/>
              </a:rPr>
              <a:t>Моделирование Ишемии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92708" y="1442353"/>
            <a:ext cx="79928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latin typeface="Verdana" pitchFamily="34" charset="0"/>
              <a:ea typeface="Verdana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39FB8CD-D8F9-2FA2-DB9B-9474BF3137E1}"/>
              </a:ext>
            </a:extLst>
          </p:cNvPr>
          <p:cNvSpPr txBox="1"/>
          <p:nvPr/>
        </p:nvSpPr>
        <p:spPr>
          <a:xfrm>
            <a:off x="558404" y="1338974"/>
            <a:ext cx="7992888" cy="16982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800" dirty="0">
                <a:latin typeface="Verdana" pitchFamily="34" charset="0"/>
                <a:ea typeface="Verdana" pitchFamily="34" charset="0"/>
              </a:rPr>
              <a:t>Моделирование внутрисосудистой эмболии проводится при помощи подачи воздуха через катетер, который был имплантирован в общую сонную артерию за сутки до эмболизации. 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22BAA63-C480-9C96-C70A-DEF84D8FA87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000" b="68453"/>
          <a:stretch/>
        </p:blipFill>
        <p:spPr>
          <a:xfrm>
            <a:off x="918445" y="3971635"/>
            <a:ext cx="5093715" cy="224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5430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7"/>
            <a:ext cx="7772400" cy="792087"/>
          </a:xfrm>
        </p:spPr>
        <p:txBody>
          <a:bodyPr>
            <a:normAutofit fontScale="90000"/>
          </a:bodyPr>
          <a:lstStyle/>
          <a:p>
            <a:r>
              <a:rPr lang="ru-RU" sz="2800" b="1" cap="all" dirty="0">
                <a:solidFill>
                  <a:srgbClr val="990501"/>
                </a:solidFill>
                <a:latin typeface="Verdana" pitchFamily="34" charset="0"/>
                <a:cs typeface="Arial" charset="0"/>
              </a:rPr>
              <a:t>Влияние кислородно-гелиевой смеси на концентрацию 2,3 – </a:t>
            </a:r>
            <a:r>
              <a:rPr lang="ru-RU" sz="2800" b="1" cap="all" dirty="0" err="1">
                <a:solidFill>
                  <a:srgbClr val="990501"/>
                </a:solidFill>
                <a:latin typeface="Verdana" pitchFamily="34" charset="0"/>
                <a:cs typeface="Arial" charset="0"/>
              </a:rPr>
              <a:t>дифосфорглицерата</a:t>
            </a:r>
            <a:r>
              <a:rPr lang="ru-RU" sz="2800" b="1" cap="all" dirty="0">
                <a:solidFill>
                  <a:srgbClr val="990501"/>
                </a:solidFill>
                <a:latin typeface="Verdana" pitchFamily="34" charset="0"/>
                <a:cs typeface="Arial" charset="0"/>
              </a:rPr>
              <a:t> в эритроцитах.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92708" y="1442353"/>
            <a:ext cx="79928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latin typeface="Verdana" pitchFamily="34" charset="0"/>
              <a:ea typeface="Verdana" pitchFamily="34" charset="0"/>
            </a:endParaRP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FE71A430-4ECB-CDDF-FA03-8E11220C29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003"/>
          <a:stretch/>
        </p:blipFill>
        <p:spPr bwMode="auto">
          <a:xfrm>
            <a:off x="538760" y="6021288"/>
            <a:ext cx="7705648" cy="1013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9274460-D177-B0FB-277B-9A51DD9032BD}"/>
              </a:ext>
            </a:extLst>
          </p:cNvPr>
          <p:cNvSpPr txBox="1"/>
          <p:nvPr/>
        </p:nvSpPr>
        <p:spPr>
          <a:xfrm>
            <a:off x="2625316" y="6105490"/>
            <a:ext cx="2016224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</a:rPr>
              <a:t>До ингаляции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72" b="11826"/>
          <a:stretch/>
        </p:blipFill>
        <p:spPr bwMode="auto">
          <a:xfrm>
            <a:off x="1691680" y="1406303"/>
            <a:ext cx="5832648" cy="4759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A198C05-CBA9-949D-A3D7-0F1243C8F171}"/>
              </a:ext>
            </a:extLst>
          </p:cNvPr>
          <p:cNvSpPr txBox="1"/>
          <p:nvPr/>
        </p:nvSpPr>
        <p:spPr>
          <a:xfrm>
            <a:off x="5220072" y="6125233"/>
            <a:ext cx="2664296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</a:rPr>
              <a:t>После ингаляции</a:t>
            </a:r>
          </a:p>
        </p:txBody>
      </p:sp>
    </p:spTree>
    <p:extLst>
      <p:ext uri="{BB962C8B-B14F-4D97-AF65-F5344CB8AC3E}">
        <p14:creationId xmlns:p14="http://schemas.microsoft.com/office/powerpoint/2010/main" val="1815430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7"/>
            <a:ext cx="7772400" cy="792087"/>
          </a:xfrm>
        </p:spPr>
        <p:txBody>
          <a:bodyPr>
            <a:normAutofit/>
          </a:bodyPr>
          <a:lstStyle/>
          <a:p>
            <a:r>
              <a:rPr lang="ru-RU" sz="2800" b="1" cap="all" dirty="0">
                <a:solidFill>
                  <a:srgbClr val="990501"/>
                </a:solidFill>
                <a:latin typeface="Verdana" pitchFamily="34" charset="0"/>
                <a:cs typeface="Arial" charset="0"/>
              </a:rPr>
              <a:t>Функциональное тестирование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92708" y="1442353"/>
            <a:ext cx="79928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latin typeface="Verdana" pitchFamily="34" charset="0"/>
              <a:ea typeface="Verdana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22" b="-1"/>
          <a:stretch/>
        </p:blipFill>
        <p:spPr bwMode="auto">
          <a:xfrm>
            <a:off x="798400" y="1340768"/>
            <a:ext cx="7398719" cy="4283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586"/>
          <a:stretch/>
        </p:blipFill>
        <p:spPr bwMode="auto">
          <a:xfrm>
            <a:off x="1726095" y="5733256"/>
            <a:ext cx="5726113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5289AE6-85D3-A8D6-2B45-1E2F9F5456A4}"/>
              </a:ext>
            </a:extLst>
          </p:cNvPr>
          <p:cNvSpPr txBox="1"/>
          <p:nvPr/>
        </p:nvSpPr>
        <p:spPr>
          <a:xfrm>
            <a:off x="3275856" y="1268760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latin typeface="Verdana" pitchFamily="34" charset="0"/>
                <a:ea typeface="Verdana" pitchFamily="34" charset="0"/>
              </a:rPr>
              <a:t>Температура тела</a:t>
            </a:r>
            <a:endParaRPr lang="ru-RU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A65BCE4-16F4-19EE-25B1-9AE28F146972}"/>
              </a:ext>
            </a:extLst>
          </p:cNvPr>
          <p:cNvSpPr txBox="1"/>
          <p:nvPr/>
        </p:nvSpPr>
        <p:spPr>
          <a:xfrm>
            <a:off x="179512" y="5373216"/>
            <a:ext cx="920263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latin typeface="Verdana" pitchFamily="34" charset="0"/>
                <a:ea typeface="Verdana" pitchFamily="34" charset="0"/>
              </a:rPr>
              <a:t>* </a:t>
            </a:r>
            <a:r>
              <a:rPr lang="en-US" sz="1600" dirty="0">
                <a:latin typeface="Verdana" pitchFamily="34" charset="0"/>
                <a:ea typeface="Verdana" pitchFamily="34" charset="0"/>
              </a:rPr>
              <a:t>- p&lt;0,05 </a:t>
            </a:r>
            <a:r>
              <a:rPr lang="ru-RU" sz="1600" dirty="0">
                <a:latin typeface="Verdana" pitchFamily="34" charset="0"/>
                <a:ea typeface="Verdana" pitchFamily="34" charset="0"/>
              </a:rPr>
              <a:t>относительно значений до ишемии; </a:t>
            </a:r>
            <a:r>
              <a:rPr lang="en-US" sz="1600" dirty="0">
                <a:latin typeface="Verdana" pitchFamily="34" charset="0"/>
                <a:ea typeface="Verdana" pitchFamily="34" charset="0"/>
              </a:rPr>
              <a:t>#- p&lt;0,05 </a:t>
            </a:r>
            <a:r>
              <a:rPr lang="ru-RU" sz="1600" dirty="0">
                <a:latin typeface="Verdana" pitchFamily="34" charset="0"/>
                <a:ea typeface="Verdana" pitchFamily="34" charset="0"/>
              </a:rPr>
              <a:t>относительно Контроля</a:t>
            </a:r>
            <a:endParaRPr lang="ru-RU" sz="1600" dirty="0"/>
          </a:p>
          <a:p>
            <a:endParaRPr lang="ru-RU" sz="16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A925F39-6D49-1F52-5A4F-B9AAF6C82612}"/>
              </a:ext>
            </a:extLst>
          </p:cNvPr>
          <p:cNvSpPr txBox="1"/>
          <p:nvPr/>
        </p:nvSpPr>
        <p:spPr>
          <a:xfrm>
            <a:off x="5868144" y="227687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#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4086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17EA1E-24D3-D7C3-2FA3-DFA0AC631C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6E260F-9265-E97F-35EE-B4ADFF7775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1560" y="332657"/>
            <a:ext cx="7772400" cy="792087"/>
          </a:xfrm>
        </p:spPr>
        <p:txBody>
          <a:bodyPr>
            <a:normAutofit/>
          </a:bodyPr>
          <a:lstStyle/>
          <a:p>
            <a:r>
              <a:rPr lang="ru-RU" sz="2800" b="1" cap="all" dirty="0">
                <a:solidFill>
                  <a:srgbClr val="990501"/>
                </a:solidFill>
                <a:latin typeface="Verdana" pitchFamily="34" charset="0"/>
                <a:cs typeface="Arial" charset="0"/>
              </a:rPr>
              <a:t>Функциональное тестирование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064E0D3-7965-2865-0206-CEBE5D916B1D}"/>
              </a:ext>
            </a:extLst>
          </p:cNvPr>
          <p:cNvSpPr/>
          <p:nvPr/>
        </p:nvSpPr>
        <p:spPr>
          <a:xfrm>
            <a:off x="592708" y="1442353"/>
            <a:ext cx="79928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latin typeface="Verdana" pitchFamily="34" charset="0"/>
              <a:ea typeface="Verdana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62C74BA-6E9D-963E-21BB-D5AD07D7D32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99" t="10601" b="17201"/>
          <a:stretch/>
        </p:blipFill>
        <p:spPr bwMode="auto">
          <a:xfrm>
            <a:off x="4644008" y="2204864"/>
            <a:ext cx="4437588" cy="2939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>
            <a:extLst>
              <a:ext uri="{FF2B5EF4-FFF2-40B4-BE49-F238E27FC236}">
                <a16:creationId xmlns:a16="http://schemas.microsoft.com/office/drawing/2014/main" id="{67BA1019-46E6-0C3D-69F8-8FDEAA98004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40"/>
          <a:stretch/>
        </p:blipFill>
        <p:spPr bwMode="auto">
          <a:xfrm>
            <a:off x="-180528" y="2132856"/>
            <a:ext cx="4813936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>
            <a:extLst>
              <a:ext uri="{FF2B5EF4-FFF2-40B4-BE49-F238E27FC236}">
                <a16:creationId xmlns:a16="http://schemas.microsoft.com/office/drawing/2014/main" id="{D3C31BB3-DA12-8526-52A4-42D1D4A0880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80" t="18586"/>
          <a:stretch/>
        </p:blipFill>
        <p:spPr bwMode="auto">
          <a:xfrm>
            <a:off x="2690863" y="5849888"/>
            <a:ext cx="403233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C867050-1BA2-CF75-204B-9E4F1C461707}"/>
              </a:ext>
            </a:extLst>
          </p:cNvPr>
          <p:cNvSpPr txBox="1"/>
          <p:nvPr/>
        </p:nvSpPr>
        <p:spPr>
          <a:xfrm>
            <a:off x="1475656" y="1813564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latin typeface="Verdana" pitchFamily="34" charset="0"/>
                <a:ea typeface="Verdana" pitchFamily="34" charset="0"/>
              </a:rPr>
              <a:t>Grip Strength</a:t>
            </a:r>
            <a:endParaRPr lang="ru-RU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CD1366-D693-65BE-2430-D325320C75DE}"/>
              </a:ext>
            </a:extLst>
          </p:cNvPr>
          <p:cNvSpPr txBox="1"/>
          <p:nvPr/>
        </p:nvSpPr>
        <p:spPr>
          <a:xfrm>
            <a:off x="6097960" y="1813564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latin typeface="Verdana" pitchFamily="34" charset="0"/>
                <a:ea typeface="Verdana" pitchFamily="34" charset="0"/>
              </a:rPr>
              <a:t>Rota Rod</a:t>
            </a:r>
            <a:endParaRPr lang="ru-RU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78687-AE5F-67E5-A80F-87B81902AD94}"/>
              </a:ext>
            </a:extLst>
          </p:cNvPr>
          <p:cNvSpPr txBox="1"/>
          <p:nvPr/>
        </p:nvSpPr>
        <p:spPr>
          <a:xfrm>
            <a:off x="4707031" y="5181164"/>
            <a:ext cx="403233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latin typeface="Verdana" pitchFamily="34" charset="0"/>
                <a:ea typeface="Verdana" pitchFamily="34" charset="0"/>
              </a:rPr>
              <a:t>#- p&lt;0,05 </a:t>
            </a:r>
            <a:r>
              <a:rPr lang="ru-RU" sz="1600" dirty="0">
                <a:latin typeface="Verdana" pitchFamily="34" charset="0"/>
                <a:ea typeface="Verdana" pitchFamily="34" charset="0"/>
              </a:rPr>
              <a:t>относительно Контроля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04606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7"/>
            <a:ext cx="7772400" cy="792087"/>
          </a:xfrm>
        </p:spPr>
        <p:txBody>
          <a:bodyPr>
            <a:normAutofit/>
          </a:bodyPr>
          <a:lstStyle/>
          <a:p>
            <a:r>
              <a:rPr lang="ru-RU" sz="2800" b="1" cap="all" dirty="0">
                <a:solidFill>
                  <a:srgbClr val="990501"/>
                </a:solidFill>
                <a:latin typeface="Verdana" pitchFamily="34" charset="0"/>
                <a:cs typeface="Arial" charset="0"/>
              </a:rPr>
              <a:t>Выводы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92708" y="1442353"/>
            <a:ext cx="79928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latin typeface="Verdana" pitchFamily="34" charset="0"/>
              <a:ea typeface="Verdan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23000" y="1627019"/>
            <a:ext cx="7974036" cy="25292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>
                <a:latin typeface="Verdana" pitchFamily="34" charset="0"/>
                <a:ea typeface="Verdana" pitchFamily="34" charset="0"/>
              </a:rPr>
              <a:t>Ингаляции КГС в течение двух недель позволяют увеличивать сродство гемоглобина к кислороду за счет изменения концентрации 2,3-ДФГ в крови животных уже после первого применения.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>
                <a:latin typeface="Verdana" pitchFamily="34" charset="0"/>
                <a:ea typeface="Verdana" pitchFamily="34" charset="0"/>
              </a:rPr>
              <a:t>Предварительная ингаляция КГС позволяет животным восстанавливаться быстрее после ишемии головного мозга</a:t>
            </a:r>
          </a:p>
        </p:txBody>
      </p:sp>
    </p:spTree>
    <p:extLst>
      <p:ext uri="{BB962C8B-B14F-4D97-AF65-F5344CB8AC3E}">
        <p14:creationId xmlns:p14="http://schemas.microsoft.com/office/powerpoint/2010/main" val="26140869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</TotalTime>
  <Words>403</Words>
  <Application>Microsoft Office PowerPoint</Application>
  <PresentationFormat>Экран (4:3)</PresentationFormat>
  <Paragraphs>60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Verdana</vt:lpstr>
      <vt:lpstr>Тема Office</vt:lpstr>
      <vt:lpstr>Перспективы использования кислородно-гелиевой смеси для профилактики и восстановления функций после ишемии головного мозга</vt:lpstr>
      <vt:lpstr>Статистика Заболевания</vt:lpstr>
      <vt:lpstr>Гипероксическая кислородно-гелиевая смесь (КГС)</vt:lpstr>
      <vt:lpstr>Гипероксическая кислородно-гелиевая смесь (КГС)</vt:lpstr>
      <vt:lpstr>Моделирование Ишемии</vt:lpstr>
      <vt:lpstr>Влияние кислородно-гелиевой смеси на концентрацию 2,3 – дифосфорглицерата в эритроцитах.</vt:lpstr>
      <vt:lpstr>Функциональное тестирование</vt:lpstr>
      <vt:lpstr>Функциональное тестирование </vt:lpstr>
      <vt:lpstr>Выводы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Перспективы использования кислородно-гелиевой смеси для профилактики и восстановления функций после ишемии головного мозга</dc:title>
  <dc:creator>Bervinova</dc:creator>
  <cp:lastModifiedBy>Арина Бервинова</cp:lastModifiedBy>
  <cp:revision>23</cp:revision>
  <dcterms:created xsi:type="dcterms:W3CDTF">2025-05-17T08:13:05Z</dcterms:created>
  <dcterms:modified xsi:type="dcterms:W3CDTF">2025-05-20T19:58:49Z</dcterms:modified>
</cp:coreProperties>
</file>