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04AAB281-E7E3-49A2-8EED-143E46368E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280"/>
              <a:t>Моделирование гипобарической и гемической гипоксий</a:t>
            </a:r>
            <a:endParaRPr sz="4280"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Автор: Шинелев Максим Викторович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66125" y="1268650"/>
            <a:ext cx="4522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Гипобарическая гипоксия:  p атм.,   pO</a:t>
            </a:r>
            <a:r>
              <a:rPr b="0" baseline="-2500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baseline="-2500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341325" y="1424475"/>
            <a:ext cx="110100" cy="1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201200" y="1424475"/>
            <a:ext cx="110100" cy="1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66113" y="1625300"/>
            <a:ext cx="4039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Высотная болезнь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3892" l="0" r="1863" t="0"/>
          <a:stretch/>
        </p:blipFill>
        <p:spPr>
          <a:xfrm>
            <a:off x="444550" y="2318425"/>
            <a:ext cx="4082325" cy="26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950000" y="1295800"/>
            <a:ext cx="38241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Гемическая гипоксия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50000" y="1706575"/>
            <a:ext cx="3742800" cy="27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быть вызвана: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Количественным уменьшение эритроцитов и гемоглобина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Качественным изменение гемоглобина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Нарушение диссоциации оксигемоглобина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09500" y="118375"/>
            <a:ext cx="873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Гипоксия – патологический процесс, возникающий при недостаточном снабжении тканей организма кислородом или нарушении его использования в процессах биологического окисления.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69357" y="903475"/>
            <a:ext cx="8697433" cy="13310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17692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200">
                <a:solidFill>
                  <a:schemeClr val="dk1"/>
                </a:solidFill>
              </a:rPr>
              <a:t>Все эксперименты проводились на базе лаборатории биологических испытаний ИБХ РАН г. Пущино.</a:t>
            </a:r>
            <a:endParaRPr sz="1200">
              <a:solidFill>
                <a:schemeClr val="dk1"/>
              </a:solidFill>
            </a:endParaRPr>
          </a:p>
          <a:p>
            <a:pPr indent="0" lvl="0" marL="17692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200">
                <a:solidFill>
                  <a:schemeClr val="dk1"/>
                </a:solidFill>
              </a:rPr>
              <a:t>В исследовании использовалось 32 мыши ICR (26,4 ± 3,1 граммов, возраст 8-10 недель) для гипобарической гипоксии и 32 мыши ICR (35,8±1,9 граммов, возраст 10-12 недель) по 16 животных на группу (Таблица 1) для гемической гипоксии.</a:t>
            </a:r>
            <a:endParaRPr sz="1200">
              <a:solidFill>
                <a:schemeClr val="dk1"/>
              </a:solidFill>
            </a:endParaRPr>
          </a:p>
          <a:p>
            <a:pPr indent="0" lvl="0" marL="17692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ru" sz="1200">
                <a:solidFill>
                  <a:schemeClr val="dk1"/>
                </a:solidFill>
              </a:rPr>
              <a:t>Острая экзогенная гипобарическая гипоксия у мышей воспроизводилась путём понижения барометрического давления окружающего животное воздуха. Удаление воздуха производилось с помощью насоса Камовского</a:t>
            </a:r>
            <a:r>
              <a:rPr lang="ru" sz="1200">
                <a:solidFill>
                  <a:schemeClr val="dk1"/>
                </a:solidFill>
              </a:rPr>
              <a:t> (Рис 1).</a:t>
            </a:r>
            <a:endParaRPr/>
          </a:p>
          <a:p>
            <a:pPr indent="0" lvl="0" marL="17692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1200">
                <a:solidFill>
                  <a:schemeClr val="dk1"/>
                </a:solidFill>
              </a:rPr>
              <a:t>Гемическая гипоксия моделировалась однократным внутрибрюшинным введением нитрита натрия в дозе 150 мг/кг.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37592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 sz="14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11023" l="0" r="13866" t="37191"/>
          <a:stretch/>
        </p:blipFill>
        <p:spPr>
          <a:xfrm>
            <a:off x="5703694" y="2234482"/>
            <a:ext cx="2470490" cy="21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703694" y="4506024"/>
            <a:ext cx="26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Рис. 1. Моделирование гипобирической гипоксии с помощью насоса Камовского.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96750" y="77575"/>
            <a:ext cx="8028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Материалы</a:t>
            </a:r>
            <a:r>
              <a:rPr b="1" lang="ru" sz="36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и методы</a:t>
            </a:r>
            <a:endParaRPr/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1219824" y="28118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{04AAB281-E7E3-49A2-8EED-143E46368ECE}</a:tableStyleId>
              </a:tblPr>
              <a:tblGrid>
                <a:gridCol w="381125"/>
                <a:gridCol w="1365600"/>
                <a:gridCol w="1296500"/>
              </a:tblGrid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№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Группа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Количество животных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Контроль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Модель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3" name="Google Shape;83;p16"/>
          <p:cNvSpPr/>
          <p:nvPr/>
        </p:nvSpPr>
        <p:spPr>
          <a:xfrm>
            <a:off x="903768" y="241786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1. Группы для гемической гипоксии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50834" y="105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/>
              <a:t>Результаты исследования при гипобарической гипоксии</a:t>
            </a:r>
            <a:endParaRPr sz="2400"/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1472175" y="18278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{04AAB281-E7E3-49A2-8EED-143E46368ECE}</a:tableStyleId>
              </a:tblPr>
              <a:tblGrid>
                <a:gridCol w="3208725"/>
                <a:gridCol w="3014800"/>
              </a:tblGrid>
              <a:tr h="2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Описание группы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Модель гипобарической гипоксии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Параметр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Mean ± SD, N=32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P поддержания позы, кгс/см</a:t>
                      </a:r>
                      <a:r>
                        <a:rPr baseline="30000" lang="ru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0,4 ± 0,01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H поддержания позы, м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8133 ± 319,9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P судорожного синдрома., кгс/см</a:t>
                      </a:r>
                      <a:r>
                        <a:rPr baseline="30000" lang="ru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0,26 ± 0,01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H судорожного синдрома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12070,9 ± 395,6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P агон. дых., кгс/см</a:t>
                      </a:r>
                      <a:r>
                        <a:rPr baseline="30000" lang="ru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0,24 ± 0,01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H агон. дых., м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12506,3 ± 443,1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Время восстановления, с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240 ± 48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" name="Google Shape;90;p17"/>
          <p:cNvSpPr txBox="1"/>
          <p:nvPr/>
        </p:nvSpPr>
        <p:spPr>
          <a:xfrm>
            <a:off x="1460250" y="1458550"/>
            <a:ext cx="622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2. Результаты «подъема на высоту» с помощью насоса Комовского.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500900" y="3913506"/>
            <a:ext cx="622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представлены как среднее арифметическое ± стандартное отклонение.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21650" y="678200"/>
            <a:ext cx="898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начала подъема на высоту за животными наблюдали и фиксировали следующие параметры: давление/высота поддержания позы животным, давление/высота при котором у животного наступает судорожный синдром, давление/высота агонального дыхания, время восстановления позы при «спуске с высоты».</a:t>
            </a:r>
            <a:r>
              <a:rPr b="1" i="1" lang="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Критерием спуска с высоты является появление агонального дыхания. Давление внутри камеры отслеживали при помощи манометра с единицей измерения кгс / см² с ценой деления 0,01 ед.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8"/>
          <p:cNvGraphicFramePr/>
          <p:nvPr/>
        </p:nvGraphicFramePr>
        <p:xfrm>
          <a:off x="430150" y="8565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{04AAB281-E7E3-49A2-8EED-143E46368ECE}</a:tableStyleId>
              </a:tblPr>
              <a:tblGrid>
                <a:gridCol w="1683200"/>
                <a:gridCol w="1140225"/>
                <a:gridCol w="1045250"/>
                <a:gridCol w="1153750"/>
                <a:gridCol w="1031650"/>
                <a:gridCol w="1106900"/>
                <a:gridCol w="1200725"/>
              </a:tblGrid>
              <a:tr h="219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Группы: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Контроль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Модель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 Контроль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Модель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 Контроль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Модель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225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Время тестирования: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 2 часа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 2 часа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6 часов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6 часов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24 часа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24 часа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357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Горизонтальная активность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217,4 ± 76,2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86,9 ± 27,6</a:t>
                      </a:r>
                      <a:r>
                        <a:rPr b="1" lang="ru" sz="1200" u="none" cap="none" strike="noStrike"/>
                        <a:t>**</a:t>
                      </a:r>
                      <a:endParaRPr b="1"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332,0 ± 83,9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266,9 ± 81,1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302,1 ± 71,3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284,0 ± 77,4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02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Вертикальная активность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9,3 ± 7,7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1,1 ± 1,4</a:t>
                      </a:r>
                      <a:r>
                        <a:rPr b="1" lang="ru" sz="1200" u="none" cap="none" strike="noStrike"/>
                        <a:t>*</a:t>
                      </a:r>
                      <a:endParaRPr b="1"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32,4 ± 11,1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23,0 ± 12,6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23,6 ± 9,7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21,3 ± 4,0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" name="Google Shape;98;p18"/>
          <p:cNvSpPr txBox="1"/>
          <p:nvPr/>
        </p:nvSpPr>
        <p:spPr>
          <a:xfrm>
            <a:off x="430150" y="502525"/>
            <a:ext cx="6405600" cy="4821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3. Результаты теста на локомоторную активность.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114925" y="2199963"/>
            <a:ext cx="59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представлены как среднее арифметическое ± стандартное отклонение.*- p &lt;0,005, **- p &lt;0,0005.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p18"/>
          <p:cNvGraphicFramePr/>
          <p:nvPr/>
        </p:nvGraphicFramePr>
        <p:xfrm>
          <a:off x="546063" y="338477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{04AAB281-E7E3-49A2-8EED-143E46368ECE}</a:tableStyleId>
              </a:tblPr>
              <a:tblGrid>
                <a:gridCol w="1259475"/>
                <a:gridCol w="865575"/>
                <a:gridCol w="1032625"/>
              </a:tblGrid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Группы: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 Контроль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 Модель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День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Масса тела, г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1, г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36,1 ± 1,5</a:t>
                      </a:r>
                      <a:endParaRPr sz="1200" u="none" cap="none" strike="noStrike"/>
                    </a:p>
                  </a:txBody>
                  <a:tcPr marT="0" marB="0" marR="73025" marL="73025" anchor="b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35,5 ± 1,7</a:t>
                      </a:r>
                      <a:endParaRPr sz="1200" u="none" cap="none" strike="noStrike"/>
                    </a:p>
                  </a:txBody>
                  <a:tcPr marT="0" marB="0" marR="73025" marL="73025" anchor="b"/>
                </a:tc>
              </a:tr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2, г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37,1 ± 1,4</a:t>
                      </a:r>
                      <a:endParaRPr sz="1200" u="none" cap="none" strike="noStrike"/>
                    </a:p>
                  </a:txBody>
                  <a:tcPr marT="0" marB="0" marR="73025" marL="73025" anchor="b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33,5 ± 1,8*</a:t>
                      </a:r>
                      <a:endParaRPr sz="1200" u="none" cap="none" strike="noStrike"/>
                    </a:p>
                  </a:txBody>
                  <a:tcPr marT="0" marB="0" marR="73025" marL="73025" anchor="b"/>
                </a:tc>
              </a:tr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Период, дни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Прирост, %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 hMerge="1"/>
              </a:tr>
              <a:tr h="14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1-2, %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1,6 ± 0,7*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-5,5 ± 0,6*</a:t>
                      </a:r>
                      <a:endParaRPr sz="1200" u="none" cap="none" strike="noStrike"/>
                    </a:p>
                  </a:txBody>
                  <a:tcPr marT="0" marB="0" marR="73025" marL="730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p18"/>
          <p:cNvSpPr txBox="1"/>
          <p:nvPr/>
        </p:nvSpPr>
        <p:spPr>
          <a:xfrm>
            <a:off x="430200" y="3015475"/>
            <a:ext cx="3556500" cy="4975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4. Масса тела и прирост массы тела.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01925" y="4443900"/>
            <a:ext cx="322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представлены как среднее арифметическое ± стандартное отклонение. * - p &lt;0,05 по сравнению с контрольной группой</a:t>
            </a:r>
            <a:r>
              <a:rPr b="0" i="0" lang="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3" name="Google Shape;103;p18"/>
          <p:cNvGraphicFramePr/>
          <p:nvPr/>
        </p:nvGraphicFramePr>
        <p:xfrm>
          <a:off x="5492113" y="338477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{04AAB281-E7E3-49A2-8EED-143E46368ECE}</a:tableStyleId>
              </a:tblPr>
              <a:tblGrid>
                <a:gridCol w="1338200"/>
                <a:gridCol w="1104700"/>
                <a:gridCol w="880175"/>
              </a:tblGrid>
              <a:tr h="215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Группы: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Контроль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Модель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Период, дни</a:t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73025" marL="7302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22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1-2, г/кг веса/сут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109,9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57,1</a:t>
                      </a:r>
                      <a:endParaRPr sz="1200" u="none" cap="none" strike="noStrike"/>
                    </a:p>
                  </a:txBody>
                  <a:tcPr marT="0" marB="0" marR="73025" marL="73025" anchor="ctr"/>
                </a:tc>
              </a:tr>
            </a:tbl>
          </a:graphicData>
        </a:graphic>
      </p:graphicFrame>
      <p:sp>
        <p:nvSpPr>
          <p:cNvPr id="104" name="Google Shape;104;p18"/>
          <p:cNvSpPr txBox="1"/>
          <p:nvPr/>
        </p:nvSpPr>
        <p:spPr>
          <a:xfrm>
            <a:off x="5492038" y="3057450"/>
            <a:ext cx="2467200" cy="4975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5. Потребление корма.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703750" y="3281200"/>
            <a:ext cx="178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Животные модельной группы, в отличии от контрольной, теряли вес на 2-ой день после моделирования гипоксии.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492113" y="4108675"/>
            <a:ext cx="337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Животные модельной группы потребляли значительно меньше корма в сутки по сравнению с контрольной группой.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93700" y="2371125"/>
            <a:ext cx="840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животные из экспериментальной группы проявляли статистически значимую меньшую двигательную активность спустя 2 часа после внутрибрюшинного введения нитрита натрия относительно контрольной группы.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6-и 24-м часам разницы между группами не обнаружено.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97712" y="79449"/>
            <a:ext cx="85700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Результаты исследования при гемической гипоксии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Были смоделированы гипобарическая и гемическая гипоксии. Определены маркеры оценки состояния животных. При моделировании гипобарической модели основными параметрами были: давление/высота поддержания позы животным, давление/высота, при котором у животного наступает судорожный синдром, давление/высота агонального дыхания, время восстановления позы при «спуске с высоты».</a:t>
            </a:r>
            <a:r>
              <a:rPr b="1" i="1" lang="ru" sz="1600">
                <a:solidFill>
                  <a:schemeClr val="dk1"/>
                </a:solidFill>
              </a:rPr>
              <a:t> </a:t>
            </a:r>
            <a:r>
              <a:rPr lang="ru" sz="1600">
                <a:solidFill>
                  <a:schemeClr val="dk1"/>
                </a:solidFill>
              </a:rPr>
              <a:t>Критерием спуска с высоты является появление агонального дыхания. При моделировании гемической гипоксии были использованы тесты на локомоторную активность, оценка набора массы и потребления корма. Данные модели и маркеры оценки можно использовать для определения антигипоксического эффекта лекарственных препаратов.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