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DAB172F-2E64-4843-90A6-7365EAF1E26F}">
          <p14:sldIdLst>
            <p14:sldId id="257"/>
            <p14:sldId id="258"/>
            <p14:sldId id="259"/>
            <p14:sldId id="260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725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E37DBD-4C6F-4532-9D84-C67C4F8E6FAE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A6C919-1DFF-4C9B-A333-03CE95AA8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882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A6C919-1DFF-4C9B-A333-03CE95AA8B9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173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4F95FE-B021-4A4C-BA3B-3237DE0633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5068A5A-D953-4581-8A84-25FC8D2974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94C7063-17B9-4A4A-B0F5-24B359F7F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833CB-EF2C-40D5-B442-1F7CFA038056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060F40-DC33-4B80-A018-B29BC45B6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C07197-59FC-4592-9BBF-643F8DD5E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ABA5-C97C-4C2F-ADD5-37DDEC0ECE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944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850C5F-F2FE-468F-B2BA-F19951E67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72442CC-8C0C-401B-AEFD-1A5B6138DC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83A426-208E-4517-8888-43A51E489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833CB-EF2C-40D5-B442-1F7CFA038056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C7F1FE-1E4B-46BC-988A-3671B175A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E66C82-0EE1-4746-A8A2-A090A8A15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ABA5-C97C-4C2F-ADD5-37DDEC0ECE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743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8B5469C-AC03-496B-86D7-9C3F972C30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6489173-CA65-4CDA-8D54-C348F71DA2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839DAD-15DF-4066-8750-DB843E0C9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833CB-EF2C-40D5-B442-1F7CFA038056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7B6BB5-3405-4906-B5CD-0371F9BB6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82F83F-F954-43F3-B1D8-DCD324899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ABA5-C97C-4C2F-ADD5-37DDEC0ECE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038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0D9F1F-A513-45CE-A562-0205495EE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7661A1-DF1D-4AED-8272-E1574CE6B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E7EEF6-F4B2-4395-B891-906E4ED0D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833CB-EF2C-40D5-B442-1F7CFA038056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84E6BB-5CCE-4B54-9580-993D87D7E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B062EE-F044-4CDD-877D-ACEB21A78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ABA5-C97C-4C2F-ADD5-37DDEC0ECE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37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C4A46E-0E6C-42C1-B76D-A938B0F91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D00A21F-725B-4EC1-8882-D99167816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3F090E-CBAE-41CD-BF99-547608965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833CB-EF2C-40D5-B442-1F7CFA038056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8C7154-0EB3-418B-89E7-E7E9B4FC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3FCD93-5437-46B3-8C0A-5AF400C40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ABA5-C97C-4C2F-ADD5-37DDEC0ECE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39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4D767B-79C4-4867-B9C4-BB8065F6C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EE9DC2-F362-448A-97C6-8363A4F9EB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FDBF449-011A-41A1-B87A-E2C05D3FB2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76D112B-3FC2-4372-9CD3-560657291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833CB-EF2C-40D5-B442-1F7CFA038056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60E53F3-0A3C-4379-B108-29754CCE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9CF949F-E359-4503-8668-D980D7111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ABA5-C97C-4C2F-ADD5-37DDEC0ECE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214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470985-D87D-485A-9DAD-665081BA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CA6295C-C3D1-4332-8091-317E9DC26B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4FB1EE2-85AC-4581-B3ED-9A4338B5E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97D3532-D2BB-404F-A18E-766475E8A7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51B19BD-736E-4DBF-BA56-240ABACF6F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B9B8917-ECEF-4EDF-B710-436E90E38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833CB-EF2C-40D5-B442-1F7CFA038056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D0E7CB6-655C-4EC4-A280-8F2B4844A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74FFFE0-9B2A-4668-A62F-04CF1302F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ABA5-C97C-4C2F-ADD5-37DDEC0ECE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68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A14997-E1FB-4F8C-B808-828557B8B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B0CE8F8-7B9E-4953-BF5C-FD8630B95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833CB-EF2C-40D5-B442-1F7CFA038056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515CBB5-8894-415F-A965-9275D2716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9E28F2F-6B1D-47D9-ADBE-3F99508CC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ABA5-C97C-4C2F-ADD5-37DDEC0ECE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803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30C39B9-FFC0-4E72-8682-09C7B8034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833CB-EF2C-40D5-B442-1F7CFA038056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F8CAA7F-559D-491B-A163-F72F37A3E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F238833-ACC0-4C69-A345-0A3CD7D92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ABA5-C97C-4C2F-ADD5-37DDEC0ECE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229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E1ECAA-016A-47A2-9E05-26263E210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1EA2DF-2980-4776-A166-A0D56E4EF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CD1803B-4DF1-4624-8A76-572714A832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4E29C2E-F94C-4E33-9A66-8677C81E6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833CB-EF2C-40D5-B442-1F7CFA038056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92F47ED-9471-4CAA-92F9-10DE8CB67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E24CCB4-84E9-4D96-92BB-A06052058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ABA5-C97C-4C2F-ADD5-37DDEC0ECE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262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EF18DC-76B8-4EBD-9BCB-20A218352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FB0CDC4-A089-41F7-ABC1-869B368FB9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B4F05C1-E7D4-401C-A610-3479248B7F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E944C0A-16F7-492F-89C8-0BD939E67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833CB-EF2C-40D5-B442-1F7CFA038056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C789878-A13C-48D7-9077-C8023C817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C2701A3-0BEF-485B-AE00-6109EC9FA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ABA5-C97C-4C2F-ADD5-37DDEC0ECE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199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591F70-1B78-447F-B8AA-162E8616F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920EF0A-568C-40B7-B03A-4D6C95661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4F8797-471E-46B6-AB56-BDE87369DF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833CB-EF2C-40D5-B442-1F7CFA038056}" type="datetimeFigureOut">
              <a:rPr lang="ru-RU" smtClean="0"/>
              <a:t>16.05.2024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40B1A0-E47C-471C-BE5B-383F5D68F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0EB9FC-F19C-4E47-AF53-2232583CC2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6ABA5-C97C-4C2F-ADD5-37DDEC0ECE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371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FCABFD-85A6-4A2A-B0FF-59176D3CB3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000" dirty="0"/>
              <a:t>Изучение </a:t>
            </a:r>
            <a:r>
              <a:rPr lang="ru-RU" sz="4000" dirty="0" err="1"/>
              <a:t>анксиолитических</a:t>
            </a:r>
            <a:r>
              <a:rPr lang="ru-RU" sz="4000" dirty="0"/>
              <a:t> свойств антагониста TRPV1 рецепторов в тесте</a:t>
            </a:r>
            <a:br>
              <a:rPr lang="ru-RU" sz="4000" dirty="0"/>
            </a:br>
            <a:r>
              <a:rPr lang="ru-RU" sz="4000" dirty="0"/>
              <a:t>«темная/светлая камера» на мышах ICR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6248D574-FEC9-44A2-94CA-5DD7B0E7D3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179266"/>
            <a:ext cx="5630944" cy="2387600"/>
          </a:xfrm>
        </p:spPr>
        <p:txBody>
          <a:bodyPr/>
          <a:lstStyle/>
          <a:p>
            <a:r>
              <a:rPr lang="ru-RU" dirty="0"/>
              <a:t>Авторы</a:t>
            </a:r>
            <a:r>
              <a:rPr lang="en-US" dirty="0"/>
              <a:t>:</a:t>
            </a:r>
            <a:r>
              <a:rPr lang="ru-RU" dirty="0"/>
              <a:t>Федотова Анастасия Юрьевна,</a:t>
            </a:r>
            <a:r>
              <a:rPr lang="en-US" dirty="0"/>
              <a:t> </a:t>
            </a:r>
            <a:r>
              <a:rPr lang="ru-RU" dirty="0"/>
              <a:t>Павлов Владимир Михайлович</a:t>
            </a:r>
          </a:p>
        </p:txBody>
      </p:sp>
    </p:spTree>
    <p:extLst>
      <p:ext uri="{BB962C8B-B14F-4D97-AF65-F5344CB8AC3E}">
        <p14:creationId xmlns:p14="http://schemas.microsoft.com/office/powerpoint/2010/main" val="3148303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A4D6FF-CC48-406E-A950-B81A9E055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Актуальность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03EBD3-1A69-4483-B3B4-6FF7CF3EC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Рецептор TRPV1 (</a:t>
            </a:r>
            <a:r>
              <a:rPr lang="ru-RU" dirty="0" err="1"/>
              <a:t>транзиентный</a:t>
            </a:r>
            <a:r>
              <a:rPr lang="ru-RU" dirty="0"/>
              <a:t> потенциал </a:t>
            </a:r>
            <a:r>
              <a:rPr lang="ru-RU" dirty="0" err="1"/>
              <a:t>ваниллоидного</a:t>
            </a:r>
            <a:r>
              <a:rPr lang="ru-RU" dirty="0"/>
              <a:t> типа 1) — это рецептор, принадлежащий к семейству трансмембранных ионных каналов, который играет ключевую роль в передаче сигналов болевой чувствительности и температурных стимулов в организме</a:t>
            </a:r>
          </a:p>
          <a:p>
            <a:r>
              <a:rPr lang="ru-RU" dirty="0"/>
              <a:t>Отмечается, что инактивация TRPV1 в различных участках мозга может оказывать </a:t>
            </a:r>
            <a:r>
              <a:rPr lang="ru-RU" dirty="0" err="1"/>
              <a:t>анксиолитический</a:t>
            </a:r>
            <a:r>
              <a:rPr lang="ru-RU" dirty="0"/>
              <a:t> эффект, снижая уровень тревожности и способствуя ощущению расслабления. Например, инактивация TRPV1 в некоторых регионах головного мозга может снижать уровень тревожности и стимулировать ощущение расслабления </a:t>
            </a:r>
          </a:p>
        </p:txBody>
      </p:sp>
    </p:spTree>
    <p:extLst>
      <p:ext uri="{BB962C8B-B14F-4D97-AF65-F5344CB8AC3E}">
        <p14:creationId xmlns:p14="http://schemas.microsoft.com/office/powerpoint/2010/main" val="1668400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893C14-19DE-4FC4-A256-A8B4B9FDD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022" y="-118586"/>
            <a:ext cx="10515600" cy="1325563"/>
          </a:xfrm>
        </p:spPr>
        <p:txBody>
          <a:bodyPr/>
          <a:lstStyle/>
          <a:p>
            <a:r>
              <a:rPr lang="ru-RU" dirty="0"/>
              <a:t>Материалы и методы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A05B0B-2BE0-489D-AA11-E25CF0572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378" y="920652"/>
            <a:ext cx="10515600" cy="4351338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исследовании был использован пептид APHC3, полученный путем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гетерологичной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экспрессии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E.coli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проведения исследования было взято 16 самцов мышей аутбредной линии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ICR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статуса SPF 20-30 граммов, возраст 7-8 недель.</a:t>
            </a:r>
          </a:p>
          <a:p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Животных разделили на 2 группы по 8 животных в соответствии с вводимыми препаратами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Таблица 1).</a:t>
            </a:r>
          </a:p>
          <a:p>
            <a:r>
              <a:rPr lang="ru-RU" sz="2000" dirty="0"/>
              <a:t>Через 30 минут после введения препаратов проводился функциональный тест «темная/светлая камера».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10">
            <a:extLst>
              <a:ext uri="{FF2B5EF4-FFF2-40B4-BE49-F238E27FC236}">
                <a16:creationId xmlns:a16="http://schemas.microsoft.com/office/drawing/2014/main" id="{06C0A9F5-39B1-4B85-A6A4-485814B7F6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964439"/>
              </p:ext>
            </p:extLst>
          </p:nvPr>
        </p:nvGraphicFramePr>
        <p:xfrm>
          <a:off x="916022" y="4085617"/>
          <a:ext cx="10261060" cy="25055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1144">
                  <a:extLst>
                    <a:ext uri="{9D8B030D-6E8A-4147-A177-3AD203B41FA5}">
                      <a16:colId xmlns:a16="http://schemas.microsoft.com/office/drawing/2014/main" val="4136298437"/>
                    </a:ext>
                  </a:extLst>
                </a:gridCol>
                <a:gridCol w="1787118">
                  <a:extLst>
                    <a:ext uri="{9D8B030D-6E8A-4147-A177-3AD203B41FA5}">
                      <a16:colId xmlns:a16="http://schemas.microsoft.com/office/drawing/2014/main" val="346891660"/>
                    </a:ext>
                  </a:extLst>
                </a:gridCol>
                <a:gridCol w="2600861">
                  <a:extLst>
                    <a:ext uri="{9D8B030D-6E8A-4147-A177-3AD203B41FA5}">
                      <a16:colId xmlns:a16="http://schemas.microsoft.com/office/drawing/2014/main" val="1611603334"/>
                    </a:ext>
                  </a:extLst>
                </a:gridCol>
                <a:gridCol w="1271653">
                  <a:extLst>
                    <a:ext uri="{9D8B030D-6E8A-4147-A177-3AD203B41FA5}">
                      <a16:colId xmlns:a16="http://schemas.microsoft.com/office/drawing/2014/main" val="2584104080"/>
                    </a:ext>
                  </a:extLst>
                </a:gridCol>
                <a:gridCol w="1429624">
                  <a:extLst>
                    <a:ext uri="{9D8B030D-6E8A-4147-A177-3AD203B41FA5}">
                      <a16:colId xmlns:a16="http://schemas.microsoft.com/office/drawing/2014/main" val="663217077"/>
                    </a:ext>
                  </a:extLst>
                </a:gridCol>
                <a:gridCol w="1170330">
                  <a:extLst>
                    <a:ext uri="{9D8B030D-6E8A-4147-A177-3AD203B41FA5}">
                      <a16:colId xmlns:a16="http://schemas.microsoft.com/office/drawing/2014/main" val="12817452"/>
                    </a:ext>
                  </a:extLst>
                </a:gridCol>
                <a:gridCol w="1170330">
                  <a:extLst>
                    <a:ext uri="{9D8B030D-6E8A-4147-A177-3AD203B41FA5}">
                      <a16:colId xmlns:a16="http://schemas.microsoft.com/office/drawing/2014/main" val="2216107636"/>
                    </a:ext>
                  </a:extLst>
                </a:gridCol>
              </a:tblGrid>
              <a:tr h="904185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</a:rPr>
                        <a:t>№ группы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Препарат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Доза и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режим введения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Концентрация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Способ введения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Кол-во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животных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Объем введения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36713513"/>
                  </a:ext>
                </a:extLst>
              </a:tr>
              <a:tr h="676709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Физраствор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</a:rPr>
                        <a:t>Однократно за 30 минут до тестирования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</a:t>
                      </a:r>
                      <a:r>
                        <a:rPr lang="en-US" dirty="0"/>
                        <a:t>/</a:t>
                      </a:r>
                      <a:r>
                        <a:rPr lang="ru-RU" dirty="0"/>
                        <a:t>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 мл</a:t>
                      </a:r>
                      <a:r>
                        <a:rPr lang="en-US" dirty="0"/>
                        <a:t>/</a:t>
                      </a:r>
                      <a:r>
                        <a:rPr lang="ru-RU" dirty="0"/>
                        <a:t>кг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1214"/>
                  </a:ext>
                </a:extLst>
              </a:tr>
              <a:tr h="904185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APHC3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</a:rPr>
                        <a:t>1 мг/кг.</a:t>
                      </a:r>
                    </a:p>
                    <a:p>
                      <a:pPr algn="ctr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</a:rPr>
                        <a:t>Однократно за 30 минут до  тестирования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0,5 мг</a:t>
                      </a:r>
                      <a:r>
                        <a:rPr lang="en-US" dirty="0"/>
                        <a:t>/</a:t>
                      </a:r>
                      <a:r>
                        <a:rPr lang="ru-RU" dirty="0"/>
                        <a:t>мл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</a:t>
                      </a:r>
                      <a:r>
                        <a:rPr lang="en-US" dirty="0"/>
                        <a:t>/</a:t>
                      </a:r>
                      <a:r>
                        <a:rPr lang="ru-RU" dirty="0"/>
                        <a:t>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 мл</a:t>
                      </a:r>
                      <a:r>
                        <a:rPr lang="en-US" dirty="0"/>
                        <a:t>/</a:t>
                      </a:r>
                      <a:r>
                        <a:rPr lang="ru-RU" dirty="0"/>
                        <a:t>кг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059292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2460F05-31C1-4895-9443-F05F647F607D}"/>
              </a:ext>
            </a:extLst>
          </p:cNvPr>
          <p:cNvSpPr txBox="1"/>
          <p:nvPr/>
        </p:nvSpPr>
        <p:spPr>
          <a:xfrm>
            <a:off x="916022" y="3716285"/>
            <a:ext cx="8507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Таблица 1. Группы для исследования </a:t>
            </a:r>
            <a:r>
              <a:rPr lang="ru-RU" dirty="0" err="1"/>
              <a:t>анксиолитических</a:t>
            </a:r>
            <a:r>
              <a:rPr lang="ru-RU" dirty="0"/>
              <a:t> свойств антагониста TRPV1 </a:t>
            </a:r>
            <a:r>
              <a:rPr lang="en-US" dirty="0"/>
              <a:t>.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21446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05DE78-2D0D-4EDE-B006-14CE1F5E8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Результаты теста «темная/светлая камера».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905AAC-8391-43A6-915B-3FD7914B6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56C5FDD-6485-4CD6-A496-DA9611D2F9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8486" y="2094503"/>
            <a:ext cx="5643345" cy="3812394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3D43D9B-D843-421A-8CE2-DCDF2EF60FE4}"/>
              </a:ext>
            </a:extLst>
          </p:cNvPr>
          <p:cNvSpPr/>
          <p:nvPr/>
        </p:nvSpPr>
        <p:spPr>
          <a:xfrm>
            <a:off x="1684256" y="5850235"/>
            <a:ext cx="88234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Рисунок 1. Время нахождения в темной камере. Результаты представлены как среднее значение ±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SD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; **-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&lt;0,01 по сравнению с группой контроля (непараметрический тест Манна-Уитни).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6277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2AA99C-76CD-4659-8B3E-712BE7694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CCD840-4967-44E5-A7D3-23AEFEE26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ходе исследования было установлено, что пептид APHC3, функционирующий как селективный ингибитор TRPV1 канала, обладает </a:t>
            </a:r>
            <a:r>
              <a:rPr lang="ru-RU" dirty="0" err="1"/>
              <a:t>анксиолитическим</a:t>
            </a:r>
            <a:r>
              <a:rPr lang="ru-RU" dirty="0"/>
              <a:t> эффектом при введении внутримышечно в дозе 1 мг/кг. </a:t>
            </a:r>
          </a:p>
          <a:p>
            <a:r>
              <a:rPr lang="ru-RU" dirty="0"/>
              <a:t>Этот пептид оказывает снижающее воздействие на уровень тревожности у животных, что придает значимость продолжению исследований для определения оптимального диапазона эффективных доз пептида.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8740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FE9E8BC3-BE2B-4D90-AD0C-328BF534A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Спасибо за внимание!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D5FAEEB-679C-493D-BADB-31C7D98B4F21}"/>
              </a:ext>
            </a:extLst>
          </p:cNvPr>
          <p:cNvSpPr/>
          <p:nvPr/>
        </p:nvSpPr>
        <p:spPr>
          <a:xfrm>
            <a:off x="2543666" y="4283466"/>
            <a:ext cx="71046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/>
          </a:p>
          <a:p>
            <a:pPr algn="ctr"/>
            <a:r>
              <a:rPr lang="ru-RU" sz="2800" dirty="0"/>
              <a:t>Федотова Анастасия Юрьевна</a:t>
            </a:r>
          </a:p>
          <a:p>
            <a:pPr algn="ctr"/>
            <a:endParaRPr lang="ru-RU" sz="2800" dirty="0"/>
          </a:p>
          <a:p>
            <a:pPr algn="ctr"/>
            <a:r>
              <a:rPr lang="en-US" sz="2800" dirty="0"/>
              <a:t>anastasiafedotova18@gmail.com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383648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346</Words>
  <Application>Microsoft Office PowerPoint</Application>
  <PresentationFormat>Широкоэкранный</PresentationFormat>
  <Paragraphs>46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Изучение анксиолитических свойств антагониста TRPV1 рецепторов в тесте «темная/светлая камера» на мышах ICR</vt:lpstr>
      <vt:lpstr>Актуальность</vt:lpstr>
      <vt:lpstr>Материалы и методы</vt:lpstr>
      <vt:lpstr>Результаты теста «темная/светлая камера». </vt:lpstr>
      <vt:lpstr>Выводы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Изучение анксиолитических свойств антагониста TRPV1 рецепторов в тесте «темная/светлая камера» на мышах ICR</dc:title>
  <dc:creator>Анастасия Федотова</dc:creator>
  <cp:lastModifiedBy>Анастасия Федотова</cp:lastModifiedBy>
  <cp:revision>2</cp:revision>
  <dcterms:created xsi:type="dcterms:W3CDTF">2024-05-16T09:12:04Z</dcterms:created>
  <dcterms:modified xsi:type="dcterms:W3CDTF">2024-05-16T09:44:26Z</dcterms:modified>
</cp:coreProperties>
</file>