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9B77C-EEF5-4FDD-8F78-63AB29AD1320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133D7-0714-4B6D-BCF4-B7A15615D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030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133D7-0714-4B6D-BCF4-B7A15615DFD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79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9F93A-0AC7-4DC5-BCAF-1B6A978F1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D60C2D-F25C-4A3A-935B-8C725EFA0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670055-A0ED-4EC6-81EB-14FCAA45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808F-9117-4ED8-A326-16B667F0EDEF}" type="datetime1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FBAABE-493F-48E0-A948-73285B53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FA809A-83E4-4798-BB87-3A7AFD4B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6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B87CF-A093-4C67-8996-D608DA11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85AB9BD-99BA-4672-A730-32B6EFA96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20C692-089A-4641-87E5-1339DD32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8F35-39AD-40A1-B7ED-743F72742D20}" type="datetime1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041471-A279-4504-A487-E77CE4DE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4D8988-0628-4CE1-84D8-3015A354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59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F70B04-79CD-4D99-B2D8-F43BAE639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89DE62-20C2-442D-9F53-E6BB0564E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DA575A-135A-44C2-B527-2E18C6004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CFD77-6173-42AA-9F77-E2D32BC5C3D1}" type="datetime1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21670F-2C00-4ADD-B6C6-CCC3ED6C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8EEC72-1A34-4B51-8306-C6159806B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1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0A4ED-592E-4098-A393-842619FBA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EDA8AE-3549-4119-A232-79153E630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CA56D4-F9F4-4A57-AA47-42FCE1D8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4C21-7996-464F-862D-91F5686A2DC4}" type="datetime1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8CA65F-F26A-4E65-AB3E-544AE0CB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047760-E978-40C7-916A-A688C201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2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4E9BE-1302-4F40-8400-0108C3E47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D2EC9E-DF3F-4B6E-AD03-E8E3A5AA5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8DE44F-08FD-499D-841F-2E28C6908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FA8D-360E-43C5-9C8E-FC774754B751}" type="datetime1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5403B7-C4F6-4772-AFE8-32E48AB8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85BF40-F729-424E-AD90-4A574F935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49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7A1630-38D8-461A-9747-9EB30A67B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A5F67D-BC8B-4E79-A510-8B305B447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29940B-DA08-40B7-A221-2C6E37CF2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59FC9B-FD68-4A52-BE86-E1D75B09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A365-76C4-4D43-AE7C-7378668FA103}" type="datetime1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919929-22E7-4FA7-B8B5-696A903C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2795F1-1EFA-45E3-A692-97A5CF203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94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322479-23A2-4A63-81D8-B769F76B0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494A2E-BEF8-40D3-8C1E-675B4CB06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321107-E044-4B01-811E-1F2BD2376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B7A446-DBD6-400C-99EF-2F52E005E0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1FD1F7-6C62-43E8-B387-408D215B6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C475A3D-E76F-4A20-A568-60E13FF4E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C4A2-E41A-4EEA-8164-F55942BC02E1}" type="datetime1">
              <a:rPr lang="ru-RU" smtClean="0"/>
              <a:t>16.05.2024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7C19B29-6F43-41A1-8093-6700A702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38842EB-D333-45E4-9C38-E58F12C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240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A6534-452B-461F-BF2E-7CD425AD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1EDF077-53BB-4719-B14B-1EC0E3AF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05F1-8C2E-4E3C-B5DC-E6C18A6FB3EF}" type="datetime1">
              <a:rPr lang="ru-RU" smtClean="0"/>
              <a:t>16.05.2024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B0C462-B410-485F-9839-3B12F7467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4039E52-79CC-436D-A2D7-97722AA41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42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26D4D66-F2E1-4ADC-9E68-3F790852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8F04A-DCAB-4B44-BD0C-4679B2A15284}" type="datetime1">
              <a:rPr lang="ru-RU" smtClean="0"/>
              <a:t>16.05.2024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D310E5-32C0-4436-8D6B-4EFD7FE4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817FCF-204F-4A03-9600-BD8B521F1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12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8B77E-0D3F-4173-A428-258F4EE6F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7059F5-0965-4ABC-A130-9C004D555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483A33-1236-42B6-9052-8FD3699BA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AF1AFA-5FCA-40BE-8E87-29E08F97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BD80-EDEF-4AEB-8A56-5C492790B6AD}" type="datetime1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7C2D86-7CD1-43EF-ADE6-2327B7D35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B1FD70-176A-4657-8D42-0ADA88823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53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D8132-C3F2-49B2-950C-E7BE82433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11F272-B6C6-42B2-8998-897ECEC19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88ED8F9-262A-4532-B9B2-A3D4D16BC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F35ED-D1CF-4C4F-80DB-A83DDF5D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880B-3BB2-441B-82FC-4D86125EE784}" type="datetime1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7F819A-564A-409A-A8D6-26E0B675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987F10-EB39-4832-873E-453A25C9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21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0C867-1F65-4DD9-A760-7D34BC0B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E4C4B8-AC20-4E89-8F35-5E23AF3C7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E0CE1E-4457-4138-9154-C1490E98B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B0F0-4869-45FA-823D-4CB5CFAF908C}" type="datetime1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476DF2-EF3C-46CD-9BE4-B642AC40B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B0F73D-C52E-4A83-9BEB-9C3F5AC3B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71AA7-EC1A-4AB9-9E13-79525E82E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96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CABFD-85A6-4A2A-B0FF-59176D3CB3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Изучение стресс-протекторных свойств пептида APHC3 в тесте «приподнятый крестообразный лабиринт» на мышах ICR.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6248D574-FEC9-44A2-94CA-5DD7B0E7D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79266"/>
            <a:ext cx="5630944" cy="2387600"/>
          </a:xfrm>
        </p:spPr>
        <p:txBody>
          <a:bodyPr/>
          <a:lstStyle/>
          <a:p>
            <a:r>
              <a:rPr lang="ru-RU" dirty="0"/>
              <a:t>Авторы</a:t>
            </a:r>
            <a:r>
              <a:rPr lang="en-US" dirty="0"/>
              <a:t>: </a:t>
            </a:r>
            <a:r>
              <a:rPr lang="ru-RU" dirty="0"/>
              <a:t>Павлов Владимир Михайлович, Федотова Анастасия Юрьевна</a:t>
            </a:r>
          </a:p>
        </p:txBody>
      </p:sp>
    </p:spTree>
    <p:extLst>
      <p:ext uri="{BB962C8B-B14F-4D97-AF65-F5344CB8AC3E}">
        <p14:creationId xmlns:p14="http://schemas.microsoft.com/office/powerpoint/2010/main" val="314830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53216-C10F-4EDC-A6DB-69A13565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F20F3A-3A0F-4C93-92D9-F4504763D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TRPV1 распространен в различных тканях и клетках, включая ганглии дорсального ганглия, нейроны гипоталамуса, гиппокампа, </a:t>
            </a:r>
            <a:r>
              <a:rPr lang="ru-RU" dirty="0" err="1"/>
              <a:t>коры</a:t>
            </a:r>
            <a:r>
              <a:rPr lang="ru-RU" dirty="0"/>
              <a:t> мозга и других участков ЦНС. Его активация приводит к десенсибилизации нейронов, изменению трансмиссии болевых сигналов и регуляции </a:t>
            </a:r>
            <a:r>
              <a:rPr lang="ru-RU" dirty="0" err="1"/>
              <a:t>нейротрансмиттерных</a:t>
            </a:r>
            <a:r>
              <a:rPr lang="ru-RU" dirty="0"/>
              <a:t> систем.</a:t>
            </a:r>
          </a:p>
          <a:p>
            <a:r>
              <a:rPr lang="ru-RU" dirty="0"/>
              <a:t>Эксперименты на </a:t>
            </a:r>
            <a:r>
              <a:rPr lang="ru-RU" dirty="0" err="1"/>
              <a:t>нокаутных</a:t>
            </a:r>
            <a:r>
              <a:rPr lang="ru-RU" dirty="0"/>
              <a:t> мышах по гену TRPV1 показывают, что такие животные проявляют меньше тревожности и реагируют слабее на страх по сравнению с обычными мышами. Это может быть связано с тем, что отсутствие TRPV1 приводит к уменьшению долгосрочной </a:t>
            </a:r>
            <a:r>
              <a:rPr lang="ru-RU" dirty="0" err="1"/>
              <a:t>потенциации</a:t>
            </a:r>
            <a:r>
              <a:rPr lang="ru-RU" dirty="0"/>
              <a:t>, что, вероятно, оказывает важное влияние на формирование чувства страха у животных.</a:t>
            </a:r>
          </a:p>
        </p:txBody>
      </p:sp>
    </p:spTree>
    <p:extLst>
      <p:ext uri="{BB962C8B-B14F-4D97-AF65-F5344CB8AC3E}">
        <p14:creationId xmlns:p14="http://schemas.microsoft.com/office/powerpoint/2010/main" val="122543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AF69C8-3A1C-4A3F-9980-45F3F939C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110" y="-71486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Материалы и методы</a:t>
            </a:r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2FAC8E74-62B4-430D-AD66-E1C10ABE9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843172"/>
              </p:ext>
            </p:extLst>
          </p:nvPr>
        </p:nvGraphicFramePr>
        <p:xfrm>
          <a:off x="916022" y="4085617"/>
          <a:ext cx="10261060" cy="250550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1144">
                  <a:extLst>
                    <a:ext uri="{9D8B030D-6E8A-4147-A177-3AD203B41FA5}">
                      <a16:colId xmlns:a16="http://schemas.microsoft.com/office/drawing/2014/main" val="4136298437"/>
                    </a:ext>
                  </a:extLst>
                </a:gridCol>
                <a:gridCol w="1787118">
                  <a:extLst>
                    <a:ext uri="{9D8B030D-6E8A-4147-A177-3AD203B41FA5}">
                      <a16:colId xmlns:a16="http://schemas.microsoft.com/office/drawing/2014/main" val="346891660"/>
                    </a:ext>
                  </a:extLst>
                </a:gridCol>
                <a:gridCol w="2600861">
                  <a:extLst>
                    <a:ext uri="{9D8B030D-6E8A-4147-A177-3AD203B41FA5}">
                      <a16:colId xmlns:a16="http://schemas.microsoft.com/office/drawing/2014/main" val="1611603334"/>
                    </a:ext>
                  </a:extLst>
                </a:gridCol>
                <a:gridCol w="1271653">
                  <a:extLst>
                    <a:ext uri="{9D8B030D-6E8A-4147-A177-3AD203B41FA5}">
                      <a16:colId xmlns:a16="http://schemas.microsoft.com/office/drawing/2014/main" val="2584104080"/>
                    </a:ext>
                  </a:extLst>
                </a:gridCol>
                <a:gridCol w="1429624">
                  <a:extLst>
                    <a:ext uri="{9D8B030D-6E8A-4147-A177-3AD203B41FA5}">
                      <a16:colId xmlns:a16="http://schemas.microsoft.com/office/drawing/2014/main" val="663217077"/>
                    </a:ext>
                  </a:extLst>
                </a:gridCol>
                <a:gridCol w="1170330">
                  <a:extLst>
                    <a:ext uri="{9D8B030D-6E8A-4147-A177-3AD203B41FA5}">
                      <a16:colId xmlns:a16="http://schemas.microsoft.com/office/drawing/2014/main" val="12817452"/>
                    </a:ext>
                  </a:extLst>
                </a:gridCol>
                <a:gridCol w="1170330">
                  <a:extLst>
                    <a:ext uri="{9D8B030D-6E8A-4147-A177-3AD203B41FA5}">
                      <a16:colId xmlns:a16="http://schemas.microsoft.com/office/drawing/2014/main" val="2216107636"/>
                    </a:ext>
                  </a:extLst>
                </a:gridCol>
              </a:tblGrid>
              <a:tr h="90418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№ группы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Препарат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Доза 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режим введения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Концентрация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Способ введения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животных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Объем введения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6713513"/>
                  </a:ext>
                </a:extLst>
              </a:tr>
              <a:tr h="67670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Физраствор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</a:rPr>
                        <a:t>Однократно за 30 минут до тестирования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мл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кг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1214"/>
                  </a:ext>
                </a:extLst>
              </a:tr>
              <a:tr h="90418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APHC3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</a:rPr>
                        <a:t>1 мг/кг.</a:t>
                      </a: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</a:rPr>
                        <a:t>Однократно за 30 минут до  тестирования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0,5 мг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мл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мл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кг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0592920"/>
                  </a:ext>
                </a:extLst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9D717F8-6B5F-40B5-B45A-2B064027B29F}"/>
              </a:ext>
            </a:extLst>
          </p:cNvPr>
          <p:cNvSpPr/>
          <p:nvPr/>
        </p:nvSpPr>
        <p:spPr>
          <a:xfrm>
            <a:off x="838199" y="891363"/>
            <a:ext cx="105934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Для проведения исследования было взято 16 самцов белых половозрелых мышей аутбредной линии ICR статуса SPF 20-30 граммов, возраст 7-8 недель.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Животных разделили на 2 группы по 8 животных в соответствии с вводимыми препаратами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1).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Тестирование в «приподнятом крестообразном лабиринте» проводилось через 30 минут после введения веществ.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В исследованиях был использован пептид APHC3, который был получен путем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гетерологичной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экспрессии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E.coli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ru-RU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2F32DE-EE8F-4AF7-8305-34AD8CCA1D18}"/>
              </a:ext>
            </a:extLst>
          </p:cNvPr>
          <p:cNvSpPr txBox="1"/>
          <p:nvPr/>
        </p:nvSpPr>
        <p:spPr>
          <a:xfrm>
            <a:off x="916022" y="3716285"/>
            <a:ext cx="842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Таблица 1. Группы для исследования стресс-протекторных свойств пептида </a:t>
            </a:r>
            <a:r>
              <a:rPr lang="en-US" dirty="0"/>
              <a:t>APHC3.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43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A7905-D278-49DA-AB28-F12892B5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Результаты теста «приподнятый крестообразный лабиринт»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BE318F6-1E49-47EC-963D-6C7EF8777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74912FC-6B69-4E49-AD52-9EA31B2AA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746" y="1905243"/>
            <a:ext cx="5651770" cy="3886448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B4A3B41-E0F8-4712-8EFD-2387B4BA4639}"/>
              </a:ext>
            </a:extLst>
          </p:cNvPr>
          <p:cNvSpPr/>
          <p:nvPr/>
        </p:nvSpPr>
        <p:spPr>
          <a:xfrm>
            <a:off x="1297801" y="5791691"/>
            <a:ext cx="95777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 1. Время пребывания в открытых зонах. Результаты представлены как среднее значение ±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SD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 **-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&lt;0,01 по сравнению с группой контроля (непараметрический тест Манна-Уитни).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01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2F3C7-7EA6-410D-B8C6-D9CB67D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B05EA4-6B9D-4CF6-8DC7-875D51B12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результате исследования было обнаружено, что  пептид </a:t>
            </a:r>
            <a:r>
              <a:rPr lang="en-US" dirty="0"/>
              <a:t>APHC</a:t>
            </a:r>
            <a:r>
              <a:rPr lang="ru-RU" dirty="0"/>
              <a:t>3, который является селективным ингибитором </a:t>
            </a:r>
            <a:r>
              <a:rPr lang="en-US" dirty="0"/>
              <a:t>TRPV</a:t>
            </a:r>
            <a:r>
              <a:rPr lang="ru-RU" dirty="0"/>
              <a:t>1 канала, проявляет </a:t>
            </a:r>
            <a:r>
              <a:rPr lang="ru-RU" dirty="0" err="1"/>
              <a:t>анксиолитическую</a:t>
            </a:r>
            <a:r>
              <a:rPr lang="ru-RU" dirty="0"/>
              <a:t> активность при внутримышечном введение в дозе 1 мг/кг. </a:t>
            </a:r>
          </a:p>
          <a:p>
            <a:r>
              <a:rPr lang="ru-RU" dirty="0"/>
              <a:t>Было обнаружено, что пептид снижает уровень тревожности у животных, что важно для дальнейшего исследования пептида и нахождения  диапазона эффективных доз.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18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E9E8BC3-BE2B-4D90-AD0C-328BF534A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D5FAEEB-679C-493D-BADB-31C7D98B4F21}"/>
              </a:ext>
            </a:extLst>
          </p:cNvPr>
          <p:cNvSpPr/>
          <p:nvPr/>
        </p:nvSpPr>
        <p:spPr>
          <a:xfrm>
            <a:off x="2543666" y="4283466"/>
            <a:ext cx="71046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  <a:p>
            <a:pPr algn="ctr"/>
            <a:r>
              <a:rPr lang="ru-RU" sz="2800" dirty="0"/>
              <a:t>Павлов Владимир Михайлович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v.m.pavlov29@gmail.com</a:t>
            </a:r>
          </a:p>
        </p:txBody>
      </p:sp>
    </p:spTree>
    <p:extLst>
      <p:ext uri="{BB962C8B-B14F-4D97-AF65-F5344CB8AC3E}">
        <p14:creationId xmlns:p14="http://schemas.microsoft.com/office/powerpoint/2010/main" val="33383648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376</Words>
  <Application>Microsoft Office PowerPoint</Application>
  <PresentationFormat>Широкоэкранный</PresentationFormat>
  <Paragraphs>46</Paragraphs>
  <Slides>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GraphPad Prism 5 Project</vt:lpstr>
      <vt:lpstr>Изучение стресс-протекторных свойств пептида APHC3 в тесте «приподнятый крестообразный лабиринт» на мышах ICR.</vt:lpstr>
      <vt:lpstr>Актуальность</vt:lpstr>
      <vt:lpstr>Материалы и методы</vt:lpstr>
      <vt:lpstr>Результаты теста «приподнятый крестообразный лабиринт»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стресс-протекторных свойств пептида APHC3 в тесте «приподнятый крестообразный лабиринт» на мышах ICR.</dc:title>
  <dc:creator>Анастасия Федотова</dc:creator>
  <cp:lastModifiedBy>Анастасия Федотова</cp:lastModifiedBy>
  <cp:revision>2</cp:revision>
  <dcterms:created xsi:type="dcterms:W3CDTF">2024-05-16T08:32:20Z</dcterms:created>
  <dcterms:modified xsi:type="dcterms:W3CDTF">2024-05-16T09:11:47Z</dcterms:modified>
</cp:coreProperties>
</file>