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6" r:id="rId3"/>
    <p:sldId id="257" r:id="rId4"/>
    <p:sldId id="279" r:id="rId5"/>
    <p:sldId id="270" r:id="rId6"/>
    <p:sldId id="264" r:id="rId7"/>
    <p:sldId id="265" r:id="rId8"/>
    <p:sldId id="263" r:id="rId9"/>
    <p:sldId id="278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8" autoAdjust="0"/>
    <p:restoredTop sz="92922" autoAdjust="0"/>
  </p:normalViewPr>
  <p:slideViewPr>
    <p:cSldViewPr>
      <p:cViewPr>
        <p:scale>
          <a:sx n="81" d="100"/>
          <a:sy n="81" d="100"/>
        </p:scale>
        <p:origin x="-48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FE8157-3A7C-4C95-B033-8E8C7B0ACA68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1A6AB0-BBB0-4B6F-A58F-D1D338237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889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Глиобластомы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являются крайне «агрессивными» и наиболее часто встречающимися типом опухолей головного мозга. Современные схемы лечения, состоящие из хирургической резекции с последующей радио- и химиотерапией, имеют ограниченную эффективность в борьбе с заболеванием. Несмотря на огромные усилия, в настоящее время еще не найдено эффективного терапевтического режима, позволяющего вылечить больных злокачественными глиомами (особенно, больных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глиобластомами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Разработка новых методов лечения зависит от воспроизводимых и надежных моделей для доклинических в том числе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vivo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исследований.  В данной работе мы хотели бы привести свой опыт моделирования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глиобластом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иммунодефицитных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мышей с помощью клеточной линии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A6AB0-BBB0-4B6F-A58F-D1D33823769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A6AB0-BBB0-4B6F-A58F-D1D33823769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11. Таким образом, при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генерации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митохондриальных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Sr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-зависимых автоколебаний,</a:t>
            </a:r>
            <a:r>
              <a:rPr lang="ru-RU" dirty="0" smtClean="0">
                <a:latin typeface="Times New Roman" pitchFamily="18" charset="0"/>
              </a:rPr>
              <a:t> изменение изучаемых нами параметров митохондрий проходит в несколько стадий. На слайде показаны фазы изменения мембранного потенциала и внешней концентрации </a:t>
            </a:r>
            <a:r>
              <a:rPr lang="en-US" dirty="0" err="1" smtClean="0">
                <a:latin typeface="Times New Roman" pitchFamily="18" charset="0"/>
              </a:rPr>
              <a:t>Sr</a:t>
            </a:r>
            <a:r>
              <a:rPr lang="ru-RU" dirty="0" smtClean="0">
                <a:latin typeface="Times New Roman" pitchFamily="18" charset="0"/>
              </a:rPr>
              <a:t> и К митохондрий в условиях ионных колебаний. Фаза 1) включает - быстрое поглощение Sr2+, что сопровождается падением мембранного потенциала и выходом ионов калия; Фаза 2) Восстановление мембранного потенциала вследствие работы дыхательной цепи. В это время, аккумулированные внутри митохондрий свободные ионы стронция активируют ФлА2, что приводит к накоплению эндогенных жирных кислот (в основном, пальмитиновой); Фаза 3) Формирование комплексов пальмитиновой кислоты и стронция во внутренней мембране приводит к образованию короткоживущих липидных пор. Через образовавшиеся липидные поры происходит выравнивание ионных градиентов: то есть наблюдается выход ионов стронция и калия, а также падение мембранного потенциала. Фаза 4) Вследствие липидной природы, образовавшиеся поры являются короткоживущими. Самопроизвольное закрытие липидных пор приводит к восстановлению целостности мембраны. Это сопровождается восстановлением мембранного потенциала. В результате восстановления </a:t>
            </a:r>
            <a:r>
              <a:rPr lang="ru-RU" dirty="0" err="1" smtClean="0">
                <a:latin typeface="Times New Roman" pitchFamily="18" charset="0"/>
              </a:rPr>
              <a:t>ΔΨm </a:t>
            </a:r>
            <a:r>
              <a:rPr lang="ru-RU" dirty="0" smtClean="0">
                <a:latin typeface="Times New Roman" pitchFamily="18" charset="0"/>
              </a:rPr>
              <a:t>после завершения цикла, становится возможным последующий повторный вход ионов </a:t>
            </a:r>
            <a:r>
              <a:rPr lang="ru-RU" dirty="0" err="1" smtClean="0">
                <a:latin typeface="Times New Roman" pitchFamily="18" charset="0"/>
              </a:rPr>
              <a:t>Sr</a:t>
            </a:r>
            <a:r>
              <a:rPr lang="ru-RU" dirty="0" smtClean="0">
                <a:latin typeface="Times New Roman" pitchFamily="18" charset="0"/>
              </a:rPr>
              <a:t> и К внутрь органелл. Цикл повторяется.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4E47AF-7726-455F-80E1-99F07DCEFF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A5D9-699D-42E1-B7A6-73BA0291F6EB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14122A-2F4B-46D8-89A3-026A353F8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CC999-E19B-4090-BD08-C0264D6AAA0A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7612-506C-4686-A502-41FC5DE83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DB65-471D-435A-9BF6-E0CE2F69F89C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92C1-8337-4C95-B2BC-F63E5B495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5DD7-49E7-4BCE-B9AE-5DDC12C8CE42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7AB88-11BD-433C-AF42-CFDBC2EB8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68D3-B18D-4BC0-B640-BA36C784FF5B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DC921-B644-47CF-8C93-D4ED4E6AF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AEB60-2BA9-4D42-91C7-B9C91BE2776F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2D0E6-7762-41CB-BFE4-4B890B390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93C5-09C0-48CA-9710-7D0EB2ABC8DA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162D-0643-4498-912E-D2C9C44A6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E4502-541F-45C0-B32F-CD2181FC9420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DA5-BFD7-405E-85FD-E4086D230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4B8DB-4875-4511-9514-6341B6811737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F077-8A11-42A1-BCAF-E052D88D2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57B18-4A01-44FE-883D-54E44B19A44C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6FDE-BDA0-4813-AC4E-4387D665E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509D-1AC3-42D5-96AB-D49180222FB2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A77AD-4DF8-4B38-A405-891D581F8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3961FE8-1556-4984-8617-B4B0D64362B6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DB4F038-9D1E-4D52-9417-FF89BDDF4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86" r:id="rId8"/>
    <p:sldLayoutId id="2147483687" r:id="rId9"/>
    <p:sldLayoutId id="2147483678" r:id="rId10"/>
    <p:sldLayoutId id="21474836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3789363"/>
            <a:ext cx="7661275" cy="2389187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Горячева Н.А.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Научный руководитель: к.б.н. </a:t>
            </a:r>
            <a:r>
              <a:rPr lang="ru-RU" b="1" dirty="0" smtClean="0">
                <a:solidFill>
                  <a:schemeClr val="tx1"/>
                </a:solidFill>
              </a:rPr>
              <a:t>Бондаренко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Д</a:t>
            </a:r>
            <a:r>
              <a:rPr lang="ru-RU" b="1" dirty="0" smtClean="0">
                <a:solidFill>
                  <a:schemeClr val="tx1"/>
                </a:solidFill>
              </a:rPr>
              <a:t>.А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Центр биологических испытаний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ИБХ РАН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64096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err="1" smtClean="0"/>
              <a:t>Ортотопическая</a:t>
            </a:r>
            <a:r>
              <a:rPr lang="ru-RU" sz="2800" dirty="0" smtClean="0"/>
              <a:t> модель </a:t>
            </a:r>
            <a:r>
              <a:rPr lang="ru-RU" sz="2800" dirty="0" err="1" smtClean="0"/>
              <a:t>глиобластомы</a:t>
            </a:r>
            <a:r>
              <a:rPr lang="ru-RU" sz="2800" dirty="0" smtClean="0"/>
              <a:t> человека</a:t>
            </a: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5410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1. Показано, что </a:t>
            </a:r>
            <a:r>
              <a:rPr lang="ru-RU" dirty="0" err="1" smtClean="0"/>
              <a:t>туморогенными</a:t>
            </a:r>
            <a:r>
              <a:rPr lang="ru-RU" dirty="0" smtClean="0"/>
              <a:t> свойствами у мышей линии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NOD-Sс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r>
              <a:rPr lang="ru-RU" b="1" dirty="0" smtClean="0"/>
              <a:t>, </a:t>
            </a:r>
            <a:r>
              <a:rPr lang="ru-RU" dirty="0" smtClean="0"/>
              <a:t>полученных из Питомника лабораторных животных ФИБХ РАН, в дозах описанных в литературе обладает только клеточная линия </a:t>
            </a:r>
            <a:r>
              <a:rPr lang="ru-RU" dirty="0" err="1" smtClean="0"/>
              <a:t>глиобластомы</a:t>
            </a:r>
            <a:r>
              <a:rPr lang="ru-RU" dirty="0" smtClean="0"/>
              <a:t> человека </a:t>
            </a:r>
            <a:r>
              <a:rPr lang="en-US" dirty="0" smtClean="0"/>
              <a:t>U</a:t>
            </a:r>
            <a:r>
              <a:rPr lang="ru-RU" dirty="0" smtClean="0"/>
              <a:t>87. Привить клеточную линию </a:t>
            </a:r>
            <a:r>
              <a:rPr lang="en-US" dirty="0" smtClean="0"/>
              <a:t>U</a:t>
            </a:r>
            <a:r>
              <a:rPr lang="ru-RU" dirty="0" smtClean="0"/>
              <a:t>251, в дозах описанных в литературе, животным выращенным в Питомнике лабораторных животных ФИБХ РАН не удалось. Подтверждено отсутствие </a:t>
            </a:r>
            <a:r>
              <a:rPr lang="ru-RU" dirty="0" err="1" smtClean="0"/>
              <a:t>туморогенного</a:t>
            </a:r>
            <a:r>
              <a:rPr lang="ru-RU" dirty="0" smtClean="0"/>
              <a:t> потенциала у линии А172.</a:t>
            </a:r>
          </a:p>
          <a:p>
            <a:pPr lvl="0" algn="ctr"/>
            <a:r>
              <a:rPr lang="ru-RU" dirty="0" smtClean="0"/>
              <a:t>2</a:t>
            </a:r>
            <a:r>
              <a:rPr lang="ru-RU" dirty="0" smtClean="0"/>
              <a:t>. Обнаружено изменение характера роста опухоли в зависимости от пассажа клеточной линии </a:t>
            </a:r>
            <a:r>
              <a:rPr lang="en-US" dirty="0" smtClean="0"/>
              <a:t>U</a:t>
            </a:r>
            <a:r>
              <a:rPr lang="ru-RU" dirty="0" smtClean="0"/>
              <a:t>87</a:t>
            </a:r>
            <a:r>
              <a:rPr lang="ru-RU" dirty="0" smtClean="0"/>
              <a:t>. Изучение природы данного явления требует дальнейших исследований.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640960" cy="4463008"/>
          </a:xfrm>
        </p:spPr>
        <p:txBody>
          <a:bodyPr/>
          <a:lstStyle/>
          <a:p>
            <a:pPr marL="0" lvl="0" indent="0" algn="ctr">
              <a:lnSpc>
                <a:spcPct val="80000"/>
              </a:lnSpc>
              <a:buClr>
                <a:srgbClr val="D34817"/>
              </a:buClr>
              <a:buNone/>
            </a:pPr>
            <a:r>
              <a:rPr lang="ru-RU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sz="1800" i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5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7413" cy="84931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Глиобластома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AutoShape 2" descr="https://altairhealth.com/wp-content/uploads/2020/03/glioblastom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i.ytimg.com/vi/_oD04hbqrS0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8192908" cy="4608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908720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является крайне «агрессивным» и наиболее часто встречающимся типом опухолей головного мозга. Несмотря на огромные усилия, в настоящее время не найдено эффективного терапевтического режима, позволяющего вылечить больных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глиобластомами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Разработка новых методов лечения зависит от воспроизводимых и надежных моделей для доклинических в том числе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vivo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исследований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755650" y="-100013"/>
            <a:ext cx="7772400" cy="144145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задачи исследования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268413"/>
            <a:ext cx="8534752" cy="5184775"/>
          </a:xfrm>
        </p:spPr>
        <p:txBody>
          <a:bodyPr>
            <a:normAutofit/>
          </a:bodyPr>
          <a:lstStyle/>
          <a:p>
            <a:pPr marL="0" indent="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опухолеобразующую активность клеточных линий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глиобластомы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А172,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251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мышей линии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NOD-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scid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из питомника животных ФИБХ РАН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Задачи:</a:t>
            </a:r>
          </a:p>
          <a:p>
            <a:pPr marL="514350" indent="-514350" algn="just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Воспроизвести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ортотопическую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глиобластомы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человека с помощью клеточных линий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А172,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251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Апробировать метод комплексной оценки глубины и тяжести протекания опухолевого процесса (клинический осмотр, выживаемость, гистопатология)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и объект исследования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3429000"/>
            <a:ext cx="7772400" cy="3226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2639458" cy="1759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3146" y="1742678"/>
            <a:ext cx="741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Иммунодефицитные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мыши</a:t>
            </a:r>
          </a:p>
          <a:p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NOD-Sс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3140968"/>
            <a:ext cx="510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Клеточные линии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глиобластомы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человека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9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-324544" y="188640"/>
            <a:ext cx="9289032" cy="122899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Ксенотрансплантация опухолевых клеток животным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076" y="2033800"/>
            <a:ext cx="7219048" cy="3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0" y="5373216"/>
            <a:ext cx="3773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A172-  63</a:t>
            </a:r>
            <a:r>
              <a:rPr lang="ru-RU" b="1" dirty="0" smtClean="0">
                <a:latin typeface="Traditional Arabic" pitchFamily="18" charset="-78"/>
                <a:cs typeface="Traditional Arabic" pitchFamily="18" charset="-78"/>
              </a:rPr>
              <a:t>0</a:t>
            </a:r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 000 </a:t>
            </a:r>
            <a:r>
              <a:rPr lang="ru-RU" b="1" dirty="0" smtClean="0">
                <a:cs typeface="Traditional Arabic" pitchFamily="18" charset="-78"/>
              </a:rPr>
              <a:t>клеток/животное</a:t>
            </a:r>
          </a:p>
          <a:p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U-251- 700 000 </a:t>
            </a:r>
            <a:r>
              <a:rPr lang="ru-RU" b="1" dirty="0" smtClean="0">
                <a:cs typeface="Traditional Arabic" pitchFamily="18" charset="-78"/>
              </a:rPr>
              <a:t>клеток/животное</a:t>
            </a:r>
          </a:p>
          <a:p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U87-</a:t>
            </a:r>
            <a:r>
              <a:rPr lang="ru-RU" b="1" dirty="0" smtClean="0">
                <a:latin typeface="Traditional Arabic" pitchFamily="18" charset="-78"/>
                <a:cs typeface="Traditional Arabic" pitchFamily="18" charset="-78"/>
              </a:rPr>
              <a:t>600 </a:t>
            </a:r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000 </a:t>
            </a:r>
            <a:r>
              <a:rPr lang="ru-RU" b="1" dirty="0" smtClean="0">
                <a:cs typeface="Traditional Arabic" pitchFamily="18" charset="-78"/>
              </a:rPr>
              <a:t>клеток/животное</a:t>
            </a:r>
            <a:endParaRPr lang="ru-RU" b="1" dirty="0"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578644"/>
            <a:ext cx="9144000" cy="8128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Выживаемость животных по дням, после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интракраниальной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ксенотрансплантации клеточных линий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глиобластомы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882002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172400" y="3356992"/>
            <a:ext cx="64807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1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87363" y="260648"/>
            <a:ext cx="8229600" cy="102522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Макроскопические изменения мозга мышей на 24 и 27 дни после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интрацеребрального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введения клеточной линии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U87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день после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интракраниального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введения клеточной линии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U87 (3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пассаж)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47525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40206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611560" y="407707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20688"/>
            <a:ext cx="8686800" cy="36004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Микроскопические изменения подкорковой структуры мозга мышей  на 27 день после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интрацеребрального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введения клеточной линии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U87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6480720" cy="480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5076056" y="1700808"/>
            <a:ext cx="936104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427984" y="4293096"/>
            <a:ext cx="936104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64089" y="407707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кора головного мозга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1268760"/>
            <a:ext cx="20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опухолевая ткань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6021288"/>
            <a:ext cx="472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Окраска гематоксилином и эозином, х100.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11960" y="4653136"/>
            <a:ext cx="720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716016" y="2204864"/>
            <a:ext cx="0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716016" y="2204864"/>
            <a:ext cx="0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716016" y="2204864"/>
            <a:ext cx="4571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060849"/>
            <a:ext cx="432048" cy="44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Опухолевая ткань в субарахноидальном пространстве мозга мышей на 27 день после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интрацеребрального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введения клеточной линии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U87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128792" cy="4392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609329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Окраска гематоксилином и эозином, х100.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851920" y="3356992"/>
            <a:ext cx="57606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11960" y="2996952"/>
            <a:ext cx="20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опухолевая ткань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5554</TotalTime>
  <Words>661</Words>
  <Application>Microsoft Office PowerPoint</Application>
  <PresentationFormat>Экран (4:3)</PresentationFormat>
  <Paragraphs>42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Ортотопическая модель глиобластомы человека</vt:lpstr>
      <vt:lpstr>Глиобластома</vt:lpstr>
      <vt:lpstr>Цели и задачи исследования </vt:lpstr>
      <vt:lpstr>Животные и объект исследования</vt:lpstr>
      <vt:lpstr>Ксенотрансплантация опухолевых клеток животным</vt:lpstr>
      <vt:lpstr>Выживаемость животных по дням, после интракраниальной ксенотрансплантации клеточных линий глиобластомы человека</vt:lpstr>
      <vt:lpstr>Макроскопические изменения мозга мышей на 24 и 27 дни после интрацеребрального введения клеточной линии U87</vt:lpstr>
      <vt:lpstr>Микроскопические изменения подкорковой структуры мозга мышей  на 27 день после интрацеребрального введения клеточной линии U87</vt:lpstr>
      <vt:lpstr>Опухолевая ткань в субарахноидальном пространстве мозга мышей на 27 день после интрацеребрального введения клеточной линии U87</vt:lpstr>
      <vt:lpstr>Выводы</vt:lpstr>
      <vt:lpstr>Слайд 11</vt:lpstr>
    </vt:vector>
  </TitlesOfParts>
  <Company>ITEB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поры, индуцируемой жирными кислотами и Sr2+(Ca2+), в механизме обратимого Sr2+-индуцированного выброса ионов из митохондрий печени крысы в условиях гипотонии</dc:title>
  <dc:creator>Konstantin N. Belosludtsev</dc:creator>
  <cp:lastModifiedBy>Goryacheva</cp:lastModifiedBy>
  <cp:revision>158</cp:revision>
  <dcterms:created xsi:type="dcterms:W3CDTF">2017-04-10T07:41:15Z</dcterms:created>
  <dcterms:modified xsi:type="dcterms:W3CDTF">2024-05-17T07:51:39Z</dcterms:modified>
</cp:coreProperties>
</file>