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B9938D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9" autoAdjust="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B33E1-98B6-1BB2-C557-FCC6C4711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14AEB9-454C-0493-F207-32F5F5610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292D6-6F72-E7D8-3926-B36821F8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753-FEE1-47B7-A63D-B7BAFC3F600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4E54FD-CCBF-5E7A-4F3A-65314E86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03C787-8033-ABED-92D5-69A1B659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16A-B29B-4DD0-9E4E-AC52CA4C7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A3331-D814-76CE-36EF-D10BAE81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06D611-290E-C593-791F-5F4F336DA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07406-76B4-5FE0-9B3D-17AC3F485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753-FEE1-47B7-A63D-B7BAFC3F600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706AA-9454-3C14-A4C1-9A86A772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20284-AF31-D30D-3695-6DB51CAD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16A-B29B-4DD0-9E4E-AC52CA4C7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5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40C7EB-0033-BB92-5B11-193CCA955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309749-87E9-8B5F-218A-F6FEC303D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A426D-FFA6-AC9D-CA58-B85B318E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753-FEE1-47B7-A63D-B7BAFC3F600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EDECB0-7FCC-EF34-9901-455DF8FB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BB0CA4-7E83-0CE3-EECC-E9B51391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16A-B29B-4DD0-9E4E-AC52CA4C7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3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33064-7D30-A9F7-DB53-5810B40C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23673-55BB-1364-ADAA-33349B3CB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BDDCA7-6C18-9565-4775-F1960851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753-FEE1-47B7-A63D-B7BAFC3F600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DD0AA0-95D8-AE53-C38A-2DD9E934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1B8AB-88C2-F5D5-2C95-9CA1324F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16A-B29B-4DD0-9E4E-AC52CA4C7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D5F60-6B5C-196C-EC02-FD5CFF7A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523DD8-F0BF-2604-2D2A-0FE160A04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FC8A3-8BE2-DC27-F628-E4F69CFF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753-FEE1-47B7-A63D-B7BAFC3F600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ED8CE-D979-712D-F41D-26A97BFB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546AD-2284-DC26-5E23-75548CA3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16A-B29B-4DD0-9E4E-AC52CA4C7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7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1492B-7D96-8E3E-049F-AB873B3F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BF8070-0B7A-A058-2D34-55602938A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31E01E-1689-6149-2771-E1FAE86FC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466EE8-A9C2-F9F2-A7FF-A2A6D6BE9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753-FEE1-47B7-A63D-B7BAFC3F600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27D7E7-648D-5E37-2716-426ED170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BCD6B1-4C7B-9FC8-E9B7-AD978B54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16A-B29B-4DD0-9E4E-AC52CA4C7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1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8DBE8-5FED-43FF-7B38-5FD1B299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CF70A4-7824-BA13-D9DB-4BD9779E1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A356C8-D201-975E-8683-D72375048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CCE132-5BA6-D706-0B0A-EA2CCBC23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BC481A-9FF2-54FE-EC38-DE9970E92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C7CC1-EFB9-2C03-5AD5-A8D9A8B4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753-FEE1-47B7-A63D-B7BAFC3F600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5084CE-0693-ED2A-8D7A-1BF2AF54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0E9263-0B5C-A37C-8E90-555D167B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16A-B29B-4DD0-9E4E-AC52CA4C7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8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68FA6-9608-D74B-1022-42126990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99976B-746D-477C-26F1-D6A27BBC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753-FEE1-47B7-A63D-B7BAFC3F600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1D9B9A-6C66-6526-4244-0391B3C5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5B2EBF-52A0-C97C-EE40-7C700E92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16A-B29B-4DD0-9E4E-AC52CA4C7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4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4DEE91-57DA-96C0-91C3-83C4916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753-FEE1-47B7-A63D-B7BAFC3F600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07A26F-8FB7-C465-FF6E-EE772E47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333A37-474D-892E-BAED-30CB4C96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16A-B29B-4DD0-9E4E-AC52CA4C7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6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D3F0E-43D5-61C4-9C9D-96D3ADBF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37183-7F5B-E5ED-646D-5CB2EC2DA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EBFC5D-14DA-C9C2-2F23-2795876F9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3FF7DA-5356-999F-53C4-4838E07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753-FEE1-47B7-A63D-B7BAFC3F600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D756A8-CD87-8933-1A53-76D20652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258ED-911C-51EC-ADB7-F7102CA2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16A-B29B-4DD0-9E4E-AC52CA4C7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8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028C6-2D6F-1155-21D8-541B638E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378BAD-E641-72AB-56E3-F41BB2CD1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1BA9A-10D9-9C72-37A8-CCB9F47E5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A2FC02-7FFB-1F37-5DF9-8ABE099C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753-FEE1-47B7-A63D-B7BAFC3F600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E33DDB-F0D1-9D58-D7BA-CF85B5D6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F14166-F6E7-F13F-7190-DCEEAF37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16A-B29B-4DD0-9E4E-AC52CA4C7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9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3C6BE-982F-E295-79B2-29A04BC1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0B8AE4-762F-D67F-D685-5BB511627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8CA83E-1CDD-D878-0639-2763FA25D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7E753-FEE1-47B7-A63D-B7BAFC3F600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8063C8-0692-06ED-B682-D8919D4DD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8F6031-299D-5B5D-3A7B-23DAC9453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3916A-B29B-4DD0-9E4E-AC52CA4C7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8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scf.ru/en/project/21-74-20147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15C47-E7F8-307C-ECA4-B06059FF3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530" y="624555"/>
            <a:ext cx="9713282" cy="166870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ДИАБЕТИЧЕСКОЙ НЕЙРОПАТИИ У МЫШЕЙ C57BL/6 НА ФОНЕ ВЫСОКОЖИРОВОЙ ДИЕТЫ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FDF94B-E52A-C789-5653-9DF4FA87F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56" y="3144397"/>
            <a:ext cx="10927644" cy="3205163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Бороздина Н.А.</a:t>
            </a:r>
            <a:r>
              <a:rPr lang="ru-RU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Гладких И.Н.</a:t>
            </a:r>
            <a:r>
              <a:rPr lang="ru-RU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Филиал ФГБУН Института биоорганической химии им. акад.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М.М.Шемякина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Ю.А.Овчинникова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РАН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Пущинский филиал ФГБОУ ВО Российского биотехнологического университета (РОСБИОТЕХ)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ФГБУН Тихоокеанский институт биоорганической химии им.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Г.Б.Елякова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ДВО РАН</a:t>
            </a:r>
          </a:p>
        </p:txBody>
      </p:sp>
    </p:spTree>
    <p:extLst>
      <p:ext uri="{BB962C8B-B14F-4D97-AF65-F5344CB8AC3E}">
        <p14:creationId xmlns:p14="http://schemas.microsoft.com/office/powerpoint/2010/main" val="330326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D427E5-C193-0F00-825D-D8D9C6AFF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2" y="1473199"/>
            <a:ext cx="7067550" cy="4981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E6C1D-C7E8-F97D-1411-4591737C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968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Диабетическая нейропатия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80D252-94F0-DF78-1297-9777D8EB8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269015"/>
            <a:ext cx="7609414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Неконтролируемая гипергликемия при сахарном диабете провоцирует развитие микрососудистых и </a:t>
            </a:r>
            <a:r>
              <a:rPr lang="ru-RU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макрососудистых</a:t>
            </a:r>
            <a:r>
              <a:rPr lang="ru-RU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осложнений.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3E796-F890-C084-0E5D-1295E4B3C14B}"/>
              </a:ext>
            </a:extLst>
          </p:cNvPr>
          <p:cNvSpPr txBox="1"/>
          <p:nvPr/>
        </p:nvSpPr>
        <p:spPr>
          <a:xfrm>
            <a:off x="7576249" y="3140055"/>
            <a:ext cx="42897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Сосудистые аномалии, развивающиеся в следствие гипергликемии, способствуют ишемии нейронов.</a:t>
            </a:r>
          </a:p>
          <a:p>
            <a:pPr algn="ctr"/>
            <a:endParaRPr lang="ru-RU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Ишемия нейронов приводит к развитию диабетической нейропатии.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10A84-8BAD-1AA2-2D8D-741F3BE0BB32}"/>
              </a:ext>
            </a:extLst>
          </p:cNvPr>
          <p:cNvSpPr txBox="1"/>
          <p:nvPr/>
        </p:nvSpPr>
        <p:spPr>
          <a:xfrm>
            <a:off x="0" y="6454774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Иллюстрации созданы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BioRender</a:t>
            </a:r>
            <a:endParaRPr lang="ru-RU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0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DD3AA4D-FFB6-59BC-B00A-E4119A97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11" y="1"/>
            <a:ext cx="11325962" cy="7964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эксперимента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A6EC8F-B436-6458-2CD4-A9E79BECA314}"/>
              </a:ext>
            </a:extLst>
          </p:cNvPr>
          <p:cNvSpPr/>
          <p:nvPr/>
        </p:nvSpPr>
        <p:spPr>
          <a:xfrm>
            <a:off x="5836353" y="3429000"/>
            <a:ext cx="5255361" cy="155857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21AAB02B-6FB4-6BF0-67DC-D21E472D1FB7}"/>
              </a:ext>
            </a:extLst>
          </p:cNvPr>
          <p:cNvSpPr/>
          <p:nvPr/>
        </p:nvSpPr>
        <p:spPr>
          <a:xfrm>
            <a:off x="445527" y="5396968"/>
            <a:ext cx="11656161" cy="77233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464B64-7287-6FB4-D95A-107FAAC00433}"/>
              </a:ext>
            </a:extLst>
          </p:cNvPr>
          <p:cNvSpPr/>
          <p:nvPr/>
        </p:nvSpPr>
        <p:spPr>
          <a:xfrm>
            <a:off x="4819731" y="5167025"/>
            <a:ext cx="632518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  неделя           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9  неделя       	21 неделя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F18B6-7B2D-4615-E3EA-A7D336636353}"/>
              </a:ext>
            </a:extLst>
          </p:cNvPr>
          <p:cNvSpPr txBox="1"/>
          <p:nvPr/>
        </p:nvSpPr>
        <p:spPr>
          <a:xfrm>
            <a:off x="5998615" y="3546570"/>
            <a:ext cx="4930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Измерение концентрации глюкозы в капиллярной крови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животных на болевую чувствительность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F02AFE-C00B-5CB6-C82C-9723B8DD8064}"/>
              </a:ext>
            </a:extLst>
          </p:cNvPr>
          <p:cNvSpPr txBox="1"/>
          <p:nvPr/>
        </p:nvSpPr>
        <p:spPr>
          <a:xfrm>
            <a:off x="445526" y="5587467"/>
            <a:ext cx="430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 - стандартная диета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2441CF-BB31-8FBC-DC0F-5FB4A86909E8}"/>
              </a:ext>
            </a:extLst>
          </p:cNvPr>
          <p:cNvSpPr txBox="1"/>
          <p:nvPr/>
        </p:nvSpPr>
        <p:spPr>
          <a:xfrm>
            <a:off x="1058512" y="1033605"/>
            <a:ext cx="3310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75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Мыши С57</a:t>
            </a:r>
            <a:r>
              <a:rPr lang="en-US" sz="2000" dirty="0">
                <a:solidFill>
                  <a:srgbClr val="775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BL/6 </a:t>
            </a:r>
            <a:r>
              <a:rPr lang="ru-RU" sz="2000" dirty="0">
                <a:solidFill>
                  <a:srgbClr val="775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sz="2000" dirty="0">
                <a:solidFill>
                  <a:srgbClr val="775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генетический аспект модели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4F62A5-0F31-6D63-3339-6F70C0F1ED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9928" t="34663" r="22707" b="12714"/>
          <a:stretch/>
        </p:blipFill>
        <p:spPr>
          <a:xfrm>
            <a:off x="8541628" y="859411"/>
            <a:ext cx="2251268" cy="24352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4A2AC6-8F0C-CAD3-F9F2-980009854F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825" t="32353" r="58480" b="13799"/>
          <a:stretch/>
        </p:blipFill>
        <p:spPr>
          <a:xfrm>
            <a:off x="5832940" y="796411"/>
            <a:ext cx="2104229" cy="24804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D93359-57AD-C318-8428-AE35489DC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19" b="7407"/>
          <a:stretch/>
        </p:blipFill>
        <p:spPr>
          <a:xfrm flipH="1">
            <a:off x="295984" y="2181291"/>
            <a:ext cx="3958849" cy="28515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BCA0E1-A52C-D7A0-BD36-B33A18B9F8EC}"/>
              </a:ext>
            </a:extLst>
          </p:cNvPr>
          <p:cNvSpPr txBox="1"/>
          <p:nvPr/>
        </p:nvSpPr>
        <p:spPr>
          <a:xfrm>
            <a:off x="0" y="6454774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Иллюстрации созданы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BioRender</a:t>
            </a:r>
            <a:endParaRPr lang="ru-RU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AED3693E-CFA3-76E0-2DB2-EB304999216E}"/>
              </a:ext>
            </a:extLst>
          </p:cNvPr>
          <p:cNvSpPr/>
          <p:nvPr/>
        </p:nvSpPr>
        <p:spPr>
          <a:xfrm>
            <a:off x="445527" y="5889391"/>
            <a:ext cx="11656161" cy="77233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D4E01-2812-D057-1E6B-569CA9680A65}"/>
              </a:ext>
            </a:extLst>
          </p:cNvPr>
          <p:cNvSpPr txBox="1"/>
          <p:nvPr/>
        </p:nvSpPr>
        <p:spPr>
          <a:xfrm>
            <a:off x="445527" y="6077753"/>
            <a:ext cx="380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СД2 -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высокожировая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диета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A17FAD2-079E-4D2E-3250-30CDC1FB3AFF}"/>
              </a:ext>
            </a:extLst>
          </p:cNvPr>
          <p:cNvCxnSpPr/>
          <p:nvPr/>
        </p:nvCxnSpPr>
        <p:spPr>
          <a:xfrm>
            <a:off x="6267346" y="4987579"/>
            <a:ext cx="0" cy="145950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7720BF2-8AF0-C178-930E-B93AB3C596CF}"/>
              </a:ext>
            </a:extLst>
          </p:cNvPr>
          <p:cNvCxnSpPr/>
          <p:nvPr/>
        </p:nvCxnSpPr>
        <p:spPr>
          <a:xfrm>
            <a:off x="8530767" y="4995268"/>
            <a:ext cx="0" cy="145950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A6712A1-9D8F-16C8-668B-2774335A4FC8}"/>
              </a:ext>
            </a:extLst>
          </p:cNvPr>
          <p:cNvCxnSpPr/>
          <p:nvPr/>
        </p:nvCxnSpPr>
        <p:spPr>
          <a:xfrm>
            <a:off x="10767190" y="4995268"/>
            <a:ext cx="0" cy="145950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5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B0F47D0-8C91-AA13-DB08-FDD93BE93AFF}"/>
              </a:ext>
            </a:extLst>
          </p:cNvPr>
          <p:cNvSpPr txBox="1">
            <a:spLocks/>
          </p:cNvSpPr>
          <p:nvPr/>
        </p:nvSpPr>
        <p:spPr>
          <a:xfrm>
            <a:off x="420511" y="1"/>
            <a:ext cx="11325962" cy="77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животных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EC98F-93E6-9288-5FDE-A4906F3BB29C}"/>
              </a:ext>
            </a:extLst>
          </p:cNvPr>
          <p:cNvSpPr txBox="1"/>
          <p:nvPr/>
        </p:nvSpPr>
        <p:spPr>
          <a:xfrm>
            <a:off x="8647346" y="1024856"/>
            <a:ext cx="2929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Чувствительность к охлаждению</a:t>
            </a:r>
          </a:p>
          <a:p>
            <a:pPr algn="ctr"/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Ацетоновый тест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88599-1F6D-6C64-263D-5552E17B4DEE}"/>
              </a:ext>
            </a:extLst>
          </p:cNvPr>
          <p:cNvSpPr txBox="1"/>
          <p:nvPr/>
        </p:nvSpPr>
        <p:spPr>
          <a:xfrm>
            <a:off x="8431986" y="5592708"/>
            <a:ext cx="3392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реакций при нанесении ацетона на заднюю конечность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86C680-9255-CAAF-AA57-A616F053DE50}"/>
              </a:ext>
            </a:extLst>
          </p:cNvPr>
          <p:cNvSpPr txBox="1"/>
          <p:nvPr/>
        </p:nvSpPr>
        <p:spPr>
          <a:xfrm>
            <a:off x="4906774" y="795711"/>
            <a:ext cx="2929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Чувствительность к нагреванию</a:t>
            </a:r>
          </a:p>
          <a:p>
            <a:pPr algn="ctr"/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Plate</a:t>
            </a: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3EBDA-89DE-FBD6-D56F-5CD33752F0A7}"/>
              </a:ext>
            </a:extLst>
          </p:cNvPr>
          <p:cNvSpPr txBox="1"/>
          <p:nvPr/>
        </p:nvSpPr>
        <p:spPr>
          <a:xfrm>
            <a:off x="511662" y="969228"/>
            <a:ext cx="3656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Чувствительность к механическому стимулу</a:t>
            </a:r>
          </a:p>
          <a:p>
            <a:pPr algn="ctr"/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 фон Фрея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2E0677-AEB6-820C-B000-F19BAD951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258" y="2033614"/>
            <a:ext cx="2747848" cy="235614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B9A3DB-628C-70E1-BE9B-C08D0DD96D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3" y="3017398"/>
            <a:ext cx="3178213" cy="26969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A961DB-D5F3-3F6E-30F0-142BFF8AB50A}"/>
              </a:ext>
            </a:extLst>
          </p:cNvPr>
          <p:cNvSpPr txBox="1"/>
          <p:nvPr/>
        </p:nvSpPr>
        <p:spPr>
          <a:xfrm>
            <a:off x="511662" y="5676878"/>
            <a:ext cx="372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Сила давления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филаментами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 отдергивании конечностей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4A1DD20-BC21-E757-661C-FA3DCEB6E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829" y="2016327"/>
            <a:ext cx="1298887" cy="35877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2231E7-ED87-6002-0984-54428DDFC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769" y="1809834"/>
            <a:ext cx="1994570" cy="35472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D052AA4-BF9A-10D2-1125-A57A97BA8D7B}"/>
              </a:ext>
            </a:extLst>
          </p:cNvPr>
          <p:cNvSpPr txBox="1"/>
          <p:nvPr/>
        </p:nvSpPr>
        <p:spPr>
          <a:xfrm>
            <a:off x="4729868" y="5377863"/>
            <a:ext cx="3283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Латентное время облизывания конечностей и подпрыгивания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4CE53D-810A-6100-8BA1-44A9A9D9B1CE}"/>
              </a:ext>
            </a:extLst>
          </p:cNvPr>
          <p:cNvSpPr txBox="1"/>
          <p:nvPr/>
        </p:nvSpPr>
        <p:spPr>
          <a:xfrm>
            <a:off x="0" y="6454774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Иллюстрации созданы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BioRender</a:t>
            </a:r>
            <a:endParaRPr lang="ru-RU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0C148A0-8F25-FFD8-0DD8-DEE5F4603291}"/>
              </a:ext>
            </a:extLst>
          </p:cNvPr>
          <p:cNvSpPr/>
          <p:nvPr/>
        </p:nvSpPr>
        <p:spPr>
          <a:xfrm>
            <a:off x="322007" y="857956"/>
            <a:ext cx="4103864" cy="5596818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F53961A-26C3-61DC-EEE8-286E9741982F}"/>
              </a:ext>
            </a:extLst>
          </p:cNvPr>
          <p:cNvSpPr/>
          <p:nvPr/>
        </p:nvSpPr>
        <p:spPr>
          <a:xfrm>
            <a:off x="4646329" y="696232"/>
            <a:ext cx="3493989" cy="5671549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4584D5F-ABE2-87EE-DC63-4B430F7FD5DD}"/>
              </a:ext>
            </a:extLst>
          </p:cNvPr>
          <p:cNvSpPr/>
          <p:nvPr/>
        </p:nvSpPr>
        <p:spPr>
          <a:xfrm>
            <a:off x="8354553" y="923001"/>
            <a:ext cx="3515440" cy="5671549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8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4E00540-8A57-7132-343A-E54121DF6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6" y="889471"/>
            <a:ext cx="5607793" cy="2681988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0EE9F94-1C21-EB89-F880-213F4EC7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55101" cy="74734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A2467967-8A3D-46BE-3AE6-93DA621956A6}"/>
              </a:ext>
            </a:extLst>
          </p:cNvPr>
          <p:cNvSpPr txBox="1">
            <a:spLocks/>
          </p:cNvSpPr>
          <p:nvPr/>
        </p:nvSpPr>
        <p:spPr>
          <a:xfrm>
            <a:off x="1037393" y="747348"/>
            <a:ext cx="3244861" cy="369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Гипергликемия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535F26-C6AD-2721-F5D6-943B0681F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35" y="3326474"/>
            <a:ext cx="4497804" cy="31081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401DA6-EBFF-D187-5991-3BF12C44C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0625"/>
            <a:ext cx="5720854" cy="27683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013468-7E9C-B2C0-CA88-492DD5B67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6" y="3504311"/>
            <a:ext cx="5793858" cy="2855046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401EDEB9-AAEC-CD64-460F-CB6C6A95C996}"/>
              </a:ext>
            </a:extLst>
          </p:cNvPr>
          <p:cNvSpPr txBox="1">
            <a:spLocks/>
          </p:cNvSpPr>
          <p:nvPr/>
        </p:nvSpPr>
        <p:spPr>
          <a:xfrm>
            <a:off x="245324" y="6434667"/>
            <a:ext cx="11909778" cy="49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- </a:t>
            </a:r>
            <a:r>
              <a:rPr lang="en-US" sz="1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p&lt;0.</a:t>
            </a:r>
            <a:r>
              <a:rPr lang="ru-RU" sz="1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05</a:t>
            </a:r>
            <a:r>
              <a:rPr lang="en-US" sz="1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сравнению с контролем       ** - </a:t>
            </a:r>
            <a:r>
              <a:rPr lang="en-US" sz="1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p&lt;0.01 </a:t>
            </a:r>
            <a:r>
              <a:rPr lang="ru-RU" sz="1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сравнению с контролем        *** - </a:t>
            </a:r>
            <a:r>
              <a:rPr lang="en-US" sz="1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p&lt;0.001 </a:t>
            </a:r>
            <a:r>
              <a:rPr lang="ru-RU" sz="1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сравнению с контролем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7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C1FCC1-8CC7-F6EC-7C1E-001A58E7E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58287"/>
            <a:ext cx="10515600" cy="3344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мышей линии C57BL/6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высокожировая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диета в течение 17-21 недели привела к развитию устойчивой гипергликемии.</a:t>
            </a:r>
          </a:p>
          <a:p>
            <a:pPr marL="0" indent="0" algn="ctr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мышей C57BL/6 на высокожировой диете в течение 19 и 21 недели привело к значительному увеличению чувствительности конечностей к механическим стимулам, нагреванию и охлаждению, что, вероятно, связано с развившейся гипергликемией. </a:t>
            </a:r>
          </a:p>
          <a:p>
            <a:pPr marL="0" indent="0" algn="ctr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6DCFF15-5701-FDCB-3BC0-1ADE5E91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59556"/>
            <a:ext cx="12191999" cy="9649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676E8-777A-7DE9-E311-38BE9562B8A7}"/>
              </a:ext>
            </a:extLst>
          </p:cNvPr>
          <p:cNvSpPr txBox="1"/>
          <p:nvPr/>
        </p:nvSpPr>
        <p:spPr>
          <a:xfrm>
            <a:off x="129822" y="5396089"/>
            <a:ext cx="115654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75"/>
              </a:spcBef>
              <a:spcAft>
                <a:spcPts val="375"/>
              </a:spcAft>
            </a:pPr>
            <a:r>
              <a:rPr lang="ru-RU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поддержана грантом Российского научного фонда № 21-74-20147 (</a:t>
            </a:r>
            <a:r>
              <a:rPr lang="ru-RU" sz="2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https://rscf.ru/en/project/21-74-20147/</a:t>
            </a:r>
            <a:r>
              <a:rPr lang="ru-RU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10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311</Words>
  <Application>Microsoft Office PowerPoint</Application>
  <PresentationFormat>Широкоэкранный</PresentationFormat>
  <Paragraphs>38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ФОРМИРОВАНИЕ ДИАБЕТИЧЕСКОЙ НЕЙРОПАТИИ У МЫШЕЙ C57BL/6 НА ФОНЕ ВЫСОКОЖИРОВОЙ ДИЕТЫ</vt:lpstr>
      <vt:lpstr>Диабетическая нейропатия</vt:lpstr>
      <vt:lpstr>Дизайн эксперимента</vt:lpstr>
      <vt:lpstr>Презентация PowerPoint</vt:lpstr>
      <vt:lpstr>Результаты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диабетической нейропатии у мышей C57BL/6 на фоне высокожировой диеты</dc:title>
  <dc:creator>Пользователь</dc:creator>
  <cp:lastModifiedBy>Пользователь</cp:lastModifiedBy>
  <cp:revision>44</cp:revision>
  <dcterms:created xsi:type="dcterms:W3CDTF">2024-05-15T10:51:54Z</dcterms:created>
  <dcterms:modified xsi:type="dcterms:W3CDTF">2024-05-16T11:35:27Z</dcterms:modified>
</cp:coreProperties>
</file>