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24"/>
  </p:notesMasterIdLst>
  <p:sldIdLst>
    <p:sldId id="256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8" r:id="rId16"/>
    <p:sldId id="299" r:id="rId17"/>
    <p:sldId id="297" r:id="rId18"/>
    <p:sldId id="300" r:id="rId19"/>
    <p:sldId id="301" r:id="rId20"/>
    <p:sldId id="302" r:id="rId21"/>
    <p:sldId id="303" r:id="rId22"/>
    <p:sldId id="28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220D9-55E7-4E75-8907-0CC15E1D5CCB}" type="datetimeFigureOut">
              <a:rPr lang="ru-RU" smtClean="0"/>
              <a:pPr/>
              <a:t>01.05.2024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17B15-9AC9-4468-8FC6-B19D34E9DF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605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FE8C-3DC3-49CF-886B-A8EEEC0DE1D6}" type="datetime1">
              <a:rPr lang="ru-RU" smtClean="0"/>
              <a:pPr/>
              <a:t>01.05.2024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F6DD-14A8-4931-94B8-76CAC5987A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284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D9BAD-DC26-45C6-9822-9B7626732C6B}" type="datetime1">
              <a:rPr lang="ru-RU" smtClean="0"/>
              <a:pPr/>
              <a:t>01.05.2024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F6DD-14A8-4931-94B8-76CAC5987A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980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79B5-6048-42E4-8A06-7B6580C78F10}" type="datetime1">
              <a:rPr lang="ru-RU" smtClean="0"/>
              <a:pPr/>
              <a:t>01.05.2024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F6DD-14A8-4931-94B8-76CAC5987A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1851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63E69-E740-4E7A-9B44-3599AD78A6A7}" type="datetime1">
              <a:rPr lang="ru-RU" smtClean="0"/>
              <a:pPr/>
              <a:t>01.05.2024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F6DD-14A8-4931-94B8-76CAC5987A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121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3758-6BDD-44EC-8705-7FFE8917E96A}" type="datetime1">
              <a:rPr lang="ru-RU" smtClean="0"/>
              <a:pPr/>
              <a:t>01.05.2024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F6DD-14A8-4931-94B8-76CAC5987A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3439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ED49-2B42-4E53-AC25-079CB71383E6}" type="datetime1">
              <a:rPr lang="ru-RU" smtClean="0"/>
              <a:pPr/>
              <a:t>01.05.2024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F6DD-14A8-4931-94B8-76CAC5987A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13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21C3-B0A2-4516-A6B1-79986B89B53A}" type="datetime1">
              <a:rPr lang="ru-RU" smtClean="0"/>
              <a:pPr/>
              <a:t>01.05.2024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F6DD-14A8-4931-94B8-76CAC5987A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178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9837B-7140-4576-9FAC-180706E69A0F}" type="datetime1">
              <a:rPr lang="ru-RU" smtClean="0"/>
              <a:pPr/>
              <a:t>01.05.2024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F6DD-14A8-4931-94B8-76CAC5987A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89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F8F4-CEB9-42B0-B835-9371FFC406B3}" type="datetime1">
              <a:rPr lang="ru-RU" smtClean="0"/>
              <a:pPr/>
              <a:t>01.05.2024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F6DD-14A8-4931-94B8-76CAC5987A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991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24E27-1C0F-412E-82B2-AEA6F3DF274F}" type="datetime1">
              <a:rPr lang="ru-RU" smtClean="0"/>
              <a:pPr/>
              <a:t>01.05.2024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F6DD-14A8-4931-94B8-76CAC5987A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61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6899A-1CF2-4324-B041-793E23062B31}" type="datetime1">
              <a:rPr lang="ru-RU" smtClean="0"/>
              <a:pPr/>
              <a:t>01.05.2024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F6DD-14A8-4931-94B8-76CAC5987A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35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CFCBF-64D1-40EB-BCF7-2DE54B6DD5DD}" type="datetime1">
              <a:rPr lang="ru-RU" smtClean="0"/>
              <a:pPr/>
              <a:t>01.05.2024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F6DD-14A8-4931-94B8-76CAC5987A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655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B4016-C460-4FF9-A4DF-519C8820E4E6}" type="datetime1">
              <a:rPr lang="ru-RU" smtClean="0"/>
              <a:pPr/>
              <a:t>01.05.2024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F6DD-14A8-4931-94B8-76CAC5987A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118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1EBDB-3D2E-4B63-9F3A-25974BECC9BD}" type="datetime1">
              <a:rPr lang="ru-RU" smtClean="0"/>
              <a:pPr/>
              <a:t>01.05.2024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F6DD-14A8-4931-94B8-76CAC5987A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209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59DC5-37BB-45F2-AB74-6E39E3933370}" type="datetime1">
              <a:rPr lang="ru-RU" smtClean="0"/>
              <a:pPr/>
              <a:t>01.05.2024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F6DD-14A8-4931-94B8-76CAC5987A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971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730D2-04BB-4047-8FD6-7C115A85FF2B}" type="datetime1">
              <a:rPr lang="ru-RU" smtClean="0"/>
              <a:pPr/>
              <a:t>01.05.2024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F6DD-14A8-4931-94B8-76CAC5987A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129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080E2-2C55-4A3F-B869-B3360B612DE1}" type="datetime1">
              <a:rPr lang="ru-RU" smtClean="0"/>
              <a:pPr/>
              <a:t>01.05.2024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9AF6DD-14A8-4931-94B8-76CAC5987A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108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D2B0DE-3690-44FD-B2D2-2590A7917D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5469" y="2463254"/>
            <a:ext cx="9434720" cy="1931492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Морфологические характеристики токсического поражения головного мозга </a:t>
            </a:r>
            <a:br>
              <a:rPr lang="ru-RU" sz="2800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9" descr="логотип_ИТ_в_цвете">
            <a:extLst>
              <a:ext uri="{FF2B5EF4-FFF2-40B4-BE49-F238E27FC236}">
                <a16:creationId xmlns:a16="http://schemas.microsoft.com/office/drawing/2014/main" id="{3E332134-5A39-4B71-84BF-EE387B1E5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1651" y="76912"/>
            <a:ext cx="7921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DC78E76-7270-4C65-9C59-626E1E8F6BF6}"/>
              </a:ext>
            </a:extLst>
          </p:cNvPr>
          <p:cNvSpPr/>
          <p:nvPr/>
        </p:nvSpPr>
        <p:spPr>
          <a:xfrm>
            <a:off x="1693115" y="0"/>
            <a:ext cx="7710457" cy="2251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60000"/>
              </a:lnSpc>
              <a:spcBef>
                <a:spcPct val="0"/>
              </a:spcBef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учреждение</a:t>
            </a:r>
          </a:p>
          <a:p>
            <a:pPr algn="ctr">
              <a:lnSpc>
                <a:spcPct val="160000"/>
              </a:lnSpc>
              <a:spcBef>
                <a:spcPct val="0"/>
              </a:spcBef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«Научно-клинический центр токсикологии им. академика С. Н. Голикова федерального медико-биологического агентства» </a:t>
            </a:r>
          </a:p>
          <a:p>
            <a:pPr algn="ctr">
              <a:lnSpc>
                <a:spcPct val="160000"/>
              </a:lnSpc>
              <a:spcBef>
                <a:spcPct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учреждение науки Институт эволюционной физиологии и биохимии им. И. М. Сеченова 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6B9C4EE4-14C8-4F0F-B3D7-E9755359C0FE}"/>
              </a:ext>
            </a:extLst>
          </p:cNvPr>
          <p:cNvSpPr txBox="1">
            <a:spLocks/>
          </p:cNvSpPr>
          <p:nvPr/>
        </p:nvSpPr>
        <p:spPr>
          <a:xfrm>
            <a:off x="1278467" y="5694614"/>
            <a:ext cx="7766936" cy="7739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/>
              <a:t>Санкт-Петербург </a:t>
            </a:r>
          </a:p>
          <a:p>
            <a:pPr algn="ctr"/>
            <a:r>
              <a:rPr lang="ru-RU" sz="1400" dirty="0"/>
              <a:t>2024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6B9C4EE4-14C8-4F0F-B3D7-E9755359C0FE}"/>
              </a:ext>
            </a:extLst>
          </p:cNvPr>
          <p:cNvSpPr txBox="1">
            <a:spLocks/>
          </p:cNvSpPr>
          <p:nvPr/>
        </p:nvSpPr>
        <p:spPr>
          <a:xfrm>
            <a:off x="1101651" y="4652864"/>
            <a:ext cx="7766936" cy="7739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О. Н. </a:t>
            </a:r>
            <a:r>
              <a:rPr lang="ru-RU" dirty="0" err="1"/>
              <a:t>Гайкова</a:t>
            </a:r>
            <a:r>
              <a:rPr lang="ru-RU" dirty="0"/>
              <a:t>, А. А. Козлов, Г. Г. </a:t>
            </a:r>
            <a:r>
              <a:rPr lang="ru-RU" dirty="0" err="1"/>
              <a:t>Катрецкая</a:t>
            </a:r>
            <a:r>
              <a:rPr lang="ru-RU" dirty="0"/>
              <a:t>, М. В. Мельникова, А. С. Мелехова, А. А. Бондаренко, Ю. О. Соколова, Е. Д. Бажанова</a:t>
            </a:r>
          </a:p>
          <a:p>
            <a:pPr algn="ctr"/>
            <a:endParaRPr lang="ru-RU" sz="1600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5171294-CB47-4A19-8ADA-9C644BBC9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457" y="1262121"/>
            <a:ext cx="952549" cy="95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82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B288835-4B1F-4B4A-85CB-6B288D7C5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295569"/>
            <a:ext cx="5985859" cy="7457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3. Кора височной доли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острое набухание нейронов, клетки-тени, темные, сморщенные нейроны,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биопсийный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материал. Окраска по методу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Ниссля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× 400.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CACD878-6D02-44EC-ADC9-EEE0FDA36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F6DD-14A8-4931-94B8-76CAC5987AF4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C446BD9-B9B9-4137-9189-C23B2469CA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86" y="1260031"/>
            <a:ext cx="5668154" cy="3772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2375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euron Drawing Изображения: просматривайте стоковые фотографии, векторные  изображения и видео в количестве 65,187 | Adobe Stock">
            <a:extLst>
              <a:ext uri="{FF2B5EF4-FFF2-40B4-BE49-F238E27FC236}">
                <a16:creationId xmlns:a16="http://schemas.microsoft.com/office/drawing/2014/main" id="{996B8379-59FF-44CA-8594-B8A7D9970A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" t="6536" r="3213" b="6713"/>
          <a:stretch/>
        </p:blipFill>
        <p:spPr bwMode="auto">
          <a:xfrm>
            <a:off x="405515" y="1111195"/>
            <a:ext cx="8961121" cy="46356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12E1CE13-D840-4380-920B-1E1574618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763325"/>
            <a:ext cx="8596668" cy="5278037"/>
          </a:xfrm>
        </p:spPr>
        <p:txBody>
          <a:bodyPr>
            <a:no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Характерной особенностью нервной системы являются миелиновые оболочки вокруг отростков нейронов – аксонов и они тоже могут подвергаться атрофии. В литературе рассматриваются лишь процессы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демиелинизации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 время как  детальные классификации повреждений миелиновой оболочки отсутствуют.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Начальное поражение представляет собой отек и изменение цвета (бледность либо усиление интенсивности окрашивания), которое со временем переходит к фрагментации аксона. Прилегающая миелиновая оболочка разрушается в результате вторичной реакции. Основным поражением является сегментарная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демиелинизация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Остатки нервных волокон разлагаются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шванновскими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клетками, которые могут функционировать как фагоциты или проникающими макрофагами.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изменений миелиновой оболочки на микроскопическом уровне при световой микроскопии и электронной выделяют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разволокнение, расслоение, зернистый распад, гомогенизацию и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демиелинизацию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аксона, лишившегося миелина, начинается отёк и, далее, деструкция осевого цилиндра.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0819299-EFA5-4D96-9331-970B98EA2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F6DD-14A8-4931-94B8-76CAC5987AF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769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219223-1A87-41DC-A2F3-0697CC903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Миелинопатии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2DA3C5-9F73-47E4-8686-5F1CBC90D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Расслоение – нарушение периодичности плотно прилежащих друг к другу слоев миелиновой оболочки с образованием между отдельными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ламеллами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расширенных участков со значительными пустотами.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Разволокнение – нарушение конфигурации миелиновой оболочки – вид деформации миелина, при котором наблюдается несоответствие длины окружности осевого цилиндра и покрывающей его миелиновой оболочки, в результате чего образуются выпячивания складок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ламелл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как наружу, так и внутрь волокна.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Зернистый распад – вид локальной деструкции миелиновой оболочки, при которой строгая упорядоченность слоев миелина заменяется гранулярной фрагментацией мембран.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Гомогенизация миелина – вид локальной или тотальной деструкции миелиновой оболочки, характеризующийся ферментативным распадом мембран до состояния дисперсности различной электронной плотности.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A070FE8-EB97-496E-AF7E-2EBE50FEB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F6DD-14A8-4931-94B8-76CAC5987AF4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750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3F1CE8F-7286-449E-AC49-21A7330EC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750" y="864528"/>
            <a:ext cx="8596668" cy="845004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Нередко наблюдаются сочетания расслоения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разволокнением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миелиновой оболочки, а также зернистый распад с гомогенизацией миелина.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DF75932-093A-43B3-827C-657A5C49E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F6DD-14A8-4931-94B8-76CAC5987AF4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BE7F8C08-F642-44F7-88B7-D81CD355297D}"/>
              </a:ext>
            </a:extLst>
          </p:cNvPr>
          <p:cNvSpPr txBox="1">
            <a:spLocks/>
          </p:cNvSpPr>
          <p:nvPr/>
        </p:nvSpPr>
        <p:spPr>
          <a:xfrm>
            <a:off x="772750" y="4942608"/>
            <a:ext cx="8596668" cy="14638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4. Изменения миелиновых волокон белого вещества Рис. 4А -×20000.; Рис. 4Б -×16000. МВ – миелиновое волокно; Н – нейрон; ЭР – эндоплазматический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ретикулум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П –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полисомы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Мх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митохондрия; 1 – Нарушение конфигурации миелиновой оболочки; 2 – расслоение; 3 – зернистый распад; 4 – гомогенизация; 5 –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демиелинизация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6 – просветление матрикса осевого цилиндра; 7 – дезориентация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нейрофиламентов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8 – деструкция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митохондрий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9 –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периаксональный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отек, экспериментальный материал (крысы).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Электронограммы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918C313-843C-41CF-916F-1D6091589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72" y="1688552"/>
            <a:ext cx="3653100" cy="324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968E88E-EF45-4ABF-A223-37098586DD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075" y="1668337"/>
            <a:ext cx="3612599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218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82A2FC9-3463-4937-879D-275787E5F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 startAt="5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Демиелинизация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истончение миелиновой оболочки за счет резкого уменьшения количества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ламелл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составляющих её структуру, или полное отсутствие миелиновой оболочки.</a:t>
            </a:r>
          </a:p>
          <a:p>
            <a:pPr>
              <a:buFont typeface="+mj-lt"/>
              <a:buAutoNum type="arabicPeriod" startAt="5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Ремиелинизация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восстановление истонченной миелиновой оболочки.</a:t>
            </a:r>
          </a:p>
          <a:p>
            <a:pPr>
              <a:buFont typeface="+mj-lt"/>
              <a:buAutoNum type="arabicPeriod" startAt="5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Гипермиелинизация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чрезмерное увеличение количества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ламелл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миелиновой оболочке, приводящее к выраженному сужению осевого цилиндра. </a:t>
            </a:r>
          </a:p>
          <a:p>
            <a:pPr>
              <a:buFont typeface="+mj-lt"/>
              <a:buAutoNum type="arabicPeriod" startAt="5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 startAt="5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Демиелинизация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встречается при множестве патологий, но её роль изучена недостаточно и не считается ведущей.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81B31C4-BFBC-4F7C-97B5-49285FDB5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F6DD-14A8-4931-94B8-76CAC5987AF4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26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2434FF-499F-42BE-9E91-83CE5479C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Апоптоз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34BD6A-F457-406B-9A8C-E38A90F87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Характерным признаком начала апоптоза являются конденсация хроматина в ядре клетке, которое затем фрагментируется, каждый фрагмент окружается цитоплазмой и формируется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апоптоидное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тельце, которые поглощаются макрофагами. Для диагностики апоптоза используется электронная микроскопия,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иммуногистохимические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методы и метод обнаружения апоптоза TUNEL. Программированная гибель клеток определялась при большинстве хронических заболеваний и токсических поражений нервной системы.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004BDB0-61CB-4F6A-B33B-DB40A9873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F6DD-14A8-4931-94B8-76CAC5987AF4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8194" name="Picture 2" descr="1,798 Apoptosis Images, Stock Photos, 3D objects, &amp; Vectors | Shutterstock">
            <a:extLst>
              <a:ext uri="{FF2B5EF4-FFF2-40B4-BE49-F238E27FC236}">
                <a16:creationId xmlns:a16="http://schemas.microsoft.com/office/drawing/2014/main" id="{AF7D1A2C-8D26-470A-9D25-98C6F62429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63" b="25627"/>
          <a:stretch/>
        </p:blipFill>
        <p:spPr bwMode="auto">
          <a:xfrm>
            <a:off x="2355905" y="4619708"/>
            <a:ext cx="5715000" cy="124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381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AEA8337-95A1-4CCB-9519-7885B0CEC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737306"/>
            <a:ext cx="8596668" cy="1234617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Имунногистохимические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исследования головного мозга людей показали, что нейроны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дают положительную реакцию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онкосупрессором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p53, контролирующим состояние ДНК в клетке и запускающим программу клеточной гибели (апоптоза) при повреждении ДНК и невозможности репарации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FEB6CDE-7DE4-43B0-BADF-C5B2DA35F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F6DD-14A8-4931-94B8-76CAC5987AF4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873F8C65-9EBE-4617-941F-016F7C90C4BA}"/>
              </a:ext>
            </a:extLst>
          </p:cNvPr>
          <p:cNvSpPr txBox="1">
            <a:spLocks/>
          </p:cNvSpPr>
          <p:nvPr/>
        </p:nvSpPr>
        <p:spPr>
          <a:xfrm>
            <a:off x="819934" y="4738137"/>
            <a:ext cx="4155734" cy="1821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5. В ядре «нейрона деменции» определяется ген-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онкосупрессор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цитоплазме крупного нейрона типичного строения большое количество липофусцина, (секционный материал).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Иммуногистохимическая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реакция с антителами к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53, × 1000.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2D8D3E4-1295-4DD9-BEA7-0B078E646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034" y="2045541"/>
            <a:ext cx="3489673" cy="258973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8DAAA62-652B-4C8F-B418-6D50751A0F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71007"/>
            <a:ext cx="2680380" cy="2589739"/>
          </a:xfrm>
          <a:prstGeom prst="rect">
            <a:avLst/>
          </a:prstGeom>
        </p:spPr>
      </p:pic>
      <p:sp>
        <p:nvSpPr>
          <p:cNvPr id="10" name="Объект 2">
            <a:extLst>
              <a:ext uri="{FF2B5EF4-FFF2-40B4-BE49-F238E27FC236}">
                <a16:creationId xmlns:a16="http://schemas.microsoft.com/office/drawing/2014/main" id="{5CD2A0F7-C499-4248-9600-E51B5B73EF96}"/>
              </a:ext>
            </a:extLst>
          </p:cNvPr>
          <p:cNvSpPr txBox="1">
            <a:spLocks/>
          </p:cNvSpPr>
          <p:nvPr/>
        </p:nvSpPr>
        <p:spPr>
          <a:xfrm>
            <a:off x="5552284" y="4747417"/>
            <a:ext cx="4155734" cy="1821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6. Участки белого вещества. Нитевидное миелиновое волокно с прозрачными осевыми цилиндрами. Рядом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олигодендроцит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признаками апоптоза, (секционный материал).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Электронограмма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×5000.</a:t>
            </a:r>
          </a:p>
        </p:txBody>
      </p:sp>
    </p:spTree>
    <p:extLst>
      <p:ext uri="{BB962C8B-B14F-4D97-AF65-F5344CB8AC3E}">
        <p14:creationId xmlns:p14="http://schemas.microsoft.com/office/powerpoint/2010/main" val="2541698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37B8AA-3122-437E-BAB8-D46350EC0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Некроз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6AE555-6F9B-41DE-9878-F7C65E2B9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гибель клеток или тканей в живом организме. Некроз клеток, в частности нейронов, может идти двумя путями: цитолиза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циторексиса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Цитолиз для нейрона – это продолжение процесса острого набухания, когда он переходит в необратимую стадию «клетки–тени»,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циторексис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развивается в исходе сморщивания нейронов с дальнейшим распадом его ядра на фрагменты. 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CBC4F52-2AB7-4EC1-94CF-885BB670D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F6DD-14A8-4931-94B8-76CAC5987AF4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7170" name="Picture 2" descr="Necrosis Pathologic Cell Death Death Body: стоковая векторная графика (без  лицензионных платежей), 2367550417 | Shutterstock">
            <a:extLst>
              <a:ext uri="{FF2B5EF4-FFF2-40B4-BE49-F238E27FC236}">
                <a16:creationId xmlns:a16="http://schemas.microsoft.com/office/drawing/2014/main" id="{C6971537-9649-4C5E-A777-D8A56D9C4F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84" b="18174"/>
          <a:stretch/>
        </p:blipFill>
        <p:spPr bwMode="auto">
          <a:xfrm>
            <a:off x="2519321" y="4174435"/>
            <a:ext cx="5276850" cy="152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898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BAB3F93-16DC-4361-9589-84B649663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701" y="2415031"/>
            <a:ext cx="8596668" cy="1886625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Клинико-морфологическими формами некроза головного мозга являются прямые (травматическое и токсическое повреждение) и непрямые некрозы – чаще всего связанные с нарушениями кровообращения. Для токсического повреждения ткани головного мозга наиболее характерны мелкие очаги некроза, часто элективного, при котором повреждаются только некоторые элементы ткани, а часть из них сохраняется.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30B63C4-C261-4BD8-9FFF-D4A3F858C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F6DD-14A8-4931-94B8-76CAC5987AF4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539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CE8273F-A9C9-424A-BEE8-49C0F6A17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285753"/>
            <a:ext cx="4602332" cy="17556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7. Ствол головного мозга. Отдельные пучки аксонов разрушены. Прилежащие к ним нейроны неправильной формы с гомогенной цитоплазмой, ядро и ядрышко не визуализируются, экспериментальный материал (крысы). Окраска гематоксилином и эозином, × 400.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D4FB40A-37E4-467D-8D81-39BF0610D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F6DD-14A8-4931-94B8-76CAC5987AF4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65F2578-096A-4245-9E7E-A0EA3A37AD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920693"/>
            <a:ext cx="4715186" cy="330310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D7877F5-FB79-43F1-BB99-BDE675339B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643" y="920692"/>
            <a:ext cx="4401390" cy="3303107"/>
          </a:xfrm>
          <a:prstGeom prst="rect">
            <a:avLst/>
          </a:prstGeom>
        </p:spPr>
      </p:pic>
      <p:sp>
        <p:nvSpPr>
          <p:cNvPr id="9" name="Объект 2">
            <a:extLst>
              <a:ext uri="{FF2B5EF4-FFF2-40B4-BE49-F238E27FC236}">
                <a16:creationId xmlns:a16="http://schemas.microsoft.com/office/drawing/2014/main" id="{CBDC7263-449C-468E-AD0C-31C23451D284}"/>
              </a:ext>
            </a:extLst>
          </p:cNvPr>
          <p:cNvSpPr txBox="1">
            <a:spLocks/>
          </p:cNvSpPr>
          <p:nvPr/>
        </p:nvSpPr>
        <p:spPr>
          <a:xfrm>
            <a:off x="5392520" y="4285752"/>
            <a:ext cx="4602332" cy="1755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8.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головного мозга. Расширены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периваскулярные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пространства. Большинство нейронов – «клетки-тени», единичные – с явлениями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нейронофагии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Очаги выпадения нейронов, экспериментальный материал (крысы). Окраска гематоксилином и эозином, × 400.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3442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3795981-2272-4852-9190-9BB670E36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25719"/>
            <a:ext cx="8596668" cy="232178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Нормальное функционирование головного мозга зависит от сложных взаимодействий между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нейротрансмиттерами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гормонами, ферментами и электролитами. Многие химически сложные вещества могут вмешаться в эти взаимодействия и нарушить их.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известно свыше 100 000 химических соединений, из них 25% способны повредить головной мозг.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Составляющие его нейроны уязвимы к токсическому воздействию из-за высокого содержания в них липидов и высокого метаболизма.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E4EFCEB-86B4-4350-B317-4B0215BDB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F6DD-14A8-4931-94B8-76CAC5987AF4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B4A8E8-FFBF-4C6F-AD32-E1E24989E9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672" y="3347501"/>
            <a:ext cx="3474205" cy="359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000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CE8273F-A9C9-424A-BEE8-49C0F6A17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285753"/>
            <a:ext cx="4602332" cy="17556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9. Головной мозг, белое вещество. Резко выраженное очаговое разрежение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нейропиля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экспериментальный материал (крысы). Окраска гематоксилином и эозином, × 400.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D4FB40A-37E4-467D-8D81-39BF0610D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F6DD-14A8-4931-94B8-76CAC5987AF4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CBDC7263-449C-468E-AD0C-31C23451D284}"/>
              </a:ext>
            </a:extLst>
          </p:cNvPr>
          <p:cNvSpPr txBox="1">
            <a:spLocks/>
          </p:cNvSpPr>
          <p:nvPr/>
        </p:nvSpPr>
        <p:spPr>
          <a:xfrm>
            <a:off x="5392520" y="4285752"/>
            <a:ext cx="4602332" cy="1755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10. Головной мозг, подкорковые ядра.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Периваскулярные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пространства значительно расширены. Большинство нейронов не изменены, выраженное разрежение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нейропиля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проводящих путей, экспериментальный материал (крысы). Окраска гематоксилином и эозином, × 400.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B18FF7C-56D8-443F-A18A-76746DFCD9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05" y="920691"/>
            <a:ext cx="4401390" cy="330310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8828D74-DB39-4B3C-B281-87AAAEE78A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990" y="920690"/>
            <a:ext cx="4401391" cy="330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776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2F835F-9319-421C-B1D7-16FCB5F2F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52A1A2-416B-4B46-A022-D5400D9FA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в основе токсического поражения головного мозга, чем бы оно ни было вызвано (отравляющие или лекарственные вещества, бактерии, простейшие или вирусы, эндогенные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токсиканты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лекарственные препараты, алкоголь, черепно-мозговая травма и т.д.) лежат общие патологические механизмы, такие как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нейровоспаление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атрофические и дистрофические явления, поражение нейронов и глиального компонента, которое может закончиться гибелью клеток различными способами, включая апоптоз и некроз.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морфологии клеток могут носить как обратимый, так и необратимый характер, в разной степени и по-разному проявляясь в разных отделах головного мозга. Из-за своей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неспецифичности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настоящее время эти изменения изучены недостаточно, хотя эти сведения необходимы для выбора оптимального лечения и снижения опасных последствий ряда медицинских манипуляций.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47E3BAF-0AAF-48B8-9692-830AC3D32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F6DD-14A8-4931-94B8-76CAC5987AF4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6230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F31B2-A8FA-43F5-BE89-DDF8E79B9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Спасибо за внимание!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C5D87B0-1346-4405-B432-B5CCE3A5A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F6DD-14A8-4931-94B8-76CAC5987AF4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9218" name="Picture 2" descr="Download Logo Clipart Brain Frames Illustrations Hd Images Photo - Brain  Flat Design Png PNG image for free. S… | Alphabet art print, Brain logo,  Brain illustration">
            <a:extLst>
              <a:ext uri="{FF2B5EF4-FFF2-40B4-BE49-F238E27FC236}">
                <a16:creationId xmlns:a16="http://schemas.microsoft.com/office/drawing/2014/main" id="{C8A56978-8495-436F-9399-FEF5BBB673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00" r="21058" b="3661"/>
          <a:stretch/>
        </p:blipFill>
        <p:spPr bwMode="auto">
          <a:xfrm>
            <a:off x="3186624" y="1379799"/>
            <a:ext cx="4007458" cy="466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260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4DCAFF0-E19D-400B-8022-4857EEFBE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755375"/>
            <a:ext cx="8596668" cy="5285988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Воздействие нейротоксинов может вызвать ряд симптомов, все они неспецифичны.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Острые токсические энцефалопатии часто проявляются симптомами спутанности сознания, дефицита внимания, судорог и комы. Симптомы связаны с повреждением капилляров ЦНС, гипоксией и отеком мозга. При правильном и своевременном лечении неврологические симптомы могут полностью исчезнуть, но даже единовременное воздействие токсина может оставить последствия.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хроническом, незначительном воздействии малых доз токсина симптомы могут проявиться медленно и в течение некоторого времени оставаться незамеченными. Они включают расстройства настроения, усталость, нарушения памяти и когнитивных функций. Если энцефалопатия была тяжелой, а воздействие длительным, неврологический дефицит может остаться надолго. Время достижения пика выздоровления от хронической энцефалопатии, вызванной токсинами, может занять от нескольких месяцев до многих лет.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A39C3CE-4452-4457-BA80-6BAF2085D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F6DD-14A8-4931-94B8-76CAC5987AF4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3074" name="Picture 2" descr="840+ Brain Damage Illustrations Stock Illustrations, Royalty-Free Vector  Graphics &amp; Clip Art - iStock">
            <a:extLst>
              <a:ext uri="{FF2B5EF4-FFF2-40B4-BE49-F238E27FC236}">
                <a16:creationId xmlns:a16="http://schemas.microsoft.com/office/drawing/2014/main" id="{D60E1678-70FB-429C-80F7-20E1FAD33C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7" t="14800" r="5544" b="10880"/>
          <a:stretch/>
        </p:blipFill>
        <p:spPr bwMode="auto">
          <a:xfrm>
            <a:off x="4014886" y="5701086"/>
            <a:ext cx="2081114" cy="109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857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79B7572-8197-49B9-8F3D-A3DCE8ABB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24501"/>
            <a:ext cx="8596668" cy="4816861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недавнего времени токсические невропатии и поражения головного мозга считались редкими, и их причинами были в основном отравления алкоголем или побочные эффекты химиотерапевтических агентов.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новых методов лечения злокачественных новообразований, улучшение диагностики и увеличение их доли в общей заболеваемости, а также применение анестезии выдвинуло эту проблему на передний план.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4CCEF14-71CD-410C-A259-7BB89A115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F6DD-14A8-4931-94B8-76CAC5987AF4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4098" name="Picture 2" descr="16,200+ Brain Clip Art Stock Illustrations, Royalty-Free Vector Graphics &amp;  Clip Art - iStock">
            <a:extLst>
              <a:ext uri="{FF2B5EF4-FFF2-40B4-BE49-F238E27FC236}">
                <a16:creationId xmlns:a16="http://schemas.microsoft.com/office/drawing/2014/main" id="{69A38050-314E-479F-9FEB-D930A8AB89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" t="25523" r="136" b="23657"/>
          <a:stretch/>
        </p:blipFill>
        <p:spPr bwMode="auto">
          <a:xfrm>
            <a:off x="2330560" y="3429000"/>
            <a:ext cx="5829300" cy="253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242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rain Neurons Vector Art, Icons, and Graphics for Free Download">
            <a:extLst>
              <a:ext uri="{FF2B5EF4-FFF2-40B4-BE49-F238E27FC236}">
                <a16:creationId xmlns:a16="http://schemas.microsoft.com/office/drawing/2014/main" id="{67F7394E-E39C-40C6-B0E2-8304BE994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127" y="1060020"/>
            <a:ext cx="6308545" cy="441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5CEEC65C-828D-4E9F-911D-0ED5395FE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65" y="1152938"/>
            <a:ext cx="8596668" cy="4419297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Токсическое поражение нервной системы, как и всего организма в целом, характеризуется активацией дистрофических и некротических процессов.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Головной мозг и нервная система в целом являются наиболее уязвимым объектом воздействия как химических, так и биологических патологических агентов.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Из-за морфологических особенностей нервной системы и её высокой уязвимости к неблагоприятным факторам, патологические процессы в ней, особенно в головном мозге, значительно отличается от таковых в других органах и системах человека.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Единичные монографии посвящены частным вопросам диагностики опухолей нервной системы и сосудистой патологии, в том числе патологическим изменениям нейронов.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Патология других элементов нервной системы: клеток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нейропиля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миелина, внутримозговых сосудов головного мозга подробно нигде не описаны.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6B3F89C-76EF-4583-958F-1F5C1513A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F6DD-14A8-4931-94B8-76CAC5987AF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409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B2E20A-3F4C-4805-8DAD-86483EDC2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dirty="0"/>
              <a:t>Пигментная дистрофия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9A91FF-C048-4F30-8CE2-84B6D3BA8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Проявляется накоплением пигмента-липофусцина, которое происходит как в норме с возрастом, так и при патологии. 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Липофусцин представляет собой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гликолипопротеид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виде золотистых или коричневых гранул независимо от применяемой окраски, состоящий из липидов, металлов и неправильно свёрнутых белков, обладает свойством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аутофлуоресценции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Помимо нервной системы, его можно обнаружить в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кардиомиоцитах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коже. 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Традиционно накопление липофусцина считалось вторичным следствием процесса старения. Однако новые данные указывают на активную роль агрегатов липофусцина в процессах старения и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нейродегенерации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Обычно липофусцин накапливается в нейронах, но при наркомании патогномоничным является накопление его в эпителии сосудистого сплетения, где до 30 лет он не встречается ни в норме, ни при других видах патологии. Также этот пигмент иногда может быть найден в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астроцитах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олигодендроцитах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перицитах.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5A39B39-9734-426D-A3B9-FC7F8F745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F6DD-14A8-4931-94B8-76CAC5987AF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278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9F8AF2B-4E57-4B49-ACF4-7931523BB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588952"/>
            <a:ext cx="3899370" cy="90481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1. Липофусцин в цитоплазме нейронов, множественные светло-желтые гранулы, секционный материал. Окраска гематоксилином и эозином, × 630.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6C8F7F2-28F7-43B3-AD3E-F3EB6B8ED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F6DD-14A8-4931-94B8-76CAC5987AF4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BFF628E-A2B7-48FD-A7A1-34319FAC3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46" y="617290"/>
            <a:ext cx="3590743" cy="4836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006DA4B-364B-43CC-BD11-992881FE0A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763" y="617290"/>
            <a:ext cx="3590743" cy="4884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Объект 2">
            <a:extLst>
              <a:ext uri="{FF2B5EF4-FFF2-40B4-BE49-F238E27FC236}">
                <a16:creationId xmlns:a16="http://schemas.microsoft.com/office/drawing/2014/main" id="{5BE7CD7F-85B8-48C0-BA5F-704B8454FDDE}"/>
              </a:ext>
            </a:extLst>
          </p:cNvPr>
          <p:cNvSpPr txBox="1">
            <a:spLocks/>
          </p:cNvSpPr>
          <p:nvPr/>
        </p:nvSpPr>
        <p:spPr>
          <a:xfrm>
            <a:off x="5020070" y="5590277"/>
            <a:ext cx="3899370" cy="9048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2. Липофусцин в эпителии сосудистого сплетения, сине-зеленые гранулы в цитоплазме, секционный материал. Окраска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альциановым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синим, × 1000.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57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33AB20-8DD1-4859-B676-3A1EFAE5E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Гидропическая</a:t>
            </a:r>
            <a:r>
              <a:rPr lang="ru-RU" dirty="0"/>
              <a:t> дистрофия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9D17F0-F877-4C1D-9CB3-F3309C09F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81093"/>
            <a:ext cx="8596668" cy="4770782"/>
          </a:xfrm>
        </p:spPr>
        <p:txBody>
          <a:bodyPr>
            <a:normAutofit fontScale="92500" lnSpcReduction="20000"/>
          </a:bodyPr>
          <a:lstStyle/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Проявляется набуханием нейронов в ответ на токсические повреждения. Острое набухание обратимо и связано с избыточным накоплением жидкости в клетке. Нейрон при этом округляется, цитоплазма и ядро светлеют, теряется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тигроид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Причиной развития такой дистрофии может быть гипоксия, интоксикация и другие факторы, ведущие к повреждению клетки и увеличению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осмоляльности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ее цитоплазмы. 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Резкое снижение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осмоляльности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плазмы вызывает быстрое поглощение воды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астроцитами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 не нейронами, но оба типа клеток набухают вследствие ишемии. Однако эти нарушения принципиально различны на клеточном уровне.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Астроциты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осмотически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набухают или сжимаются, поскольку в них экспрессируются функциональные водные каналы,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аквапорины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тогда как в нейронах функциональные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аквапорины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отсутствуют, и поэтому они сохраняют объём. 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токсикант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прекращает действие, нейрон может снова вернуться в нормальное состояние, приняв треугольную форму, но если повреждения слишком сильны и необратимы, он превращается в «клетку-тень». Такие изменения характерны для острого отравления угарным газом и нейротоксических последствий отравлений веществами судорожного действия.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691D5B7-51D3-4E42-803A-17C0FB02E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F6DD-14A8-4931-94B8-76CAC5987AF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058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CCD97-D2A8-49E6-8E16-AA24605F9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Тёмные нейроны</a:t>
            </a:r>
          </a:p>
        </p:txBody>
      </p:sp>
      <p:pic>
        <p:nvPicPr>
          <p:cNvPr id="5122" name="Picture 2" descr="File:Sketch of a brain neuron.png - Wikipedia">
            <a:extLst>
              <a:ext uri="{FF2B5EF4-FFF2-40B4-BE49-F238E27FC236}">
                <a16:creationId xmlns:a16="http://schemas.microsoft.com/office/drawing/2014/main" id="{CE9D096E-2B0C-4D8A-80E9-572B4AC57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95" y="1260282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C32DCA85-9ADC-4196-ADD3-D96055E12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световой микроскопии кажутся уменьшенными в объёме, палочковидной формы, резко окрашенные гематоксилином либо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тионином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ядро практически не визуализируется. 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Одинаковые при световой микроскопии, при электронной могут быть разделены на два вида: первый – это предшественники некроза, за которым последует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пикноз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рексис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ядра и цитоплазмы, а второй (более частый) – это состояние напряжения нейрона, его повышенной активности с накоплением органелл. 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некоторых участках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преобладает только один тип изменений, чаще это острое набухание, но в некоторых полях зрения могут сочетаться и острое набухание и темные, сморщенные нейроны. Но и такие нейроны не обязательно погибнут. Для различных участков коры головного мозга характерны разные дистрофические изменения, но где-то они могут сочетаться, и в поле зрения видны как набухшие, так и тёмные сморщенные клетки.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353D7B5-9E35-40AE-B962-4EA66888B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F6DD-14A8-4931-94B8-76CAC5987AF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71933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1029</TotalTime>
  <Words>1975</Words>
  <Application>Microsoft Office PowerPoint</Application>
  <PresentationFormat>Широкоэкранный</PresentationFormat>
  <Paragraphs>94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Times New Roman</vt:lpstr>
      <vt:lpstr>Trebuchet MS</vt:lpstr>
      <vt:lpstr>Wingdings 3</vt:lpstr>
      <vt:lpstr>Аспект</vt:lpstr>
      <vt:lpstr>Морфологические характеристики токсического поражения головного мозга  </vt:lpstr>
      <vt:lpstr>Презентация PowerPoint</vt:lpstr>
      <vt:lpstr>Презентация PowerPoint</vt:lpstr>
      <vt:lpstr>Презентация PowerPoint</vt:lpstr>
      <vt:lpstr>Презентация PowerPoint</vt:lpstr>
      <vt:lpstr>Пигментная дистрофия</vt:lpstr>
      <vt:lpstr>Презентация PowerPoint</vt:lpstr>
      <vt:lpstr>Гидропическая дистрофия</vt:lpstr>
      <vt:lpstr>Тёмные нейроны</vt:lpstr>
      <vt:lpstr>Презентация PowerPoint</vt:lpstr>
      <vt:lpstr>Презентация PowerPoint</vt:lpstr>
      <vt:lpstr>Миелинопатии</vt:lpstr>
      <vt:lpstr>Презентация PowerPoint</vt:lpstr>
      <vt:lpstr>Презентация PowerPoint</vt:lpstr>
      <vt:lpstr>Апоптоз</vt:lpstr>
      <vt:lpstr>Презентация PowerPoint</vt:lpstr>
      <vt:lpstr>Некроз</vt:lpstr>
      <vt:lpstr>Презентация PowerPoint</vt:lpstr>
      <vt:lpstr>Презентация PowerPoint</vt:lpstr>
      <vt:lpstr>Презентация PowerPoint</vt:lpstr>
      <vt:lpstr>Заключение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Александр</dc:creator>
  <cp:lastModifiedBy>Elena Bazhanova</cp:lastModifiedBy>
  <cp:revision>102</cp:revision>
  <dcterms:created xsi:type="dcterms:W3CDTF">2023-06-03T19:13:06Z</dcterms:created>
  <dcterms:modified xsi:type="dcterms:W3CDTF">2024-05-01T15:15:33Z</dcterms:modified>
</cp:coreProperties>
</file>