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26"/>
  </p:notesMasterIdLst>
  <p:sldIdLst>
    <p:sldId id="258" r:id="rId2"/>
    <p:sldId id="268" r:id="rId3"/>
    <p:sldId id="317" r:id="rId4"/>
    <p:sldId id="318" r:id="rId5"/>
    <p:sldId id="305" r:id="rId6"/>
    <p:sldId id="304" r:id="rId7"/>
    <p:sldId id="298" r:id="rId8"/>
    <p:sldId id="314" r:id="rId9"/>
    <p:sldId id="290" r:id="rId10"/>
    <p:sldId id="306" r:id="rId11"/>
    <p:sldId id="291" r:id="rId12"/>
    <p:sldId id="316" r:id="rId13"/>
    <p:sldId id="293" r:id="rId14"/>
    <p:sldId id="310" r:id="rId15"/>
    <p:sldId id="311" r:id="rId16"/>
    <p:sldId id="307" r:id="rId17"/>
    <p:sldId id="312" r:id="rId18"/>
    <p:sldId id="308" r:id="rId19"/>
    <p:sldId id="309" r:id="rId20"/>
    <p:sldId id="295" r:id="rId21"/>
    <p:sldId id="313" r:id="rId22"/>
    <p:sldId id="303" r:id="rId23"/>
    <p:sldId id="315" r:id="rId24"/>
    <p:sldId id="301" r:id="rId25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w Bestik" initials="A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96B8"/>
    <a:srgbClr val="00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46" autoAdjust="0"/>
    <p:restoredTop sz="96338" autoAdjust="0"/>
  </p:normalViewPr>
  <p:slideViewPr>
    <p:cSldViewPr>
      <p:cViewPr>
        <p:scale>
          <a:sx n="125" d="100"/>
          <a:sy n="125" d="100"/>
        </p:scale>
        <p:origin x="-186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9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A84DAF-6337-4AE8-8BB0-0CFF356F1B62}" type="doc">
      <dgm:prSet loTypeId="urn:microsoft.com/office/officeart/2005/8/layout/h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ACBA97D-B578-477E-8A2C-ABA26E2C2375}">
      <dgm:prSet phldrT="[Text]"/>
      <dgm:spPr/>
      <dgm:t>
        <a:bodyPr/>
        <a:lstStyle/>
        <a:p>
          <a:pPr>
            <a:buNone/>
          </a:pPr>
          <a:r>
            <a:rPr lang="ru-RU" dirty="0">
              <a:latin typeface="+mj-lt"/>
            </a:rPr>
            <a:t>Распространенность профессий, напрямую связанных с эффективностью кровоснабжения головного мозга</a:t>
          </a:r>
          <a:endParaRPr lang="en-US" dirty="0"/>
        </a:p>
      </dgm:t>
    </dgm:pt>
    <dgm:pt modelId="{608FE434-2D67-4ABA-8F5C-E77434E4D437}" type="parTrans" cxnId="{603F628A-B641-4DE4-A640-1D4FA41C3FB6}">
      <dgm:prSet/>
      <dgm:spPr/>
      <dgm:t>
        <a:bodyPr/>
        <a:lstStyle/>
        <a:p>
          <a:endParaRPr lang="en-US"/>
        </a:p>
      </dgm:t>
    </dgm:pt>
    <dgm:pt modelId="{7B9F37F4-3633-481E-8326-94053C5DA37E}" type="sibTrans" cxnId="{603F628A-B641-4DE4-A640-1D4FA41C3FB6}">
      <dgm:prSet/>
      <dgm:spPr/>
      <dgm:t>
        <a:bodyPr/>
        <a:lstStyle/>
        <a:p>
          <a:endParaRPr lang="en-US"/>
        </a:p>
      </dgm:t>
    </dgm:pt>
    <dgm:pt modelId="{F3902636-9157-4314-AF2F-105D25D41978}">
      <dgm:prSet phldrT="[Text]"/>
      <dgm:spPr/>
      <dgm:t>
        <a:bodyPr/>
        <a:lstStyle/>
        <a:p>
          <a:r>
            <a:rPr lang="ru-RU" dirty="0"/>
            <a:t>Распространенность заболеваний вертеброгенной и невертеброгенной природы</a:t>
          </a:r>
          <a:endParaRPr lang="en-US" dirty="0"/>
        </a:p>
      </dgm:t>
    </dgm:pt>
    <dgm:pt modelId="{A71E05A0-5912-40D0-85E8-0A040276AA54}" type="parTrans" cxnId="{5A372586-04AA-42E4-B54D-E6128F916C62}">
      <dgm:prSet/>
      <dgm:spPr/>
      <dgm:t>
        <a:bodyPr/>
        <a:lstStyle/>
        <a:p>
          <a:endParaRPr lang="en-US"/>
        </a:p>
      </dgm:t>
    </dgm:pt>
    <dgm:pt modelId="{C42435A2-E279-4247-B620-078EABB34C91}" type="sibTrans" cxnId="{5A372586-04AA-42E4-B54D-E6128F916C62}">
      <dgm:prSet/>
      <dgm:spPr/>
      <dgm:t>
        <a:bodyPr/>
        <a:lstStyle/>
        <a:p>
          <a:endParaRPr lang="en-US"/>
        </a:p>
      </dgm:t>
    </dgm:pt>
    <dgm:pt modelId="{8E7209D5-26BC-4B10-995F-3316C667BF84}">
      <dgm:prSet phldrT="[Text]"/>
      <dgm:spPr/>
      <dgm:t>
        <a:bodyPr/>
        <a:lstStyle/>
        <a:p>
          <a:r>
            <a:rPr lang="ru-RU" dirty="0"/>
            <a:t>Синдром позвоночной артерии при остеохондрозе шейного отдела позвоночника и соматоформная дисфункция вегетативной нервной системы как примеры типичных и наиболее опасных заболеваний</a:t>
          </a:r>
          <a:endParaRPr lang="en-US" dirty="0"/>
        </a:p>
      </dgm:t>
    </dgm:pt>
    <dgm:pt modelId="{272685C4-D765-4FFB-826D-AD3028D9640D}" type="parTrans" cxnId="{C7A0D8F4-9FA9-4318-970C-6473CB9CF414}">
      <dgm:prSet/>
      <dgm:spPr/>
      <dgm:t>
        <a:bodyPr/>
        <a:lstStyle/>
        <a:p>
          <a:endParaRPr lang="en-US"/>
        </a:p>
      </dgm:t>
    </dgm:pt>
    <dgm:pt modelId="{316C374C-6D51-4A05-857D-D45A51B35E51}" type="sibTrans" cxnId="{C7A0D8F4-9FA9-4318-970C-6473CB9CF414}">
      <dgm:prSet/>
      <dgm:spPr/>
      <dgm:t>
        <a:bodyPr/>
        <a:lstStyle/>
        <a:p>
          <a:endParaRPr lang="en-US"/>
        </a:p>
      </dgm:t>
    </dgm:pt>
    <dgm:pt modelId="{F2BD9B9D-F087-4DB2-B033-64F112321407}">
      <dgm:prSet phldrT="[Text]"/>
      <dgm:spPr/>
      <dgm:t>
        <a:bodyPr/>
        <a:lstStyle/>
        <a:p>
          <a:r>
            <a:rPr lang="ru-RU" dirty="0"/>
            <a:t>На начальных стадиях заболевания традиционные методы диагностики малоэффективны или неэффективны вовсе</a:t>
          </a:r>
          <a:endParaRPr lang="en-US" dirty="0"/>
        </a:p>
      </dgm:t>
    </dgm:pt>
    <dgm:pt modelId="{031F986F-0741-4786-BC28-A71D854FBFD8}" type="parTrans" cxnId="{897F1814-C478-4554-A937-2BBD18B7F7C3}">
      <dgm:prSet/>
      <dgm:spPr/>
      <dgm:t>
        <a:bodyPr/>
        <a:lstStyle/>
        <a:p>
          <a:endParaRPr lang="en-US"/>
        </a:p>
      </dgm:t>
    </dgm:pt>
    <dgm:pt modelId="{37FDF889-2347-430B-B41C-BB5F6507036E}" type="sibTrans" cxnId="{897F1814-C478-4554-A937-2BBD18B7F7C3}">
      <dgm:prSet/>
      <dgm:spPr/>
      <dgm:t>
        <a:bodyPr/>
        <a:lstStyle/>
        <a:p>
          <a:endParaRPr lang="en-US"/>
        </a:p>
      </dgm:t>
    </dgm:pt>
    <dgm:pt modelId="{75507935-9BB1-40FA-B196-133C025B9202}">
      <dgm:prSet phldrT="[Text]"/>
      <dgm:spPr/>
      <dgm:t>
        <a:bodyPr/>
        <a:lstStyle/>
        <a:p>
          <a:r>
            <a:rPr lang="ru-RU" dirty="0"/>
            <a:t>Дальнейшее развитие болезни приводит к нарушению в работе органов, что влечет за собой потерю работоспособности и повышенные риски смерти</a:t>
          </a:r>
          <a:endParaRPr lang="en-US" dirty="0"/>
        </a:p>
      </dgm:t>
    </dgm:pt>
    <dgm:pt modelId="{E04E5A1E-3BBD-4A96-9A68-A7048D46FB7D}" type="parTrans" cxnId="{7A21AB9C-AD68-414B-A720-180B1393D057}">
      <dgm:prSet/>
      <dgm:spPr/>
      <dgm:t>
        <a:bodyPr/>
        <a:lstStyle/>
        <a:p>
          <a:endParaRPr lang="en-US"/>
        </a:p>
      </dgm:t>
    </dgm:pt>
    <dgm:pt modelId="{185599C0-C757-4B9B-9896-60E698FAF932}" type="sibTrans" cxnId="{7A21AB9C-AD68-414B-A720-180B1393D057}">
      <dgm:prSet/>
      <dgm:spPr/>
      <dgm:t>
        <a:bodyPr/>
        <a:lstStyle/>
        <a:p>
          <a:endParaRPr lang="en-US"/>
        </a:p>
      </dgm:t>
    </dgm:pt>
    <dgm:pt modelId="{5577D1DE-6486-4D81-ADA7-1356FD9D6131}" type="pres">
      <dgm:prSet presAssocID="{2BA84DAF-6337-4AE8-8BB0-0CFF356F1B62}" presName="Name0" presStyleCnt="0">
        <dgm:presLayoutVars>
          <dgm:dir/>
          <dgm:resizeHandles val="exact"/>
        </dgm:presLayoutVars>
      </dgm:prSet>
      <dgm:spPr/>
    </dgm:pt>
    <dgm:pt modelId="{7BB31913-B9CE-4BDB-A34A-7FE38B8C1431}" type="pres">
      <dgm:prSet presAssocID="{DACBA97D-B578-477E-8A2C-ABA26E2C2375}" presName="node" presStyleLbl="node1" presStyleIdx="0" presStyleCnt="5">
        <dgm:presLayoutVars>
          <dgm:bulletEnabled val="1"/>
        </dgm:presLayoutVars>
      </dgm:prSet>
      <dgm:spPr/>
    </dgm:pt>
    <dgm:pt modelId="{2848B64A-18A6-4E24-B54D-86EB4C47CFFD}" type="pres">
      <dgm:prSet presAssocID="{7B9F37F4-3633-481E-8326-94053C5DA37E}" presName="sibTrans" presStyleCnt="0"/>
      <dgm:spPr/>
    </dgm:pt>
    <dgm:pt modelId="{30226BA4-8808-44E2-B987-C8C0029E3560}" type="pres">
      <dgm:prSet presAssocID="{F3902636-9157-4314-AF2F-105D25D41978}" presName="node" presStyleLbl="node1" presStyleIdx="1" presStyleCnt="5">
        <dgm:presLayoutVars>
          <dgm:bulletEnabled val="1"/>
        </dgm:presLayoutVars>
      </dgm:prSet>
      <dgm:spPr/>
    </dgm:pt>
    <dgm:pt modelId="{A5E61E70-3A3A-4145-8423-5CD14F143C20}" type="pres">
      <dgm:prSet presAssocID="{C42435A2-E279-4247-B620-078EABB34C91}" presName="sibTrans" presStyleCnt="0"/>
      <dgm:spPr/>
    </dgm:pt>
    <dgm:pt modelId="{6EF6C94C-FAB4-4F53-9D9E-3044E1651AEB}" type="pres">
      <dgm:prSet presAssocID="{8E7209D5-26BC-4B10-995F-3316C667BF84}" presName="node" presStyleLbl="node1" presStyleIdx="2" presStyleCnt="5">
        <dgm:presLayoutVars>
          <dgm:bulletEnabled val="1"/>
        </dgm:presLayoutVars>
      </dgm:prSet>
      <dgm:spPr/>
    </dgm:pt>
    <dgm:pt modelId="{8417AC28-0F0B-470D-8B86-8BC63DE363D2}" type="pres">
      <dgm:prSet presAssocID="{316C374C-6D51-4A05-857D-D45A51B35E51}" presName="sibTrans" presStyleCnt="0"/>
      <dgm:spPr/>
    </dgm:pt>
    <dgm:pt modelId="{DF54C095-D597-46D7-8013-5062B8BFCB18}" type="pres">
      <dgm:prSet presAssocID="{F2BD9B9D-F087-4DB2-B033-64F112321407}" presName="node" presStyleLbl="node1" presStyleIdx="3" presStyleCnt="5">
        <dgm:presLayoutVars>
          <dgm:bulletEnabled val="1"/>
        </dgm:presLayoutVars>
      </dgm:prSet>
      <dgm:spPr/>
    </dgm:pt>
    <dgm:pt modelId="{8F0772B9-5CA5-41ED-BB96-69F672975B3B}" type="pres">
      <dgm:prSet presAssocID="{37FDF889-2347-430B-B41C-BB5F6507036E}" presName="sibTrans" presStyleCnt="0"/>
      <dgm:spPr/>
    </dgm:pt>
    <dgm:pt modelId="{8385DF19-B368-45ED-941E-2E67CD2E8A44}" type="pres">
      <dgm:prSet presAssocID="{75507935-9BB1-40FA-B196-133C025B9202}" presName="node" presStyleLbl="node1" presStyleIdx="4" presStyleCnt="5">
        <dgm:presLayoutVars>
          <dgm:bulletEnabled val="1"/>
        </dgm:presLayoutVars>
      </dgm:prSet>
      <dgm:spPr/>
    </dgm:pt>
  </dgm:ptLst>
  <dgm:cxnLst>
    <dgm:cxn modelId="{897F1814-C478-4554-A937-2BBD18B7F7C3}" srcId="{2BA84DAF-6337-4AE8-8BB0-0CFF356F1B62}" destId="{F2BD9B9D-F087-4DB2-B033-64F112321407}" srcOrd="3" destOrd="0" parTransId="{031F986F-0741-4786-BC28-A71D854FBFD8}" sibTransId="{37FDF889-2347-430B-B41C-BB5F6507036E}"/>
    <dgm:cxn modelId="{546F2419-C3BF-43EC-935B-65AD775C8052}" type="presOf" srcId="{F2BD9B9D-F087-4DB2-B033-64F112321407}" destId="{DF54C095-D597-46D7-8013-5062B8BFCB18}" srcOrd="0" destOrd="0" presId="urn:microsoft.com/office/officeart/2005/8/layout/hList6"/>
    <dgm:cxn modelId="{C40FD12C-8012-49C5-B07E-91585E3528E3}" type="presOf" srcId="{75507935-9BB1-40FA-B196-133C025B9202}" destId="{8385DF19-B368-45ED-941E-2E67CD2E8A44}" srcOrd="0" destOrd="0" presId="urn:microsoft.com/office/officeart/2005/8/layout/hList6"/>
    <dgm:cxn modelId="{1129C942-5C9A-4608-A8A6-768C888C633A}" type="presOf" srcId="{2BA84DAF-6337-4AE8-8BB0-0CFF356F1B62}" destId="{5577D1DE-6486-4D81-ADA7-1356FD9D6131}" srcOrd="0" destOrd="0" presId="urn:microsoft.com/office/officeart/2005/8/layout/hList6"/>
    <dgm:cxn modelId="{75A1F061-CE2F-498D-A596-642DDE39DC31}" type="presOf" srcId="{DACBA97D-B578-477E-8A2C-ABA26E2C2375}" destId="{7BB31913-B9CE-4BDB-A34A-7FE38B8C1431}" srcOrd="0" destOrd="0" presId="urn:microsoft.com/office/officeart/2005/8/layout/hList6"/>
    <dgm:cxn modelId="{5A372586-04AA-42E4-B54D-E6128F916C62}" srcId="{2BA84DAF-6337-4AE8-8BB0-0CFF356F1B62}" destId="{F3902636-9157-4314-AF2F-105D25D41978}" srcOrd="1" destOrd="0" parTransId="{A71E05A0-5912-40D0-85E8-0A040276AA54}" sibTransId="{C42435A2-E279-4247-B620-078EABB34C91}"/>
    <dgm:cxn modelId="{603F628A-B641-4DE4-A640-1D4FA41C3FB6}" srcId="{2BA84DAF-6337-4AE8-8BB0-0CFF356F1B62}" destId="{DACBA97D-B578-477E-8A2C-ABA26E2C2375}" srcOrd="0" destOrd="0" parTransId="{608FE434-2D67-4ABA-8F5C-E77434E4D437}" sibTransId="{7B9F37F4-3633-481E-8326-94053C5DA37E}"/>
    <dgm:cxn modelId="{7A21AB9C-AD68-414B-A720-180B1393D057}" srcId="{2BA84DAF-6337-4AE8-8BB0-0CFF356F1B62}" destId="{75507935-9BB1-40FA-B196-133C025B9202}" srcOrd="4" destOrd="0" parTransId="{E04E5A1E-3BBD-4A96-9A68-A7048D46FB7D}" sibTransId="{185599C0-C757-4B9B-9896-60E698FAF932}"/>
    <dgm:cxn modelId="{3B9AD1BD-A315-4016-94EA-B754C8B63D25}" type="presOf" srcId="{8E7209D5-26BC-4B10-995F-3316C667BF84}" destId="{6EF6C94C-FAB4-4F53-9D9E-3044E1651AEB}" srcOrd="0" destOrd="0" presId="urn:microsoft.com/office/officeart/2005/8/layout/hList6"/>
    <dgm:cxn modelId="{A88949F2-89DD-456F-AF7C-9EE81E4F3357}" type="presOf" srcId="{F3902636-9157-4314-AF2F-105D25D41978}" destId="{30226BA4-8808-44E2-B987-C8C0029E3560}" srcOrd="0" destOrd="0" presId="urn:microsoft.com/office/officeart/2005/8/layout/hList6"/>
    <dgm:cxn modelId="{C7A0D8F4-9FA9-4318-970C-6473CB9CF414}" srcId="{2BA84DAF-6337-4AE8-8BB0-0CFF356F1B62}" destId="{8E7209D5-26BC-4B10-995F-3316C667BF84}" srcOrd="2" destOrd="0" parTransId="{272685C4-D765-4FFB-826D-AD3028D9640D}" sibTransId="{316C374C-6D51-4A05-857D-D45A51B35E51}"/>
    <dgm:cxn modelId="{834954E5-123C-463D-BED1-FD1F445124D6}" type="presParOf" srcId="{5577D1DE-6486-4D81-ADA7-1356FD9D6131}" destId="{7BB31913-B9CE-4BDB-A34A-7FE38B8C1431}" srcOrd="0" destOrd="0" presId="urn:microsoft.com/office/officeart/2005/8/layout/hList6"/>
    <dgm:cxn modelId="{87A5A2D6-99CB-460E-A8FF-466373197F87}" type="presParOf" srcId="{5577D1DE-6486-4D81-ADA7-1356FD9D6131}" destId="{2848B64A-18A6-4E24-B54D-86EB4C47CFFD}" srcOrd="1" destOrd="0" presId="urn:microsoft.com/office/officeart/2005/8/layout/hList6"/>
    <dgm:cxn modelId="{E33E3358-EEC9-49E9-9079-4EE64EF89F4D}" type="presParOf" srcId="{5577D1DE-6486-4D81-ADA7-1356FD9D6131}" destId="{30226BA4-8808-44E2-B987-C8C0029E3560}" srcOrd="2" destOrd="0" presId="urn:microsoft.com/office/officeart/2005/8/layout/hList6"/>
    <dgm:cxn modelId="{7D58FB4B-0A89-4D08-8413-843B10FCD0BF}" type="presParOf" srcId="{5577D1DE-6486-4D81-ADA7-1356FD9D6131}" destId="{A5E61E70-3A3A-4145-8423-5CD14F143C20}" srcOrd="3" destOrd="0" presId="urn:microsoft.com/office/officeart/2005/8/layout/hList6"/>
    <dgm:cxn modelId="{A8CEEE8B-F817-4FBB-BE7D-26BB376F5679}" type="presParOf" srcId="{5577D1DE-6486-4D81-ADA7-1356FD9D6131}" destId="{6EF6C94C-FAB4-4F53-9D9E-3044E1651AEB}" srcOrd="4" destOrd="0" presId="urn:microsoft.com/office/officeart/2005/8/layout/hList6"/>
    <dgm:cxn modelId="{345A5E51-5CA1-48D7-848C-8B53DFF4BC78}" type="presParOf" srcId="{5577D1DE-6486-4D81-ADA7-1356FD9D6131}" destId="{8417AC28-0F0B-470D-8B86-8BC63DE363D2}" srcOrd="5" destOrd="0" presId="urn:microsoft.com/office/officeart/2005/8/layout/hList6"/>
    <dgm:cxn modelId="{AE84D536-E04F-4DE2-BD9C-2E02B4D9DCCC}" type="presParOf" srcId="{5577D1DE-6486-4D81-ADA7-1356FD9D6131}" destId="{DF54C095-D597-46D7-8013-5062B8BFCB18}" srcOrd="6" destOrd="0" presId="urn:microsoft.com/office/officeart/2005/8/layout/hList6"/>
    <dgm:cxn modelId="{452E8356-20FD-417C-B35A-258CDFA5AF06}" type="presParOf" srcId="{5577D1DE-6486-4D81-ADA7-1356FD9D6131}" destId="{8F0772B9-5CA5-41ED-BB96-69F672975B3B}" srcOrd="7" destOrd="0" presId="urn:microsoft.com/office/officeart/2005/8/layout/hList6"/>
    <dgm:cxn modelId="{3791D953-FF86-44E0-9716-14BBA1A874CF}" type="presParOf" srcId="{5577D1DE-6486-4D81-ADA7-1356FD9D6131}" destId="{8385DF19-B368-45ED-941E-2E67CD2E8A44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2EA01E1-A178-45A3-A72E-E1433C1E91C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53E257-52F8-42D8-B170-C8154F70F925}">
      <dgm:prSet custT="1"/>
      <dgm:spPr>
        <a:solidFill>
          <a:srgbClr val="7B96B8"/>
        </a:solidFill>
        <a:ln>
          <a:noFill/>
        </a:ln>
      </dgm:spPr>
      <dgm:t>
        <a:bodyPr/>
        <a:lstStyle/>
        <a:p>
          <a:pPr algn="ctr"/>
          <a:r>
            <a:rPr lang="ru-RU" sz="1600" b="0" dirty="0">
              <a:latin typeface="Calibri Light" panose="020F0302020204030204" pitchFamily="34" charset="0"/>
              <a:cs typeface="Calibri Light" panose="020F0302020204030204" pitchFamily="34" charset="0"/>
            </a:rPr>
            <a:t>Органические повреждения органов и систем</a:t>
          </a:r>
          <a:endParaRPr lang="en-US" sz="1600" b="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924C799A-4C10-4D3B-9731-0995AC2F51AF}" type="parTrans" cxnId="{3A7D52E1-4AD7-407C-968F-685EF8B4C4DB}">
      <dgm:prSet/>
      <dgm:spPr/>
      <dgm:t>
        <a:bodyPr/>
        <a:lstStyle/>
        <a:p>
          <a:endParaRPr lang="en-US"/>
        </a:p>
      </dgm:t>
    </dgm:pt>
    <dgm:pt modelId="{9DB89964-19F6-4D6B-8860-6E346E3C2B5B}" type="sibTrans" cxnId="{3A7D52E1-4AD7-407C-968F-685EF8B4C4DB}">
      <dgm:prSet/>
      <dgm:spPr/>
      <dgm:t>
        <a:bodyPr/>
        <a:lstStyle/>
        <a:p>
          <a:endParaRPr lang="en-US"/>
        </a:p>
      </dgm:t>
    </dgm:pt>
    <dgm:pt modelId="{7F4D8CA8-037B-49A0-8A04-204E67D5AAF6}" type="pres">
      <dgm:prSet presAssocID="{A2EA01E1-A178-45A3-A72E-E1433C1E91C5}" presName="linear" presStyleCnt="0">
        <dgm:presLayoutVars>
          <dgm:animLvl val="lvl"/>
          <dgm:resizeHandles val="exact"/>
        </dgm:presLayoutVars>
      </dgm:prSet>
      <dgm:spPr/>
    </dgm:pt>
    <dgm:pt modelId="{2A68AF67-5281-453E-BBD4-9F57D221091A}" type="pres">
      <dgm:prSet presAssocID="{2A53E257-52F8-42D8-B170-C8154F70F925}" presName="parentText" presStyleLbl="node1" presStyleIdx="0" presStyleCnt="1" custScaleY="99441" custLinFactNeighborX="108" custLinFactNeighborY="12798">
        <dgm:presLayoutVars>
          <dgm:chMax val="0"/>
          <dgm:bulletEnabled val="1"/>
        </dgm:presLayoutVars>
      </dgm:prSet>
      <dgm:spPr>
        <a:prstGeom prst="rect">
          <a:avLst/>
        </a:prstGeom>
      </dgm:spPr>
    </dgm:pt>
  </dgm:ptLst>
  <dgm:cxnLst>
    <dgm:cxn modelId="{17839A77-8D03-47F0-8E85-FC3918A9307F}" type="presOf" srcId="{2A53E257-52F8-42D8-B170-C8154F70F925}" destId="{2A68AF67-5281-453E-BBD4-9F57D221091A}" srcOrd="0" destOrd="0" presId="urn:microsoft.com/office/officeart/2005/8/layout/vList2"/>
    <dgm:cxn modelId="{944CDFC3-9A24-4487-AB8E-8E1D974631B3}" type="presOf" srcId="{A2EA01E1-A178-45A3-A72E-E1433C1E91C5}" destId="{7F4D8CA8-037B-49A0-8A04-204E67D5AAF6}" srcOrd="0" destOrd="0" presId="urn:microsoft.com/office/officeart/2005/8/layout/vList2"/>
    <dgm:cxn modelId="{3A7D52E1-4AD7-407C-968F-685EF8B4C4DB}" srcId="{A2EA01E1-A178-45A3-A72E-E1433C1E91C5}" destId="{2A53E257-52F8-42D8-B170-C8154F70F925}" srcOrd="0" destOrd="0" parTransId="{924C799A-4C10-4D3B-9731-0995AC2F51AF}" sibTransId="{9DB89964-19F6-4D6B-8860-6E346E3C2B5B}"/>
    <dgm:cxn modelId="{439ED40A-47BA-4635-9DDE-7FAB51939216}" type="presParOf" srcId="{7F4D8CA8-037B-49A0-8A04-204E67D5AAF6}" destId="{2A68AF67-5281-453E-BBD4-9F57D221091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C21E323-BCBC-4C75-8D0F-3CE551E0B90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289A89-301A-42D1-BFDC-5B5829165C9A}">
      <dgm:prSet custT="1"/>
      <dgm:spPr>
        <a:solidFill>
          <a:srgbClr val="7B96B8"/>
        </a:solidFill>
        <a:ln>
          <a:noFill/>
        </a:ln>
      </dgm:spPr>
      <dgm:t>
        <a:bodyPr/>
        <a:lstStyle/>
        <a:p>
          <a:pPr algn="ctr"/>
          <a:r>
            <a:rPr lang="ru-RU" sz="1600" b="0" dirty="0">
              <a:latin typeface="Calibri Light" panose="020F0302020204030204" pitchFamily="34" charset="0"/>
              <a:cs typeface="Calibri Light" panose="020F0302020204030204" pitchFamily="34" charset="0"/>
            </a:rPr>
            <a:t>Психогенная этиология</a:t>
          </a:r>
          <a:endParaRPr lang="en-US" sz="1600" b="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0F22F8D6-A32C-4B46-8BAB-4199CFB581D4}" type="parTrans" cxnId="{EFD4AB14-AB7F-4B09-AD03-C2C173290F43}">
      <dgm:prSet/>
      <dgm:spPr/>
      <dgm:t>
        <a:bodyPr/>
        <a:lstStyle/>
        <a:p>
          <a:endParaRPr lang="en-US"/>
        </a:p>
      </dgm:t>
    </dgm:pt>
    <dgm:pt modelId="{877F602B-B06C-4E2A-ADF3-D49EBA47E2A5}" type="sibTrans" cxnId="{EFD4AB14-AB7F-4B09-AD03-C2C173290F43}">
      <dgm:prSet/>
      <dgm:spPr/>
      <dgm:t>
        <a:bodyPr/>
        <a:lstStyle/>
        <a:p>
          <a:endParaRPr lang="en-US"/>
        </a:p>
      </dgm:t>
    </dgm:pt>
    <dgm:pt modelId="{C65D12D7-E30D-48BB-9507-04BC38F44E60}" type="pres">
      <dgm:prSet presAssocID="{5C21E323-BCBC-4C75-8D0F-3CE551E0B907}" presName="linear" presStyleCnt="0">
        <dgm:presLayoutVars>
          <dgm:animLvl val="lvl"/>
          <dgm:resizeHandles val="exact"/>
        </dgm:presLayoutVars>
      </dgm:prSet>
      <dgm:spPr/>
    </dgm:pt>
    <dgm:pt modelId="{169B7BE7-1AD0-4F32-B615-9DBDF7206D03}" type="pres">
      <dgm:prSet presAssocID="{54289A89-301A-42D1-BFDC-5B5829165C9A}" presName="parentText" presStyleLbl="node1" presStyleIdx="0" presStyleCnt="1" custLinFactNeighborY="19130">
        <dgm:presLayoutVars>
          <dgm:chMax val="0"/>
          <dgm:bulletEnabled val="1"/>
        </dgm:presLayoutVars>
      </dgm:prSet>
      <dgm:spPr>
        <a:prstGeom prst="rect">
          <a:avLst/>
        </a:prstGeom>
      </dgm:spPr>
    </dgm:pt>
  </dgm:ptLst>
  <dgm:cxnLst>
    <dgm:cxn modelId="{EFD4AB14-AB7F-4B09-AD03-C2C173290F43}" srcId="{5C21E323-BCBC-4C75-8D0F-3CE551E0B907}" destId="{54289A89-301A-42D1-BFDC-5B5829165C9A}" srcOrd="0" destOrd="0" parTransId="{0F22F8D6-A32C-4B46-8BAB-4199CFB581D4}" sibTransId="{877F602B-B06C-4E2A-ADF3-D49EBA47E2A5}"/>
    <dgm:cxn modelId="{7A80FE68-E8A9-430C-9204-F9641D1830C5}" type="presOf" srcId="{54289A89-301A-42D1-BFDC-5B5829165C9A}" destId="{169B7BE7-1AD0-4F32-B615-9DBDF7206D03}" srcOrd="0" destOrd="0" presId="urn:microsoft.com/office/officeart/2005/8/layout/vList2"/>
    <dgm:cxn modelId="{C68EA79B-4386-4288-B300-A56F516F39FF}" type="presOf" srcId="{5C21E323-BCBC-4C75-8D0F-3CE551E0B907}" destId="{C65D12D7-E30D-48BB-9507-04BC38F44E60}" srcOrd="0" destOrd="0" presId="urn:microsoft.com/office/officeart/2005/8/layout/vList2"/>
    <dgm:cxn modelId="{84A8809B-37B7-4CA8-8243-F50D4B4C3F34}" type="presParOf" srcId="{C65D12D7-E30D-48BB-9507-04BC38F44E60}" destId="{169B7BE7-1AD0-4F32-B615-9DBDF7206D0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992941F-BCB2-4B4F-B670-2206DA5152F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434FCE-04F7-40FF-A5CD-86D2AC262B8E}">
      <dgm:prSet custT="1"/>
      <dgm:spPr>
        <a:solidFill>
          <a:srgbClr val="7B96B8"/>
        </a:solidFill>
        <a:ln>
          <a:noFill/>
        </a:ln>
      </dgm:spPr>
      <dgm:t>
        <a:bodyPr/>
        <a:lstStyle/>
        <a:p>
          <a:pPr algn="ctr"/>
          <a:r>
            <a:rPr lang="ru-RU" sz="2000" dirty="0">
              <a:latin typeface="Calibri Light" panose="020F0302020204030204" pitchFamily="34" charset="0"/>
              <a:cs typeface="Calibri Light" panose="020F0302020204030204" pitchFamily="34" charset="0"/>
            </a:rPr>
            <a:t>Вариабельность сердечного ритма исследовали на основе длительности кардиоинтервалов </a:t>
          </a:r>
          <a:endParaRPr lang="en-US" sz="200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3F5EED9F-5B93-495F-96E6-77BC4BFA7980}" type="parTrans" cxnId="{5E392796-3348-4910-935D-F9420A9E1987}">
      <dgm:prSet/>
      <dgm:spPr/>
      <dgm:t>
        <a:bodyPr/>
        <a:lstStyle/>
        <a:p>
          <a:endParaRPr lang="en-US"/>
        </a:p>
      </dgm:t>
    </dgm:pt>
    <dgm:pt modelId="{4EEF8A27-5EEC-4F6F-B4D0-E64950BAA70B}" type="sibTrans" cxnId="{5E392796-3348-4910-935D-F9420A9E1987}">
      <dgm:prSet/>
      <dgm:spPr/>
      <dgm:t>
        <a:bodyPr/>
        <a:lstStyle/>
        <a:p>
          <a:endParaRPr lang="en-US"/>
        </a:p>
      </dgm:t>
    </dgm:pt>
    <dgm:pt modelId="{24CDE328-BC3D-44C5-B280-7D6797630A00}">
      <dgm:prSet custT="1"/>
      <dgm:spPr>
        <a:solidFill>
          <a:srgbClr val="7B96B8"/>
        </a:solidFill>
        <a:ln>
          <a:noFill/>
        </a:ln>
      </dgm:spPr>
      <dgm:t>
        <a:bodyPr/>
        <a:lstStyle/>
        <a:p>
          <a:pPr algn="ctr"/>
          <a:r>
            <a:rPr lang="ru-RU" sz="2000" dirty="0">
              <a:latin typeface="Calibri Light" panose="020F0302020204030204" pitchFamily="34" charset="0"/>
              <a:cs typeface="Calibri Light" panose="020F0302020204030204" pitchFamily="34" charset="0"/>
            </a:rPr>
            <a:t>фиксировали путем записи электрокардиограммы в стандартном отведении</a:t>
          </a:r>
          <a:endParaRPr lang="en-US" sz="200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D787D435-6A69-4F77-B8FA-136D27DBBFA3}" type="parTrans" cxnId="{65A9A1FE-542E-4EA7-9663-35BA64079D91}">
      <dgm:prSet/>
      <dgm:spPr/>
      <dgm:t>
        <a:bodyPr/>
        <a:lstStyle/>
        <a:p>
          <a:endParaRPr lang="en-US"/>
        </a:p>
      </dgm:t>
    </dgm:pt>
    <dgm:pt modelId="{B5585A0E-BA3F-421F-83D2-6B75B90BCABE}" type="sibTrans" cxnId="{65A9A1FE-542E-4EA7-9663-35BA64079D91}">
      <dgm:prSet/>
      <dgm:spPr/>
      <dgm:t>
        <a:bodyPr/>
        <a:lstStyle/>
        <a:p>
          <a:endParaRPr lang="en-US"/>
        </a:p>
      </dgm:t>
    </dgm:pt>
    <dgm:pt modelId="{D6652DE2-24C1-4501-B7DB-5BECF8C63AA1}">
      <dgm:prSet custT="1"/>
      <dgm:spPr>
        <a:solidFill>
          <a:srgbClr val="7B96B8"/>
        </a:solidFill>
        <a:ln>
          <a:noFill/>
        </a:ln>
      </dgm:spPr>
      <dgm:t>
        <a:bodyPr/>
        <a:lstStyle/>
        <a:p>
          <a:pPr algn="ctr"/>
          <a:r>
            <a:rPr lang="ru-RU" sz="2000" dirty="0">
              <a:latin typeface="Calibri Light" panose="020F0302020204030204" pitchFamily="34" charset="0"/>
              <a:cs typeface="Calibri Light" panose="020F0302020204030204" pitchFamily="34" charset="0"/>
            </a:rPr>
            <a:t>Согласованность работы сердца и сосудов исследовали на основе </a:t>
          </a:r>
          <a:r>
            <a:rPr lang="ru-RU" sz="2000">
              <a:latin typeface="Calibri Light" panose="020F0302020204030204" pitchFamily="34" charset="0"/>
              <a:cs typeface="Calibri Light" panose="020F0302020204030204" pitchFamily="34" charset="0"/>
            </a:rPr>
            <a:t>показателей совпадения длительности </a:t>
          </a:r>
          <a:r>
            <a:rPr lang="ru-RU" sz="2000" dirty="0">
              <a:latin typeface="Calibri Light" panose="020F0302020204030204" pitchFamily="34" charset="0"/>
              <a:cs typeface="Calibri Light" panose="020F0302020204030204" pitchFamily="34" charset="0"/>
            </a:rPr>
            <a:t>кардиоинтервала и длительности пульсовой волны</a:t>
          </a:r>
          <a:endParaRPr lang="en-US" sz="200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DF4FBB68-866F-484D-A999-23A40E444C7B}" type="parTrans" cxnId="{74547C77-47DC-4608-98FE-742C918F261B}">
      <dgm:prSet/>
      <dgm:spPr/>
      <dgm:t>
        <a:bodyPr/>
        <a:lstStyle/>
        <a:p>
          <a:endParaRPr lang="en-US"/>
        </a:p>
      </dgm:t>
    </dgm:pt>
    <dgm:pt modelId="{39B79D17-0BD7-4BCC-A0E8-48C73D782755}" type="sibTrans" cxnId="{74547C77-47DC-4608-98FE-742C918F261B}">
      <dgm:prSet/>
      <dgm:spPr/>
      <dgm:t>
        <a:bodyPr/>
        <a:lstStyle/>
        <a:p>
          <a:endParaRPr lang="en-US"/>
        </a:p>
      </dgm:t>
    </dgm:pt>
    <dgm:pt modelId="{62399D94-4EA0-439B-B247-5C3F4FBF1EE1}">
      <dgm:prSet custT="1"/>
      <dgm:spPr>
        <a:solidFill>
          <a:srgbClr val="7B96B8"/>
        </a:solidFill>
        <a:ln>
          <a:noFill/>
        </a:ln>
      </dgm:spPr>
      <dgm:t>
        <a:bodyPr/>
        <a:lstStyle/>
        <a:p>
          <a:pPr algn="ctr"/>
          <a:r>
            <a:rPr lang="ru-RU" sz="2000" dirty="0">
              <a:latin typeface="Calibri Light" panose="020F0302020204030204" pitchFamily="34" charset="0"/>
              <a:cs typeface="Calibri Light" panose="020F0302020204030204" pitchFamily="34" charset="0"/>
            </a:rPr>
            <a:t>фиксировали путем синхронной записи данных электрокардиограммы и фотоплетизмограммы</a:t>
          </a:r>
          <a:endParaRPr lang="en-US" sz="200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254261EB-FFDB-491E-8ABD-3E0F5EF40AB0}" type="parTrans" cxnId="{D597EE48-C85A-44B3-B05B-B8F5014F487E}">
      <dgm:prSet/>
      <dgm:spPr/>
      <dgm:t>
        <a:bodyPr/>
        <a:lstStyle/>
        <a:p>
          <a:endParaRPr lang="en-US"/>
        </a:p>
      </dgm:t>
    </dgm:pt>
    <dgm:pt modelId="{68880709-1F57-46D6-A26B-13721E5E2DF9}" type="sibTrans" cxnId="{D597EE48-C85A-44B3-B05B-B8F5014F487E}">
      <dgm:prSet/>
      <dgm:spPr/>
      <dgm:t>
        <a:bodyPr/>
        <a:lstStyle/>
        <a:p>
          <a:endParaRPr lang="en-US"/>
        </a:p>
      </dgm:t>
    </dgm:pt>
    <dgm:pt modelId="{EA782C92-9FEE-445D-A518-6DCE216B7320}" type="pres">
      <dgm:prSet presAssocID="{C992941F-BCB2-4B4F-B670-2206DA5152F7}" presName="linear" presStyleCnt="0">
        <dgm:presLayoutVars>
          <dgm:animLvl val="lvl"/>
          <dgm:resizeHandles val="exact"/>
        </dgm:presLayoutVars>
      </dgm:prSet>
      <dgm:spPr/>
    </dgm:pt>
    <dgm:pt modelId="{96E8F238-CD51-4AD2-8210-6870B568ABF5}" type="pres">
      <dgm:prSet presAssocID="{A6434FCE-04F7-40FF-A5CD-86D2AC262B8E}" presName="parentText" presStyleLbl="node1" presStyleIdx="0" presStyleCnt="4" custLinFactY="-26827" custLinFactNeighborX="17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A4FEBC9A-235F-486C-91BD-3F5EA1344785}" type="pres">
      <dgm:prSet presAssocID="{4EEF8A27-5EEC-4F6F-B4D0-E64950BAA70B}" presName="spacer" presStyleCnt="0"/>
      <dgm:spPr/>
    </dgm:pt>
    <dgm:pt modelId="{C17A238E-FA63-40B5-9380-FD80813DD09D}" type="pres">
      <dgm:prSet presAssocID="{24CDE328-BC3D-44C5-B280-7D6797630A00}" presName="parentText" presStyleLbl="node1" presStyleIdx="1" presStyleCnt="4" custLinFactNeighborX="17" custLinFactNeighborY="-24046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2BF01978-2862-4D93-981B-C21589B29943}" type="pres">
      <dgm:prSet presAssocID="{B5585A0E-BA3F-421F-83D2-6B75B90BCABE}" presName="spacer" presStyleCnt="0"/>
      <dgm:spPr/>
    </dgm:pt>
    <dgm:pt modelId="{23463D71-4839-46E1-9B04-4D38B82A380B}" type="pres">
      <dgm:prSet presAssocID="{D6652DE2-24C1-4501-B7DB-5BECF8C63AA1}" presName="parentText" presStyleLbl="node1" presStyleIdx="2" presStyleCnt="4" custScaleY="119566" custLinFactNeighborY="15765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32F29DA9-92E2-43CD-BDA3-97B30A47AAA0}" type="pres">
      <dgm:prSet presAssocID="{39B79D17-0BD7-4BCC-A0E8-48C73D782755}" presName="spacer" presStyleCnt="0"/>
      <dgm:spPr/>
    </dgm:pt>
    <dgm:pt modelId="{9A33A0DE-E36F-4005-9B79-B636B24B028B}" type="pres">
      <dgm:prSet presAssocID="{62399D94-4EA0-439B-B247-5C3F4FBF1EE1}" presName="parentText" presStyleLbl="node1" presStyleIdx="3" presStyleCnt="4" custLinFactY="89414" custLinFactNeighborY="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</dgm:ptLst>
  <dgm:cxnLst>
    <dgm:cxn modelId="{98930327-F118-48FC-943B-EF17649BE40D}" type="presOf" srcId="{D6652DE2-24C1-4501-B7DB-5BECF8C63AA1}" destId="{23463D71-4839-46E1-9B04-4D38B82A380B}" srcOrd="0" destOrd="0" presId="urn:microsoft.com/office/officeart/2005/8/layout/vList2"/>
    <dgm:cxn modelId="{2A00723E-6DCE-4FB3-9B64-72E648967931}" type="presOf" srcId="{C992941F-BCB2-4B4F-B670-2206DA5152F7}" destId="{EA782C92-9FEE-445D-A518-6DCE216B7320}" srcOrd="0" destOrd="0" presId="urn:microsoft.com/office/officeart/2005/8/layout/vList2"/>
    <dgm:cxn modelId="{4DFB5743-68C0-492F-872E-ECDF15B444F3}" type="presOf" srcId="{A6434FCE-04F7-40FF-A5CD-86D2AC262B8E}" destId="{96E8F238-CD51-4AD2-8210-6870B568ABF5}" srcOrd="0" destOrd="0" presId="urn:microsoft.com/office/officeart/2005/8/layout/vList2"/>
    <dgm:cxn modelId="{D597EE48-C85A-44B3-B05B-B8F5014F487E}" srcId="{C992941F-BCB2-4B4F-B670-2206DA5152F7}" destId="{62399D94-4EA0-439B-B247-5C3F4FBF1EE1}" srcOrd="3" destOrd="0" parTransId="{254261EB-FFDB-491E-8ABD-3E0F5EF40AB0}" sibTransId="{68880709-1F57-46D6-A26B-13721E5E2DF9}"/>
    <dgm:cxn modelId="{74547C77-47DC-4608-98FE-742C918F261B}" srcId="{C992941F-BCB2-4B4F-B670-2206DA5152F7}" destId="{D6652DE2-24C1-4501-B7DB-5BECF8C63AA1}" srcOrd="2" destOrd="0" parTransId="{DF4FBB68-866F-484D-A999-23A40E444C7B}" sibTransId="{39B79D17-0BD7-4BCC-A0E8-48C73D782755}"/>
    <dgm:cxn modelId="{5E392796-3348-4910-935D-F9420A9E1987}" srcId="{C992941F-BCB2-4B4F-B670-2206DA5152F7}" destId="{A6434FCE-04F7-40FF-A5CD-86D2AC262B8E}" srcOrd="0" destOrd="0" parTransId="{3F5EED9F-5B93-495F-96E6-77BC4BFA7980}" sibTransId="{4EEF8A27-5EEC-4F6F-B4D0-E64950BAA70B}"/>
    <dgm:cxn modelId="{DDED9ECE-8C0E-4C66-82F1-7E41104C6F89}" type="presOf" srcId="{62399D94-4EA0-439B-B247-5C3F4FBF1EE1}" destId="{9A33A0DE-E36F-4005-9B79-B636B24B028B}" srcOrd="0" destOrd="0" presId="urn:microsoft.com/office/officeart/2005/8/layout/vList2"/>
    <dgm:cxn modelId="{C57A90E5-8F3D-48D0-9DB5-9803513D5DA7}" type="presOf" srcId="{24CDE328-BC3D-44C5-B280-7D6797630A00}" destId="{C17A238E-FA63-40B5-9380-FD80813DD09D}" srcOrd="0" destOrd="0" presId="urn:microsoft.com/office/officeart/2005/8/layout/vList2"/>
    <dgm:cxn modelId="{65A9A1FE-542E-4EA7-9663-35BA64079D91}" srcId="{C992941F-BCB2-4B4F-B670-2206DA5152F7}" destId="{24CDE328-BC3D-44C5-B280-7D6797630A00}" srcOrd="1" destOrd="0" parTransId="{D787D435-6A69-4F77-B8FA-136D27DBBFA3}" sibTransId="{B5585A0E-BA3F-421F-83D2-6B75B90BCABE}"/>
    <dgm:cxn modelId="{FAC86CDB-9EA6-4D7F-9D5F-9CA120343691}" type="presParOf" srcId="{EA782C92-9FEE-445D-A518-6DCE216B7320}" destId="{96E8F238-CD51-4AD2-8210-6870B568ABF5}" srcOrd="0" destOrd="0" presId="urn:microsoft.com/office/officeart/2005/8/layout/vList2"/>
    <dgm:cxn modelId="{9ECF0920-A37D-4240-91B5-CAE11F4B9431}" type="presParOf" srcId="{EA782C92-9FEE-445D-A518-6DCE216B7320}" destId="{A4FEBC9A-235F-486C-91BD-3F5EA1344785}" srcOrd="1" destOrd="0" presId="urn:microsoft.com/office/officeart/2005/8/layout/vList2"/>
    <dgm:cxn modelId="{00D2C655-352F-483C-88CC-5B19DDFFA83C}" type="presParOf" srcId="{EA782C92-9FEE-445D-A518-6DCE216B7320}" destId="{C17A238E-FA63-40B5-9380-FD80813DD09D}" srcOrd="2" destOrd="0" presId="urn:microsoft.com/office/officeart/2005/8/layout/vList2"/>
    <dgm:cxn modelId="{4E766B01-CA3A-4713-8D08-60994943CB06}" type="presParOf" srcId="{EA782C92-9FEE-445D-A518-6DCE216B7320}" destId="{2BF01978-2862-4D93-981B-C21589B29943}" srcOrd="3" destOrd="0" presId="urn:microsoft.com/office/officeart/2005/8/layout/vList2"/>
    <dgm:cxn modelId="{47FE978A-BBF7-4C26-98A8-F3C2670B6589}" type="presParOf" srcId="{EA782C92-9FEE-445D-A518-6DCE216B7320}" destId="{23463D71-4839-46E1-9B04-4D38B82A380B}" srcOrd="4" destOrd="0" presId="urn:microsoft.com/office/officeart/2005/8/layout/vList2"/>
    <dgm:cxn modelId="{EA099736-2300-440D-BEAD-F4B0A3562DE3}" type="presParOf" srcId="{EA782C92-9FEE-445D-A518-6DCE216B7320}" destId="{32F29DA9-92E2-43CD-BDA3-97B30A47AAA0}" srcOrd="5" destOrd="0" presId="urn:microsoft.com/office/officeart/2005/8/layout/vList2"/>
    <dgm:cxn modelId="{1CC785B1-47C4-4F56-AABE-91720F8B8B72}" type="presParOf" srcId="{EA782C92-9FEE-445D-A518-6DCE216B7320}" destId="{9A33A0DE-E36F-4005-9B79-B636B24B028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ED5120D-4CB1-4248-9691-C8380F26AAC2}" type="doc">
      <dgm:prSet loTypeId="urn:microsoft.com/office/officeart/2005/8/layout/defaul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FE6D8248-D467-409C-BE69-CC5B2DA2E851}">
      <dgm:prSet phldrT="[Text]" custT="1"/>
      <dgm:spPr>
        <a:solidFill>
          <a:srgbClr val="7B96B8"/>
        </a:solidFill>
        <a:ln>
          <a:noFill/>
        </a:ln>
      </dgm:spPr>
      <dgm:t>
        <a:bodyPr/>
        <a:lstStyle/>
        <a:p>
          <a:r>
            <a:rPr lang="ru-RU" sz="2000" dirty="0">
              <a:latin typeface="+mj-lt"/>
            </a:rPr>
            <a:t>Добровольцы без каких-либо сердечно-сосудистых заболеваний и нарушений мозгового кровообращения</a:t>
          </a:r>
          <a:endParaRPr lang="en-US" sz="2000" dirty="0">
            <a:latin typeface="+mj-lt"/>
          </a:endParaRPr>
        </a:p>
      </dgm:t>
    </dgm:pt>
    <dgm:pt modelId="{3A4EEAC9-195D-44F7-BCF5-ACA08294BA90}" type="parTrans" cxnId="{3A61303E-4FA1-4380-97F4-E66245E80755}">
      <dgm:prSet/>
      <dgm:spPr/>
      <dgm:t>
        <a:bodyPr/>
        <a:lstStyle/>
        <a:p>
          <a:endParaRPr lang="en-US"/>
        </a:p>
      </dgm:t>
    </dgm:pt>
    <dgm:pt modelId="{29DDB45F-1A15-4E26-83DB-9A6E10CE925A}" type="sibTrans" cxnId="{3A61303E-4FA1-4380-97F4-E66245E80755}">
      <dgm:prSet/>
      <dgm:spPr/>
      <dgm:t>
        <a:bodyPr/>
        <a:lstStyle/>
        <a:p>
          <a:endParaRPr lang="en-US"/>
        </a:p>
      </dgm:t>
    </dgm:pt>
    <dgm:pt modelId="{AF81032C-0E75-45DC-A725-FD0B67BDAB82}">
      <dgm:prSet phldrT="[Text]" custT="1"/>
      <dgm:spPr>
        <a:solidFill>
          <a:srgbClr val="7B96B8"/>
        </a:solidFill>
        <a:ln>
          <a:noFill/>
        </a:ln>
      </dgm:spPr>
      <dgm:t>
        <a:bodyPr/>
        <a:lstStyle/>
        <a:p>
          <a:r>
            <a:rPr lang="ru-RU" sz="2000" dirty="0">
              <a:latin typeface="+mj-lt"/>
            </a:rPr>
            <a:t>состав 16 человек</a:t>
          </a:r>
          <a:endParaRPr lang="en-US" sz="2000" dirty="0">
            <a:latin typeface="+mj-lt"/>
          </a:endParaRPr>
        </a:p>
      </dgm:t>
    </dgm:pt>
    <dgm:pt modelId="{3AC849C9-F0D2-409A-8162-7D63490A4A27}" type="parTrans" cxnId="{22D0795B-27C4-4DC2-8A29-C88EA648598E}">
      <dgm:prSet/>
      <dgm:spPr/>
      <dgm:t>
        <a:bodyPr/>
        <a:lstStyle/>
        <a:p>
          <a:endParaRPr lang="en-US"/>
        </a:p>
      </dgm:t>
    </dgm:pt>
    <dgm:pt modelId="{82A72CE4-3711-4F4F-BC27-4317C2D3D35B}" type="sibTrans" cxnId="{22D0795B-27C4-4DC2-8A29-C88EA648598E}">
      <dgm:prSet/>
      <dgm:spPr/>
      <dgm:t>
        <a:bodyPr/>
        <a:lstStyle/>
        <a:p>
          <a:endParaRPr lang="en-US"/>
        </a:p>
      </dgm:t>
    </dgm:pt>
    <dgm:pt modelId="{7D33C8FB-692F-4FE9-A504-4F7BB23FEF35}">
      <dgm:prSet phldrT="[Text]" custT="1"/>
      <dgm:spPr>
        <a:solidFill>
          <a:srgbClr val="7B96B8"/>
        </a:solidFill>
        <a:ln>
          <a:noFill/>
        </a:ln>
      </dgm:spPr>
      <dgm:t>
        <a:bodyPr/>
        <a:lstStyle/>
        <a:p>
          <a:r>
            <a:rPr lang="ru-RU" sz="2000" dirty="0">
              <a:latin typeface="+mj-lt"/>
            </a:rPr>
            <a:t>средний возраст – </a:t>
          </a:r>
          <a:br>
            <a:rPr lang="ru-RU" sz="2000" dirty="0">
              <a:latin typeface="+mj-lt"/>
            </a:rPr>
          </a:br>
          <a:r>
            <a:rPr lang="ru-RU" sz="2000" dirty="0">
              <a:latin typeface="+mj-lt"/>
            </a:rPr>
            <a:t>22 года</a:t>
          </a:r>
          <a:endParaRPr lang="en-US" sz="2000" dirty="0">
            <a:latin typeface="+mj-lt"/>
          </a:endParaRPr>
        </a:p>
      </dgm:t>
    </dgm:pt>
    <dgm:pt modelId="{491BA415-BA55-4D76-82AE-D2B383E53FB7}" type="parTrans" cxnId="{AC89E5C8-54C6-408E-B3D5-A7BFD0DE8D77}">
      <dgm:prSet/>
      <dgm:spPr/>
      <dgm:t>
        <a:bodyPr/>
        <a:lstStyle/>
        <a:p>
          <a:endParaRPr lang="en-US"/>
        </a:p>
      </dgm:t>
    </dgm:pt>
    <dgm:pt modelId="{A0A70482-20DD-4CEC-A833-4DA7726EBC5F}" type="sibTrans" cxnId="{AC89E5C8-54C6-408E-B3D5-A7BFD0DE8D77}">
      <dgm:prSet/>
      <dgm:spPr/>
      <dgm:t>
        <a:bodyPr/>
        <a:lstStyle/>
        <a:p>
          <a:endParaRPr lang="en-US"/>
        </a:p>
      </dgm:t>
    </dgm:pt>
    <dgm:pt modelId="{62AA0C65-F639-450E-9DA2-D5FD415D2367}" type="pres">
      <dgm:prSet presAssocID="{DED5120D-4CB1-4248-9691-C8380F26AAC2}" presName="diagram" presStyleCnt="0">
        <dgm:presLayoutVars>
          <dgm:dir/>
          <dgm:resizeHandles val="exact"/>
        </dgm:presLayoutVars>
      </dgm:prSet>
      <dgm:spPr/>
    </dgm:pt>
    <dgm:pt modelId="{A60615BE-421E-48E4-BE50-C2C421B34329}" type="pres">
      <dgm:prSet presAssocID="{FE6D8248-D467-409C-BE69-CC5B2DA2E851}" presName="node" presStyleLbl="node1" presStyleIdx="0" presStyleCnt="3" custScaleX="203458" custLinFactNeighborY="2604">
        <dgm:presLayoutVars>
          <dgm:bulletEnabled val="1"/>
        </dgm:presLayoutVars>
      </dgm:prSet>
      <dgm:spPr/>
    </dgm:pt>
    <dgm:pt modelId="{D0775722-EC5E-4049-A555-6EAE6535BE85}" type="pres">
      <dgm:prSet presAssocID="{29DDB45F-1A15-4E26-83DB-9A6E10CE925A}" presName="sibTrans" presStyleCnt="0"/>
      <dgm:spPr/>
    </dgm:pt>
    <dgm:pt modelId="{DA0196FB-53A2-4AFE-A02B-C3461CA1CDCE}" type="pres">
      <dgm:prSet presAssocID="{AF81032C-0E75-45DC-A725-FD0B67BDAB82}" presName="node" presStyleLbl="node1" presStyleIdx="1" presStyleCnt="3" custLinFactNeighborX="2519" custLinFactNeighborY="6614">
        <dgm:presLayoutVars>
          <dgm:bulletEnabled val="1"/>
        </dgm:presLayoutVars>
      </dgm:prSet>
      <dgm:spPr/>
    </dgm:pt>
    <dgm:pt modelId="{A2CE182F-BEBE-422D-9511-C16E2717A7E1}" type="pres">
      <dgm:prSet presAssocID="{82A72CE4-3711-4F4F-BC27-4317C2D3D35B}" presName="sibTrans" presStyleCnt="0"/>
      <dgm:spPr/>
    </dgm:pt>
    <dgm:pt modelId="{7ED7F60F-2634-405C-AE93-A94CCCC6E356}" type="pres">
      <dgm:prSet presAssocID="{7D33C8FB-692F-4FE9-A504-4F7BB23FEF35}" presName="node" presStyleLbl="node1" presStyleIdx="2" presStyleCnt="3" custLinFactNeighborX="-2519" custLinFactNeighborY="6614">
        <dgm:presLayoutVars>
          <dgm:bulletEnabled val="1"/>
        </dgm:presLayoutVars>
      </dgm:prSet>
      <dgm:spPr/>
    </dgm:pt>
  </dgm:ptLst>
  <dgm:cxnLst>
    <dgm:cxn modelId="{BBB09B03-2E33-4D4B-9F10-69A2A6B7CFBF}" type="presOf" srcId="{FE6D8248-D467-409C-BE69-CC5B2DA2E851}" destId="{A60615BE-421E-48E4-BE50-C2C421B34329}" srcOrd="0" destOrd="0" presId="urn:microsoft.com/office/officeart/2005/8/layout/default"/>
    <dgm:cxn modelId="{3A61303E-4FA1-4380-97F4-E66245E80755}" srcId="{DED5120D-4CB1-4248-9691-C8380F26AAC2}" destId="{FE6D8248-D467-409C-BE69-CC5B2DA2E851}" srcOrd="0" destOrd="0" parTransId="{3A4EEAC9-195D-44F7-BCF5-ACA08294BA90}" sibTransId="{29DDB45F-1A15-4E26-83DB-9A6E10CE925A}"/>
    <dgm:cxn modelId="{22D0795B-27C4-4DC2-8A29-C88EA648598E}" srcId="{DED5120D-4CB1-4248-9691-C8380F26AAC2}" destId="{AF81032C-0E75-45DC-A725-FD0B67BDAB82}" srcOrd="1" destOrd="0" parTransId="{3AC849C9-F0D2-409A-8162-7D63490A4A27}" sibTransId="{82A72CE4-3711-4F4F-BC27-4317C2D3D35B}"/>
    <dgm:cxn modelId="{A150C1AC-7B2C-4638-8816-9236CD924818}" type="presOf" srcId="{7D33C8FB-692F-4FE9-A504-4F7BB23FEF35}" destId="{7ED7F60F-2634-405C-AE93-A94CCCC6E356}" srcOrd="0" destOrd="0" presId="urn:microsoft.com/office/officeart/2005/8/layout/default"/>
    <dgm:cxn modelId="{AC89E5C8-54C6-408E-B3D5-A7BFD0DE8D77}" srcId="{DED5120D-4CB1-4248-9691-C8380F26AAC2}" destId="{7D33C8FB-692F-4FE9-A504-4F7BB23FEF35}" srcOrd="2" destOrd="0" parTransId="{491BA415-BA55-4D76-82AE-D2B383E53FB7}" sibTransId="{A0A70482-20DD-4CEC-A833-4DA7726EBC5F}"/>
    <dgm:cxn modelId="{8FDC19DA-4393-4A14-8480-A685258836BE}" type="presOf" srcId="{DED5120D-4CB1-4248-9691-C8380F26AAC2}" destId="{62AA0C65-F639-450E-9DA2-D5FD415D2367}" srcOrd="0" destOrd="0" presId="urn:microsoft.com/office/officeart/2005/8/layout/default"/>
    <dgm:cxn modelId="{675493FB-4B7C-436F-95E5-68728D8A6A3E}" type="presOf" srcId="{AF81032C-0E75-45DC-A725-FD0B67BDAB82}" destId="{DA0196FB-53A2-4AFE-A02B-C3461CA1CDCE}" srcOrd="0" destOrd="0" presId="urn:microsoft.com/office/officeart/2005/8/layout/default"/>
    <dgm:cxn modelId="{8EB06256-FDE4-4375-A22D-3FFE8F1450D7}" type="presParOf" srcId="{62AA0C65-F639-450E-9DA2-D5FD415D2367}" destId="{A60615BE-421E-48E4-BE50-C2C421B34329}" srcOrd="0" destOrd="0" presId="urn:microsoft.com/office/officeart/2005/8/layout/default"/>
    <dgm:cxn modelId="{49017DCD-C497-495B-846A-DD5603010532}" type="presParOf" srcId="{62AA0C65-F639-450E-9DA2-D5FD415D2367}" destId="{D0775722-EC5E-4049-A555-6EAE6535BE85}" srcOrd="1" destOrd="0" presId="urn:microsoft.com/office/officeart/2005/8/layout/default"/>
    <dgm:cxn modelId="{2AC683B0-0845-4F9B-BD75-6C697292DEA7}" type="presParOf" srcId="{62AA0C65-F639-450E-9DA2-D5FD415D2367}" destId="{DA0196FB-53A2-4AFE-A02B-C3461CA1CDCE}" srcOrd="2" destOrd="0" presId="urn:microsoft.com/office/officeart/2005/8/layout/default"/>
    <dgm:cxn modelId="{A3FB3AE2-0BA1-4322-A446-95306D396FED}" type="presParOf" srcId="{62AA0C65-F639-450E-9DA2-D5FD415D2367}" destId="{A2CE182F-BEBE-422D-9511-C16E2717A7E1}" srcOrd="3" destOrd="0" presId="urn:microsoft.com/office/officeart/2005/8/layout/default"/>
    <dgm:cxn modelId="{5139A489-B172-4707-8F8D-8A7EABF2B1C3}" type="presParOf" srcId="{62AA0C65-F639-450E-9DA2-D5FD415D2367}" destId="{7ED7F60F-2634-405C-AE93-A94CCCC6E356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B8116D-5462-415E-A30F-216818348FB2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72A725-23B0-41F2-9454-ACD5F93F29CB}">
      <dgm:prSet phldrT="[Текст]" custT="1"/>
      <dgm:spPr>
        <a:solidFill>
          <a:srgbClr val="7B96B8"/>
        </a:solidFill>
        <a:ln>
          <a:noFill/>
        </a:ln>
      </dgm:spPr>
      <dgm:t>
        <a:bodyPr/>
        <a:lstStyle/>
        <a:p>
          <a:r>
            <a:rPr lang="ru-RU" sz="2000" dirty="0">
              <a:latin typeface="Calibri Light" panose="020F0302020204030204" pitchFamily="34" charset="0"/>
              <a:cs typeface="Calibri Light" panose="020F0302020204030204" pitchFamily="34" charset="0"/>
            </a:rPr>
            <a:t>Схожая симптоматика</a:t>
          </a:r>
          <a:endParaRPr lang="en-US" sz="200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CCE3FEF8-7546-418D-8AE8-28C953697B2B}" type="parTrans" cxnId="{2102883C-AE63-444C-B1E6-B2F8B0A0F6A9}">
      <dgm:prSet/>
      <dgm:spPr/>
      <dgm:t>
        <a:bodyPr/>
        <a:lstStyle/>
        <a:p>
          <a:endParaRPr lang="en-US"/>
        </a:p>
      </dgm:t>
    </dgm:pt>
    <dgm:pt modelId="{000DA187-27E7-4D1D-A3FA-AE232BE14E36}" type="sibTrans" cxnId="{2102883C-AE63-444C-B1E6-B2F8B0A0F6A9}">
      <dgm:prSet/>
      <dgm:spPr/>
      <dgm:t>
        <a:bodyPr/>
        <a:lstStyle/>
        <a:p>
          <a:endParaRPr lang="en-US"/>
        </a:p>
      </dgm:t>
    </dgm:pt>
    <dgm:pt modelId="{76A82348-9802-450E-80EE-D06DD9CABCCD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7B96B8"/>
        </a:solidFill>
        <a:ln>
          <a:noFill/>
        </a:ln>
      </dgm:spPr>
      <dgm:t>
        <a:bodyPr/>
        <a:lstStyle/>
        <a:p>
          <a:r>
            <a:rPr lang="ru-RU" sz="20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Соматические заболевания</a:t>
          </a:r>
        </a:p>
      </dgm:t>
    </dgm:pt>
    <dgm:pt modelId="{1C2B6E4C-CEE8-423F-899F-F4DCEAAA8735}" type="parTrans" cxnId="{E3309D6C-C174-4EBC-92EB-6F22FC39D6A8}">
      <dgm:prSet/>
      <dgm:spPr/>
      <dgm:t>
        <a:bodyPr/>
        <a:lstStyle/>
        <a:p>
          <a:endParaRPr lang="en-US"/>
        </a:p>
      </dgm:t>
    </dgm:pt>
    <dgm:pt modelId="{6921D8EB-E391-431E-A32E-5F8D5998728F}" type="sibTrans" cxnId="{E3309D6C-C174-4EBC-92EB-6F22FC39D6A8}">
      <dgm:prSet/>
      <dgm:spPr/>
      <dgm:t>
        <a:bodyPr/>
        <a:lstStyle/>
        <a:p>
          <a:endParaRPr lang="en-US"/>
        </a:p>
      </dgm:t>
    </dgm:pt>
    <dgm:pt modelId="{35D85E0F-B181-413D-A243-D1E32893AF9C}">
      <dgm:prSet phldrT="[Текст]" custT="1"/>
      <dgm:spPr>
        <a:solidFill>
          <a:srgbClr val="7B96B8"/>
        </a:solidFill>
        <a:ln>
          <a:noFill/>
        </a:ln>
      </dgm:spPr>
      <dgm:t>
        <a:bodyPr/>
        <a:lstStyle/>
        <a:p>
          <a:r>
            <a:rPr lang="ru-RU" sz="2000" dirty="0" err="1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Соматоформные</a:t>
          </a:r>
          <a:r>
            <a:rPr lang="ru-RU" sz="20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 расстройства</a:t>
          </a:r>
          <a:endParaRPr lang="en-US" sz="200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646F8045-9862-474B-98BA-D92559A41312}" type="parTrans" cxnId="{0CB83170-FE9A-46B4-AA77-99E463DB2ECB}">
      <dgm:prSet/>
      <dgm:spPr/>
      <dgm:t>
        <a:bodyPr/>
        <a:lstStyle/>
        <a:p>
          <a:endParaRPr lang="en-US"/>
        </a:p>
      </dgm:t>
    </dgm:pt>
    <dgm:pt modelId="{4F39A05F-BA6F-486A-96A0-B87CCE7053AB}" type="sibTrans" cxnId="{0CB83170-FE9A-46B4-AA77-99E463DB2ECB}">
      <dgm:prSet/>
      <dgm:spPr/>
      <dgm:t>
        <a:bodyPr/>
        <a:lstStyle/>
        <a:p>
          <a:endParaRPr lang="en-US"/>
        </a:p>
      </dgm:t>
    </dgm:pt>
    <dgm:pt modelId="{6C10231B-301F-4D72-87C6-EC9AC6C4697B}" type="pres">
      <dgm:prSet presAssocID="{C3B8116D-5462-415E-A30F-216818348FB2}" presName="Name0" presStyleCnt="0">
        <dgm:presLayoutVars>
          <dgm:chMax val="1"/>
          <dgm:chPref val="1"/>
          <dgm:dir val="rev"/>
          <dgm:animOne val="branch"/>
          <dgm:animLvl val="lvl"/>
        </dgm:presLayoutVars>
      </dgm:prSet>
      <dgm:spPr/>
    </dgm:pt>
    <dgm:pt modelId="{33F19C0E-1748-46C3-B908-637A67D75802}" type="pres">
      <dgm:prSet presAssocID="{6A72A725-23B0-41F2-9454-ACD5F93F29CB}" presName="singleCycle" presStyleCnt="0"/>
      <dgm:spPr/>
    </dgm:pt>
    <dgm:pt modelId="{EB90E809-4284-4A4A-AD3C-B87A06CA8FAB}" type="pres">
      <dgm:prSet presAssocID="{6A72A725-23B0-41F2-9454-ACD5F93F29CB}" presName="singleCenter" presStyleLbl="node1" presStyleIdx="0" presStyleCnt="3" custScaleX="145702" custScaleY="138454" custLinFactNeighborX="598">
        <dgm:presLayoutVars>
          <dgm:chMax val="7"/>
          <dgm:chPref val="7"/>
        </dgm:presLayoutVars>
      </dgm:prSet>
      <dgm:spPr>
        <a:prstGeom prst="rect">
          <a:avLst/>
        </a:prstGeom>
      </dgm:spPr>
    </dgm:pt>
    <dgm:pt modelId="{459659A4-A255-43BC-828E-2B14C0FAB541}" type="pres">
      <dgm:prSet presAssocID="{1C2B6E4C-CEE8-423F-899F-F4DCEAAA8735}" presName="Name56" presStyleLbl="parChTrans1D2" presStyleIdx="0" presStyleCnt="2"/>
      <dgm:spPr/>
    </dgm:pt>
    <dgm:pt modelId="{75A8C205-221E-442C-81D4-B77273AE8835}" type="pres">
      <dgm:prSet presAssocID="{76A82348-9802-450E-80EE-D06DD9CABCCD}" presName="text0" presStyleLbl="node1" presStyleIdx="1" presStyleCnt="3" custScaleX="247473" custScaleY="151959" custRadScaleRad="123065" custRadScaleInc="-100000">
        <dgm:presLayoutVars>
          <dgm:bulletEnabled val="1"/>
        </dgm:presLayoutVars>
      </dgm:prSet>
      <dgm:spPr>
        <a:prstGeom prst="rect">
          <a:avLst/>
        </a:prstGeom>
      </dgm:spPr>
    </dgm:pt>
    <dgm:pt modelId="{B41463C0-2099-4696-AB64-900175234C97}" type="pres">
      <dgm:prSet presAssocID="{646F8045-9862-474B-98BA-D92559A41312}" presName="Name56" presStyleLbl="parChTrans1D2" presStyleIdx="1" presStyleCnt="2"/>
      <dgm:spPr/>
    </dgm:pt>
    <dgm:pt modelId="{AD99B209-1265-435B-9CFC-FD1DE4CEA01D}" type="pres">
      <dgm:prSet presAssocID="{35D85E0F-B181-413D-A243-D1E32893AF9C}" presName="text0" presStyleLbl="node1" presStyleIdx="2" presStyleCnt="3" custScaleX="255770" custScaleY="157760" custRadScaleRad="127812" custRadScaleInc="-99278">
        <dgm:presLayoutVars>
          <dgm:bulletEnabled val="1"/>
        </dgm:presLayoutVars>
      </dgm:prSet>
      <dgm:spPr>
        <a:prstGeom prst="rect">
          <a:avLst/>
        </a:prstGeom>
      </dgm:spPr>
    </dgm:pt>
  </dgm:ptLst>
  <dgm:cxnLst>
    <dgm:cxn modelId="{4DA73638-6A61-4081-B6DC-785FE228ED8B}" type="presOf" srcId="{6A72A725-23B0-41F2-9454-ACD5F93F29CB}" destId="{EB90E809-4284-4A4A-AD3C-B87A06CA8FAB}" srcOrd="0" destOrd="0" presId="urn:microsoft.com/office/officeart/2008/layout/RadialCluster"/>
    <dgm:cxn modelId="{2102883C-AE63-444C-B1E6-B2F8B0A0F6A9}" srcId="{C3B8116D-5462-415E-A30F-216818348FB2}" destId="{6A72A725-23B0-41F2-9454-ACD5F93F29CB}" srcOrd="0" destOrd="0" parTransId="{CCE3FEF8-7546-418D-8AE8-28C953697B2B}" sibTransId="{000DA187-27E7-4D1D-A3FA-AE232BE14E36}"/>
    <dgm:cxn modelId="{8DD31C5F-FAFF-4F53-A71C-D127398CC338}" type="presOf" srcId="{C3B8116D-5462-415E-A30F-216818348FB2}" destId="{6C10231B-301F-4D72-87C6-EC9AC6C4697B}" srcOrd="0" destOrd="0" presId="urn:microsoft.com/office/officeart/2008/layout/RadialCluster"/>
    <dgm:cxn modelId="{E3309D6C-C174-4EBC-92EB-6F22FC39D6A8}" srcId="{6A72A725-23B0-41F2-9454-ACD5F93F29CB}" destId="{76A82348-9802-450E-80EE-D06DD9CABCCD}" srcOrd="0" destOrd="0" parTransId="{1C2B6E4C-CEE8-423F-899F-F4DCEAAA8735}" sibTransId="{6921D8EB-E391-431E-A32E-5F8D5998728F}"/>
    <dgm:cxn modelId="{0CB83170-FE9A-46B4-AA77-99E463DB2ECB}" srcId="{6A72A725-23B0-41F2-9454-ACD5F93F29CB}" destId="{35D85E0F-B181-413D-A243-D1E32893AF9C}" srcOrd="1" destOrd="0" parTransId="{646F8045-9862-474B-98BA-D92559A41312}" sibTransId="{4F39A05F-BA6F-486A-96A0-B87CCE7053AB}"/>
    <dgm:cxn modelId="{C2CA7E7A-0384-45F6-BCE1-0E0126BAB04D}" type="presOf" srcId="{76A82348-9802-450E-80EE-D06DD9CABCCD}" destId="{75A8C205-221E-442C-81D4-B77273AE8835}" srcOrd="0" destOrd="0" presId="urn:microsoft.com/office/officeart/2008/layout/RadialCluster"/>
    <dgm:cxn modelId="{92E0468D-7962-4E09-BF38-D17C39C83708}" type="presOf" srcId="{35D85E0F-B181-413D-A243-D1E32893AF9C}" destId="{AD99B209-1265-435B-9CFC-FD1DE4CEA01D}" srcOrd="0" destOrd="0" presId="urn:microsoft.com/office/officeart/2008/layout/RadialCluster"/>
    <dgm:cxn modelId="{2FAEE6C7-CB7E-440A-A9D2-CFEAAB3807D1}" type="presOf" srcId="{1C2B6E4C-CEE8-423F-899F-F4DCEAAA8735}" destId="{459659A4-A255-43BC-828E-2B14C0FAB541}" srcOrd="0" destOrd="0" presId="urn:microsoft.com/office/officeart/2008/layout/RadialCluster"/>
    <dgm:cxn modelId="{C11260F8-7409-4E96-A340-9E6D0601BFA9}" type="presOf" srcId="{646F8045-9862-474B-98BA-D92559A41312}" destId="{B41463C0-2099-4696-AB64-900175234C97}" srcOrd="0" destOrd="0" presId="urn:microsoft.com/office/officeart/2008/layout/RadialCluster"/>
    <dgm:cxn modelId="{6AFEDF57-467D-4C2F-87DD-473C82BDC9F1}" type="presParOf" srcId="{6C10231B-301F-4D72-87C6-EC9AC6C4697B}" destId="{33F19C0E-1748-46C3-B908-637A67D75802}" srcOrd="0" destOrd="0" presId="urn:microsoft.com/office/officeart/2008/layout/RadialCluster"/>
    <dgm:cxn modelId="{960D8298-0706-45CD-A1B8-AA5D62319C44}" type="presParOf" srcId="{33F19C0E-1748-46C3-B908-637A67D75802}" destId="{EB90E809-4284-4A4A-AD3C-B87A06CA8FAB}" srcOrd="0" destOrd="0" presId="urn:microsoft.com/office/officeart/2008/layout/RadialCluster"/>
    <dgm:cxn modelId="{0ADA6002-55F2-4C6D-9380-D442037A18D5}" type="presParOf" srcId="{33F19C0E-1748-46C3-B908-637A67D75802}" destId="{459659A4-A255-43BC-828E-2B14C0FAB541}" srcOrd="1" destOrd="0" presId="urn:microsoft.com/office/officeart/2008/layout/RadialCluster"/>
    <dgm:cxn modelId="{491D5FED-1BF1-4ED6-A837-82BC016BBC5F}" type="presParOf" srcId="{33F19C0E-1748-46C3-B908-637A67D75802}" destId="{75A8C205-221E-442C-81D4-B77273AE8835}" srcOrd="2" destOrd="0" presId="urn:microsoft.com/office/officeart/2008/layout/RadialCluster"/>
    <dgm:cxn modelId="{F563B139-38B4-4FC5-9B3E-C503E9783F4C}" type="presParOf" srcId="{33F19C0E-1748-46C3-B908-637A67D75802}" destId="{B41463C0-2099-4696-AB64-900175234C97}" srcOrd="3" destOrd="0" presId="urn:microsoft.com/office/officeart/2008/layout/RadialCluster"/>
    <dgm:cxn modelId="{7B3101A2-74A1-4A8B-9EF3-D84D7CCCD201}" type="presParOf" srcId="{33F19C0E-1748-46C3-B908-637A67D75802}" destId="{AD99B209-1265-435B-9CFC-FD1DE4CEA01D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167091-969D-4CA3-9930-34258F53936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6EC9BD4-3CBC-4026-BC8B-C310A60D8F74}" type="pres">
      <dgm:prSet presAssocID="{FC167091-969D-4CA3-9930-34258F539368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7A10D3DC-1B86-47CE-9BC4-E76CBD3F2A83}" type="presOf" srcId="{FC167091-969D-4CA3-9930-34258F539368}" destId="{E6EC9BD4-3CBC-4026-BC8B-C310A60D8F7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E75E8C-961D-4C65-A9A5-49DDCF444CB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C7FE58A-2C18-41CF-A719-88B18D1137FE}" type="pres">
      <dgm:prSet presAssocID="{54E75E8C-961D-4C65-A9A5-49DDCF444CBB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405A5EB1-4954-43FD-BAFE-48E458CBA5A7}" type="presOf" srcId="{54E75E8C-961D-4C65-A9A5-49DDCF444CBB}" destId="{8C7FE58A-2C18-41CF-A719-88B18D1137F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2EA01E1-A178-45A3-A72E-E1433C1E91C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53E257-52F8-42D8-B170-C8154F70F925}">
      <dgm:prSet custT="1"/>
      <dgm:spPr>
        <a:solidFill>
          <a:srgbClr val="7B96B8"/>
        </a:solidFill>
        <a:ln>
          <a:noFill/>
        </a:ln>
      </dgm:spPr>
      <dgm:t>
        <a:bodyPr/>
        <a:lstStyle/>
        <a:p>
          <a:pPr algn="ctr"/>
          <a:r>
            <a:rPr lang="ru-RU" sz="1600" b="0" dirty="0">
              <a:latin typeface="Calibri Light" panose="020F0302020204030204" pitchFamily="34" charset="0"/>
              <a:cs typeface="Calibri Light" panose="020F0302020204030204" pitchFamily="34" charset="0"/>
            </a:rPr>
            <a:t>головные боли, головокружение, боли за грудиной, снижение слуха, снижение остроты зрения, недостаток воздуха, тошнота, скачки АД, обмороки, глоточные симптомы, подъем температуры тела, бессонница </a:t>
          </a:r>
          <a:endParaRPr lang="en-US" sz="1600" b="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924C799A-4C10-4D3B-9731-0995AC2F51AF}" type="parTrans" cxnId="{3A7D52E1-4AD7-407C-968F-685EF8B4C4DB}">
      <dgm:prSet/>
      <dgm:spPr/>
      <dgm:t>
        <a:bodyPr/>
        <a:lstStyle/>
        <a:p>
          <a:endParaRPr lang="en-US"/>
        </a:p>
      </dgm:t>
    </dgm:pt>
    <dgm:pt modelId="{9DB89964-19F6-4D6B-8860-6E346E3C2B5B}" type="sibTrans" cxnId="{3A7D52E1-4AD7-407C-968F-685EF8B4C4DB}">
      <dgm:prSet/>
      <dgm:spPr/>
      <dgm:t>
        <a:bodyPr/>
        <a:lstStyle/>
        <a:p>
          <a:endParaRPr lang="en-US"/>
        </a:p>
      </dgm:t>
    </dgm:pt>
    <dgm:pt modelId="{7F4D8CA8-037B-49A0-8A04-204E67D5AAF6}" type="pres">
      <dgm:prSet presAssocID="{A2EA01E1-A178-45A3-A72E-E1433C1E91C5}" presName="linear" presStyleCnt="0">
        <dgm:presLayoutVars>
          <dgm:animLvl val="lvl"/>
          <dgm:resizeHandles val="exact"/>
        </dgm:presLayoutVars>
      </dgm:prSet>
      <dgm:spPr/>
    </dgm:pt>
    <dgm:pt modelId="{2A68AF67-5281-453E-BBD4-9F57D221091A}" type="pres">
      <dgm:prSet presAssocID="{2A53E257-52F8-42D8-B170-C8154F70F925}" presName="parentText" presStyleLbl="node1" presStyleIdx="0" presStyleCnt="1" custScaleY="99441" custLinFactNeighborX="108" custLinFactNeighborY="12798">
        <dgm:presLayoutVars>
          <dgm:chMax val="0"/>
          <dgm:bulletEnabled val="1"/>
        </dgm:presLayoutVars>
      </dgm:prSet>
      <dgm:spPr>
        <a:prstGeom prst="rect">
          <a:avLst/>
        </a:prstGeom>
      </dgm:spPr>
    </dgm:pt>
  </dgm:ptLst>
  <dgm:cxnLst>
    <dgm:cxn modelId="{59556B5B-1F92-4E47-9835-8D13306EE576}" type="presOf" srcId="{A2EA01E1-A178-45A3-A72E-E1433C1E91C5}" destId="{7F4D8CA8-037B-49A0-8A04-204E67D5AAF6}" srcOrd="0" destOrd="0" presId="urn:microsoft.com/office/officeart/2005/8/layout/vList2"/>
    <dgm:cxn modelId="{FC116B95-7F58-416B-AC81-5FA34223623E}" type="presOf" srcId="{2A53E257-52F8-42D8-B170-C8154F70F925}" destId="{2A68AF67-5281-453E-BBD4-9F57D221091A}" srcOrd="0" destOrd="0" presId="urn:microsoft.com/office/officeart/2005/8/layout/vList2"/>
    <dgm:cxn modelId="{3A7D52E1-4AD7-407C-968F-685EF8B4C4DB}" srcId="{A2EA01E1-A178-45A3-A72E-E1433C1E91C5}" destId="{2A53E257-52F8-42D8-B170-C8154F70F925}" srcOrd="0" destOrd="0" parTransId="{924C799A-4C10-4D3B-9731-0995AC2F51AF}" sibTransId="{9DB89964-19F6-4D6B-8860-6E346E3C2B5B}"/>
    <dgm:cxn modelId="{08D95F3E-95D5-4CDA-9761-4943653F7F8F}" type="presParOf" srcId="{7F4D8CA8-037B-49A0-8A04-204E67D5AAF6}" destId="{2A68AF67-5281-453E-BBD4-9F57D221091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C21E323-BCBC-4C75-8D0F-3CE551E0B90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289A89-301A-42D1-BFDC-5B5829165C9A}">
      <dgm:prSet custT="1"/>
      <dgm:spPr>
        <a:solidFill>
          <a:srgbClr val="7B96B8"/>
        </a:solidFill>
        <a:ln>
          <a:noFill/>
        </a:ln>
      </dgm:spPr>
      <dgm:t>
        <a:bodyPr/>
        <a:lstStyle/>
        <a:p>
          <a:pPr algn="ctr"/>
          <a:r>
            <a:rPr lang="ru-RU" sz="1600" b="0" dirty="0">
              <a:latin typeface="Calibri Light" panose="020F0302020204030204" pitchFamily="34" charset="0"/>
              <a:cs typeface="Calibri Light" panose="020F0302020204030204" pitchFamily="34" charset="0"/>
            </a:rPr>
            <a:t>боли в сердце, учащение сердцебиения, скачки артериального давления (АД), нехватку воздуха, нарушение глотания, тошнота, гипертермия, бессонница, боли в шее, головные боли </a:t>
          </a:r>
        </a:p>
      </dgm:t>
    </dgm:pt>
    <dgm:pt modelId="{0F22F8D6-A32C-4B46-8BAB-4199CFB581D4}" type="parTrans" cxnId="{EFD4AB14-AB7F-4B09-AD03-C2C173290F43}">
      <dgm:prSet/>
      <dgm:spPr/>
      <dgm:t>
        <a:bodyPr/>
        <a:lstStyle/>
        <a:p>
          <a:endParaRPr lang="en-US"/>
        </a:p>
      </dgm:t>
    </dgm:pt>
    <dgm:pt modelId="{877F602B-B06C-4E2A-ADF3-D49EBA47E2A5}" type="sibTrans" cxnId="{EFD4AB14-AB7F-4B09-AD03-C2C173290F43}">
      <dgm:prSet/>
      <dgm:spPr/>
      <dgm:t>
        <a:bodyPr/>
        <a:lstStyle/>
        <a:p>
          <a:endParaRPr lang="en-US"/>
        </a:p>
      </dgm:t>
    </dgm:pt>
    <dgm:pt modelId="{C65D12D7-E30D-48BB-9507-04BC38F44E60}" type="pres">
      <dgm:prSet presAssocID="{5C21E323-BCBC-4C75-8D0F-3CE551E0B907}" presName="linear" presStyleCnt="0">
        <dgm:presLayoutVars>
          <dgm:animLvl val="lvl"/>
          <dgm:resizeHandles val="exact"/>
        </dgm:presLayoutVars>
      </dgm:prSet>
      <dgm:spPr/>
    </dgm:pt>
    <dgm:pt modelId="{169B7BE7-1AD0-4F32-B615-9DBDF7206D03}" type="pres">
      <dgm:prSet presAssocID="{54289A89-301A-42D1-BFDC-5B5829165C9A}" presName="parentText" presStyleLbl="node1" presStyleIdx="0" presStyleCnt="1" custLinFactNeighborY="19130">
        <dgm:presLayoutVars>
          <dgm:chMax val="0"/>
          <dgm:bulletEnabled val="1"/>
        </dgm:presLayoutVars>
      </dgm:prSet>
      <dgm:spPr>
        <a:prstGeom prst="rect">
          <a:avLst/>
        </a:prstGeom>
      </dgm:spPr>
    </dgm:pt>
  </dgm:ptLst>
  <dgm:cxnLst>
    <dgm:cxn modelId="{EBDE0212-66E8-4424-A921-01FCB46C73EC}" type="presOf" srcId="{5C21E323-BCBC-4C75-8D0F-3CE551E0B907}" destId="{C65D12D7-E30D-48BB-9507-04BC38F44E60}" srcOrd="0" destOrd="0" presId="urn:microsoft.com/office/officeart/2005/8/layout/vList2"/>
    <dgm:cxn modelId="{EFD4AB14-AB7F-4B09-AD03-C2C173290F43}" srcId="{5C21E323-BCBC-4C75-8D0F-3CE551E0B907}" destId="{54289A89-301A-42D1-BFDC-5B5829165C9A}" srcOrd="0" destOrd="0" parTransId="{0F22F8D6-A32C-4B46-8BAB-4199CFB581D4}" sibTransId="{877F602B-B06C-4E2A-ADF3-D49EBA47E2A5}"/>
    <dgm:cxn modelId="{6B96AB62-B00A-46EE-BE17-4B9702A8E328}" type="presOf" srcId="{54289A89-301A-42D1-BFDC-5B5829165C9A}" destId="{169B7BE7-1AD0-4F32-B615-9DBDF7206D03}" srcOrd="0" destOrd="0" presId="urn:microsoft.com/office/officeart/2005/8/layout/vList2"/>
    <dgm:cxn modelId="{68BBEE1B-8006-493A-BCB6-68E5FAF313E2}" type="presParOf" srcId="{C65D12D7-E30D-48BB-9507-04BC38F44E60}" destId="{169B7BE7-1AD0-4F32-B615-9DBDF7206D0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3B8116D-5462-415E-A30F-216818348FB2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72A725-23B0-41F2-9454-ACD5F93F29CB}">
      <dgm:prSet phldrT="[Текст]" custT="1"/>
      <dgm:spPr>
        <a:solidFill>
          <a:srgbClr val="7B96B8"/>
        </a:solidFill>
        <a:ln>
          <a:noFill/>
        </a:ln>
      </dgm:spPr>
      <dgm:t>
        <a:bodyPr/>
        <a:lstStyle/>
        <a:p>
          <a:r>
            <a:rPr lang="ru-RU" sz="2000" dirty="0">
              <a:latin typeface="Calibri Light" panose="020F0302020204030204" pitchFamily="34" charset="0"/>
              <a:cs typeface="Calibri Light" panose="020F0302020204030204" pitchFamily="34" charset="0"/>
            </a:rPr>
            <a:t>Различная этиология</a:t>
          </a:r>
          <a:endParaRPr lang="en-US" sz="200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CCE3FEF8-7546-418D-8AE8-28C953697B2B}" type="parTrans" cxnId="{2102883C-AE63-444C-B1E6-B2F8B0A0F6A9}">
      <dgm:prSet/>
      <dgm:spPr/>
      <dgm:t>
        <a:bodyPr/>
        <a:lstStyle/>
        <a:p>
          <a:endParaRPr lang="en-US"/>
        </a:p>
      </dgm:t>
    </dgm:pt>
    <dgm:pt modelId="{000DA187-27E7-4D1D-A3FA-AE232BE14E36}" type="sibTrans" cxnId="{2102883C-AE63-444C-B1E6-B2F8B0A0F6A9}">
      <dgm:prSet/>
      <dgm:spPr/>
      <dgm:t>
        <a:bodyPr/>
        <a:lstStyle/>
        <a:p>
          <a:endParaRPr lang="en-US"/>
        </a:p>
      </dgm:t>
    </dgm:pt>
    <dgm:pt modelId="{76A82348-9802-450E-80EE-D06DD9CABCCD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7B96B8"/>
        </a:solidFill>
        <a:ln>
          <a:noFill/>
        </a:ln>
      </dgm:spPr>
      <dgm:t>
        <a:bodyPr/>
        <a:lstStyle/>
        <a:p>
          <a:r>
            <a:rPr lang="ru-RU" sz="20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Соматические заболевания</a:t>
          </a:r>
          <a:endParaRPr lang="en-US" sz="2000" dirty="0">
            <a:solidFill>
              <a:schemeClr val="bg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1C2B6E4C-CEE8-423F-899F-F4DCEAAA8735}" type="parTrans" cxnId="{E3309D6C-C174-4EBC-92EB-6F22FC39D6A8}">
      <dgm:prSet/>
      <dgm:spPr/>
      <dgm:t>
        <a:bodyPr/>
        <a:lstStyle/>
        <a:p>
          <a:endParaRPr lang="en-US"/>
        </a:p>
      </dgm:t>
    </dgm:pt>
    <dgm:pt modelId="{6921D8EB-E391-431E-A32E-5F8D5998728F}" type="sibTrans" cxnId="{E3309D6C-C174-4EBC-92EB-6F22FC39D6A8}">
      <dgm:prSet/>
      <dgm:spPr/>
      <dgm:t>
        <a:bodyPr/>
        <a:lstStyle/>
        <a:p>
          <a:endParaRPr lang="en-US"/>
        </a:p>
      </dgm:t>
    </dgm:pt>
    <dgm:pt modelId="{35D85E0F-B181-413D-A243-D1E32893AF9C}">
      <dgm:prSet phldrT="[Текст]" custT="1"/>
      <dgm:spPr>
        <a:solidFill>
          <a:srgbClr val="7B96B8"/>
        </a:solidFill>
        <a:ln>
          <a:noFill/>
        </a:ln>
      </dgm:spPr>
      <dgm:t>
        <a:bodyPr/>
        <a:lstStyle/>
        <a:p>
          <a:r>
            <a:rPr lang="ru-RU" sz="2000" dirty="0">
              <a:latin typeface="Calibri Light" panose="020F0302020204030204" pitchFamily="34" charset="0"/>
              <a:cs typeface="Calibri Light" panose="020F0302020204030204" pitchFamily="34" charset="0"/>
            </a:rPr>
            <a:t>Соматоформные расстройства</a:t>
          </a:r>
          <a:endParaRPr lang="en-US" sz="200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646F8045-9862-474B-98BA-D92559A41312}" type="parTrans" cxnId="{0CB83170-FE9A-46B4-AA77-99E463DB2ECB}">
      <dgm:prSet/>
      <dgm:spPr/>
      <dgm:t>
        <a:bodyPr/>
        <a:lstStyle/>
        <a:p>
          <a:endParaRPr lang="en-US"/>
        </a:p>
      </dgm:t>
    </dgm:pt>
    <dgm:pt modelId="{4F39A05F-BA6F-486A-96A0-B87CCE7053AB}" type="sibTrans" cxnId="{0CB83170-FE9A-46B4-AA77-99E463DB2ECB}">
      <dgm:prSet/>
      <dgm:spPr/>
      <dgm:t>
        <a:bodyPr/>
        <a:lstStyle/>
        <a:p>
          <a:endParaRPr lang="en-US"/>
        </a:p>
      </dgm:t>
    </dgm:pt>
    <dgm:pt modelId="{6C10231B-301F-4D72-87C6-EC9AC6C4697B}" type="pres">
      <dgm:prSet presAssocID="{C3B8116D-5462-415E-A30F-216818348FB2}" presName="Name0" presStyleCnt="0">
        <dgm:presLayoutVars>
          <dgm:chMax val="1"/>
          <dgm:chPref val="1"/>
          <dgm:dir val="rev"/>
          <dgm:animOne val="branch"/>
          <dgm:animLvl val="lvl"/>
        </dgm:presLayoutVars>
      </dgm:prSet>
      <dgm:spPr/>
    </dgm:pt>
    <dgm:pt modelId="{33F19C0E-1748-46C3-B908-637A67D75802}" type="pres">
      <dgm:prSet presAssocID="{6A72A725-23B0-41F2-9454-ACD5F93F29CB}" presName="singleCycle" presStyleCnt="0"/>
      <dgm:spPr/>
    </dgm:pt>
    <dgm:pt modelId="{EB90E809-4284-4A4A-AD3C-B87A06CA8FAB}" type="pres">
      <dgm:prSet presAssocID="{6A72A725-23B0-41F2-9454-ACD5F93F29CB}" presName="singleCenter" presStyleLbl="node1" presStyleIdx="0" presStyleCnt="3" custScaleX="145702" custScaleY="138454" custLinFactNeighborX="598">
        <dgm:presLayoutVars>
          <dgm:chMax val="7"/>
          <dgm:chPref val="7"/>
        </dgm:presLayoutVars>
      </dgm:prSet>
      <dgm:spPr>
        <a:prstGeom prst="rect">
          <a:avLst/>
        </a:prstGeom>
      </dgm:spPr>
    </dgm:pt>
    <dgm:pt modelId="{459659A4-A255-43BC-828E-2B14C0FAB541}" type="pres">
      <dgm:prSet presAssocID="{1C2B6E4C-CEE8-423F-899F-F4DCEAAA8735}" presName="Name56" presStyleLbl="parChTrans1D2" presStyleIdx="0" presStyleCnt="2"/>
      <dgm:spPr/>
    </dgm:pt>
    <dgm:pt modelId="{75A8C205-221E-442C-81D4-B77273AE8835}" type="pres">
      <dgm:prSet presAssocID="{76A82348-9802-450E-80EE-D06DD9CABCCD}" presName="text0" presStyleLbl="node1" presStyleIdx="1" presStyleCnt="3" custScaleX="247473" custScaleY="151959" custRadScaleRad="123065" custRadScaleInc="-100000">
        <dgm:presLayoutVars>
          <dgm:bulletEnabled val="1"/>
        </dgm:presLayoutVars>
      </dgm:prSet>
      <dgm:spPr>
        <a:prstGeom prst="rect">
          <a:avLst/>
        </a:prstGeom>
      </dgm:spPr>
    </dgm:pt>
    <dgm:pt modelId="{B41463C0-2099-4696-AB64-900175234C97}" type="pres">
      <dgm:prSet presAssocID="{646F8045-9862-474B-98BA-D92559A41312}" presName="Name56" presStyleLbl="parChTrans1D2" presStyleIdx="1" presStyleCnt="2"/>
      <dgm:spPr/>
    </dgm:pt>
    <dgm:pt modelId="{AD99B209-1265-435B-9CFC-FD1DE4CEA01D}" type="pres">
      <dgm:prSet presAssocID="{35D85E0F-B181-413D-A243-D1E32893AF9C}" presName="text0" presStyleLbl="node1" presStyleIdx="2" presStyleCnt="3" custScaleX="255770" custScaleY="157760" custRadScaleRad="127812" custRadScaleInc="-99278">
        <dgm:presLayoutVars>
          <dgm:bulletEnabled val="1"/>
        </dgm:presLayoutVars>
      </dgm:prSet>
      <dgm:spPr>
        <a:prstGeom prst="rect">
          <a:avLst/>
        </a:prstGeom>
      </dgm:spPr>
    </dgm:pt>
  </dgm:ptLst>
  <dgm:cxnLst>
    <dgm:cxn modelId="{834A791D-1EB8-4E1E-99AB-60C88CFDCA34}" type="presOf" srcId="{35D85E0F-B181-413D-A243-D1E32893AF9C}" destId="{AD99B209-1265-435B-9CFC-FD1DE4CEA01D}" srcOrd="0" destOrd="0" presId="urn:microsoft.com/office/officeart/2008/layout/RadialCluster"/>
    <dgm:cxn modelId="{2102883C-AE63-444C-B1E6-B2F8B0A0F6A9}" srcId="{C3B8116D-5462-415E-A30F-216818348FB2}" destId="{6A72A725-23B0-41F2-9454-ACD5F93F29CB}" srcOrd="0" destOrd="0" parTransId="{CCE3FEF8-7546-418D-8AE8-28C953697B2B}" sibTransId="{000DA187-27E7-4D1D-A3FA-AE232BE14E36}"/>
    <dgm:cxn modelId="{30C9CF5B-0AE2-4775-BFA2-8767F35821D3}" type="presOf" srcId="{1C2B6E4C-CEE8-423F-899F-F4DCEAAA8735}" destId="{459659A4-A255-43BC-828E-2B14C0FAB541}" srcOrd="0" destOrd="0" presId="urn:microsoft.com/office/officeart/2008/layout/RadialCluster"/>
    <dgm:cxn modelId="{E3309D6C-C174-4EBC-92EB-6F22FC39D6A8}" srcId="{6A72A725-23B0-41F2-9454-ACD5F93F29CB}" destId="{76A82348-9802-450E-80EE-D06DD9CABCCD}" srcOrd="0" destOrd="0" parTransId="{1C2B6E4C-CEE8-423F-899F-F4DCEAAA8735}" sibTransId="{6921D8EB-E391-431E-A32E-5F8D5998728F}"/>
    <dgm:cxn modelId="{0CB83170-FE9A-46B4-AA77-99E463DB2ECB}" srcId="{6A72A725-23B0-41F2-9454-ACD5F93F29CB}" destId="{35D85E0F-B181-413D-A243-D1E32893AF9C}" srcOrd="1" destOrd="0" parTransId="{646F8045-9862-474B-98BA-D92559A41312}" sibTransId="{4F39A05F-BA6F-486A-96A0-B87CCE7053AB}"/>
    <dgm:cxn modelId="{9D5FF1B2-E672-4ACA-BF5B-D841B27CCAA3}" type="presOf" srcId="{6A72A725-23B0-41F2-9454-ACD5F93F29CB}" destId="{EB90E809-4284-4A4A-AD3C-B87A06CA8FAB}" srcOrd="0" destOrd="0" presId="urn:microsoft.com/office/officeart/2008/layout/RadialCluster"/>
    <dgm:cxn modelId="{8355D5BE-D121-40AA-BB27-953EC2ADFA3A}" type="presOf" srcId="{646F8045-9862-474B-98BA-D92559A41312}" destId="{B41463C0-2099-4696-AB64-900175234C97}" srcOrd="0" destOrd="0" presId="urn:microsoft.com/office/officeart/2008/layout/RadialCluster"/>
    <dgm:cxn modelId="{9EB387E3-2741-41AF-AB14-F0DFBD4B555B}" type="presOf" srcId="{C3B8116D-5462-415E-A30F-216818348FB2}" destId="{6C10231B-301F-4D72-87C6-EC9AC6C4697B}" srcOrd="0" destOrd="0" presId="urn:microsoft.com/office/officeart/2008/layout/RadialCluster"/>
    <dgm:cxn modelId="{FA6E86FC-846D-47F5-B26E-4CBB93FA2D64}" type="presOf" srcId="{76A82348-9802-450E-80EE-D06DD9CABCCD}" destId="{75A8C205-221E-442C-81D4-B77273AE8835}" srcOrd="0" destOrd="0" presId="urn:microsoft.com/office/officeart/2008/layout/RadialCluster"/>
    <dgm:cxn modelId="{AD4A0716-EDF8-4FD3-A02A-323778B75AEF}" type="presParOf" srcId="{6C10231B-301F-4D72-87C6-EC9AC6C4697B}" destId="{33F19C0E-1748-46C3-B908-637A67D75802}" srcOrd="0" destOrd="0" presId="urn:microsoft.com/office/officeart/2008/layout/RadialCluster"/>
    <dgm:cxn modelId="{D8668217-D215-4178-A926-85C7D3AE3F4B}" type="presParOf" srcId="{33F19C0E-1748-46C3-B908-637A67D75802}" destId="{EB90E809-4284-4A4A-AD3C-B87A06CA8FAB}" srcOrd="0" destOrd="0" presId="urn:microsoft.com/office/officeart/2008/layout/RadialCluster"/>
    <dgm:cxn modelId="{E146BB15-2D6A-4615-ABFE-D0BD9CC7DDDD}" type="presParOf" srcId="{33F19C0E-1748-46C3-B908-637A67D75802}" destId="{459659A4-A255-43BC-828E-2B14C0FAB541}" srcOrd="1" destOrd="0" presId="urn:microsoft.com/office/officeart/2008/layout/RadialCluster"/>
    <dgm:cxn modelId="{23E5062B-E77A-4C12-A54F-40A546B59E11}" type="presParOf" srcId="{33F19C0E-1748-46C3-B908-637A67D75802}" destId="{75A8C205-221E-442C-81D4-B77273AE8835}" srcOrd="2" destOrd="0" presId="urn:microsoft.com/office/officeart/2008/layout/RadialCluster"/>
    <dgm:cxn modelId="{9DFEDFD6-A4EE-4D8C-AB71-7C5F64031C45}" type="presParOf" srcId="{33F19C0E-1748-46C3-B908-637A67D75802}" destId="{B41463C0-2099-4696-AB64-900175234C97}" srcOrd="3" destOrd="0" presId="urn:microsoft.com/office/officeart/2008/layout/RadialCluster"/>
    <dgm:cxn modelId="{4AA20A7A-E026-4F39-9952-0160933A3385}" type="presParOf" srcId="{33F19C0E-1748-46C3-B908-637A67D75802}" destId="{AD99B209-1265-435B-9CFC-FD1DE4CEA01D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C167091-969D-4CA3-9930-34258F53936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6EC9BD4-3CBC-4026-BC8B-C310A60D8F74}" type="pres">
      <dgm:prSet presAssocID="{FC167091-969D-4CA3-9930-34258F539368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75F55863-1E93-425A-B5FD-A1EC09216050}" type="presOf" srcId="{FC167091-969D-4CA3-9930-34258F539368}" destId="{E6EC9BD4-3CBC-4026-BC8B-C310A60D8F7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4E75E8C-961D-4C65-A9A5-49DDCF444CB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C7FE58A-2C18-41CF-A719-88B18D1137FE}" type="pres">
      <dgm:prSet presAssocID="{54E75E8C-961D-4C65-A9A5-49DDCF444CBB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249BE34E-8BDD-4FEA-8566-591D1D99CDED}" type="presOf" srcId="{54E75E8C-961D-4C65-A9A5-49DDCF444CBB}" destId="{8C7FE58A-2C18-41CF-A719-88B18D1137F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B31913-B9CE-4BDB-A34A-7FE38B8C1431}">
      <dsp:nvSpPr>
        <dsp:cNvPr id="0" name=""/>
        <dsp:cNvSpPr/>
      </dsp:nvSpPr>
      <dsp:spPr>
        <a:xfrm rot="16200000">
          <a:off x="-1261975" y="1266339"/>
          <a:ext cx="4064000" cy="1531321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8474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+mj-lt"/>
            </a:rPr>
            <a:t>Распространенность профессий, напрямую связанных с эффективностью кровоснабжения головного мозга</a:t>
          </a:r>
          <a:endParaRPr lang="en-US" sz="1200" kern="1200" dirty="0"/>
        </a:p>
      </dsp:txBody>
      <dsp:txXfrm rot="5400000">
        <a:off x="4364" y="812800"/>
        <a:ext cx="1531321" cy="2438400"/>
      </dsp:txXfrm>
    </dsp:sp>
    <dsp:sp modelId="{30226BA4-8808-44E2-B987-C8C0029E3560}">
      <dsp:nvSpPr>
        <dsp:cNvPr id="0" name=""/>
        <dsp:cNvSpPr/>
      </dsp:nvSpPr>
      <dsp:spPr>
        <a:xfrm rot="16200000">
          <a:off x="384195" y="1266339"/>
          <a:ext cx="4064000" cy="1531321"/>
        </a:xfrm>
        <a:prstGeom prst="flowChartManualOperation">
          <a:avLst/>
        </a:prstGeom>
        <a:solidFill>
          <a:schemeClr val="accent5">
            <a:hueOff val="4650421"/>
            <a:satOff val="-1776"/>
            <a:lumOff val="-53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8474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Распространенность заболеваний вертеброгенной и невертеброгенной природы</a:t>
          </a:r>
          <a:endParaRPr lang="en-US" sz="1200" kern="1200" dirty="0"/>
        </a:p>
      </dsp:txBody>
      <dsp:txXfrm rot="5400000">
        <a:off x="1650534" y="812800"/>
        <a:ext cx="1531321" cy="2438400"/>
      </dsp:txXfrm>
    </dsp:sp>
    <dsp:sp modelId="{6EF6C94C-FAB4-4F53-9D9E-3044E1651AEB}">
      <dsp:nvSpPr>
        <dsp:cNvPr id="0" name=""/>
        <dsp:cNvSpPr/>
      </dsp:nvSpPr>
      <dsp:spPr>
        <a:xfrm rot="16200000">
          <a:off x="2030366" y="1266339"/>
          <a:ext cx="4064000" cy="1531321"/>
        </a:xfrm>
        <a:prstGeom prst="flowChartManualOperation">
          <a:avLst/>
        </a:prstGeom>
        <a:solidFill>
          <a:schemeClr val="accent5">
            <a:hueOff val="9300841"/>
            <a:satOff val="-3552"/>
            <a:lumOff val="-107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8474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Синдром позвоночной артерии при остеохондрозе шейного отдела позвоночника и соматоформная дисфункция вегетативной нервной системы как примеры типичных и наиболее опасных заболеваний</a:t>
          </a:r>
          <a:endParaRPr lang="en-US" sz="1200" kern="1200" dirty="0"/>
        </a:p>
      </dsp:txBody>
      <dsp:txXfrm rot="5400000">
        <a:off x="3296705" y="812800"/>
        <a:ext cx="1531321" cy="2438400"/>
      </dsp:txXfrm>
    </dsp:sp>
    <dsp:sp modelId="{DF54C095-D597-46D7-8013-5062B8BFCB18}">
      <dsp:nvSpPr>
        <dsp:cNvPr id="0" name=""/>
        <dsp:cNvSpPr/>
      </dsp:nvSpPr>
      <dsp:spPr>
        <a:xfrm rot="16200000">
          <a:off x="3676536" y="1266339"/>
          <a:ext cx="4064000" cy="1531321"/>
        </a:xfrm>
        <a:prstGeom prst="flowChartManualOperation">
          <a:avLst/>
        </a:prstGeom>
        <a:solidFill>
          <a:schemeClr val="accent5">
            <a:hueOff val="13951262"/>
            <a:satOff val="-5328"/>
            <a:lumOff val="-16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8474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На начальных стадиях заболевания традиционные методы диагностики малоэффективны или неэффективны вовсе</a:t>
          </a:r>
          <a:endParaRPr lang="en-US" sz="1200" kern="1200" dirty="0"/>
        </a:p>
      </dsp:txBody>
      <dsp:txXfrm rot="5400000">
        <a:off x="4942875" y="812800"/>
        <a:ext cx="1531321" cy="2438400"/>
      </dsp:txXfrm>
    </dsp:sp>
    <dsp:sp modelId="{8385DF19-B368-45ED-941E-2E67CD2E8A44}">
      <dsp:nvSpPr>
        <dsp:cNvPr id="0" name=""/>
        <dsp:cNvSpPr/>
      </dsp:nvSpPr>
      <dsp:spPr>
        <a:xfrm rot="16200000">
          <a:off x="5322707" y="1266339"/>
          <a:ext cx="4064000" cy="1531321"/>
        </a:xfrm>
        <a:prstGeom prst="flowChartManualOperation">
          <a:avLst/>
        </a:prstGeom>
        <a:solidFill>
          <a:schemeClr val="accent5">
            <a:hueOff val="18601683"/>
            <a:satOff val="-7104"/>
            <a:lumOff val="-215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8474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Дальнейшее развитие болезни приводит к нарушению в работе органов, что влечет за собой потерю работоспособности и повышенные риски смерти</a:t>
          </a:r>
          <a:endParaRPr lang="en-US" sz="1200" kern="1200" dirty="0"/>
        </a:p>
      </dsp:txBody>
      <dsp:txXfrm rot="5400000">
        <a:off x="6589046" y="812800"/>
        <a:ext cx="1531321" cy="24384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68AF67-5281-453E-BBD4-9F57D221091A}">
      <dsp:nvSpPr>
        <dsp:cNvPr id="0" name=""/>
        <dsp:cNvSpPr/>
      </dsp:nvSpPr>
      <dsp:spPr>
        <a:xfrm>
          <a:off x="0" y="943242"/>
          <a:ext cx="3523300" cy="1209998"/>
        </a:xfrm>
        <a:prstGeom prst="rect">
          <a:avLst/>
        </a:prstGeom>
        <a:solidFill>
          <a:srgbClr val="7B96B8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Органические повреждения органов и систем</a:t>
          </a:r>
          <a:endParaRPr lang="en-US" sz="1600" b="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0" y="943242"/>
        <a:ext cx="3523300" cy="120999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9B7BE7-1AD0-4F32-B615-9DBDF7206D03}">
      <dsp:nvSpPr>
        <dsp:cNvPr id="0" name=""/>
        <dsp:cNvSpPr/>
      </dsp:nvSpPr>
      <dsp:spPr>
        <a:xfrm>
          <a:off x="0" y="873506"/>
          <a:ext cx="3523300" cy="1216800"/>
        </a:xfrm>
        <a:prstGeom prst="rect">
          <a:avLst/>
        </a:prstGeom>
        <a:solidFill>
          <a:srgbClr val="7B96B8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Психогенная этиология</a:t>
          </a:r>
          <a:endParaRPr lang="en-US" sz="1600" b="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0" y="873506"/>
        <a:ext cx="3523300" cy="12168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8F238-CD51-4AD2-8210-6870B568ABF5}">
      <dsp:nvSpPr>
        <dsp:cNvPr id="0" name=""/>
        <dsp:cNvSpPr/>
      </dsp:nvSpPr>
      <dsp:spPr>
        <a:xfrm>
          <a:off x="0" y="0"/>
          <a:ext cx="7486286" cy="990990"/>
        </a:xfrm>
        <a:prstGeom prst="rect">
          <a:avLst/>
        </a:prstGeom>
        <a:solidFill>
          <a:srgbClr val="7B96B8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Вариабельность сердечного ритма исследовали на основе длительности кардиоинтервалов </a:t>
          </a:r>
          <a:endParaRPr lang="en-US" sz="200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0" y="0"/>
        <a:ext cx="7486286" cy="990990"/>
      </dsp:txXfrm>
    </dsp:sp>
    <dsp:sp modelId="{C17A238E-FA63-40B5-9380-FD80813DD09D}">
      <dsp:nvSpPr>
        <dsp:cNvPr id="0" name=""/>
        <dsp:cNvSpPr/>
      </dsp:nvSpPr>
      <dsp:spPr>
        <a:xfrm>
          <a:off x="0" y="1048300"/>
          <a:ext cx="7486286" cy="990990"/>
        </a:xfrm>
        <a:prstGeom prst="rect">
          <a:avLst/>
        </a:prstGeom>
        <a:solidFill>
          <a:srgbClr val="7B96B8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фиксировали путем записи электрокардиограммы в стандартном отведении</a:t>
          </a:r>
          <a:endParaRPr lang="en-US" sz="200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0" y="1048300"/>
        <a:ext cx="7486286" cy="990990"/>
      </dsp:txXfrm>
    </dsp:sp>
    <dsp:sp modelId="{23463D71-4839-46E1-9B04-4D38B82A380B}">
      <dsp:nvSpPr>
        <dsp:cNvPr id="0" name=""/>
        <dsp:cNvSpPr/>
      </dsp:nvSpPr>
      <dsp:spPr>
        <a:xfrm>
          <a:off x="0" y="2095661"/>
          <a:ext cx="7486286" cy="1184887"/>
        </a:xfrm>
        <a:prstGeom prst="rect">
          <a:avLst/>
        </a:prstGeom>
        <a:solidFill>
          <a:srgbClr val="7B96B8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Согласованность работы сердца и сосудов исследовали на основе </a:t>
          </a:r>
          <a:r>
            <a:rPr lang="ru-RU" sz="2000" kern="1200">
              <a:latin typeface="Calibri Light" panose="020F0302020204030204" pitchFamily="34" charset="0"/>
              <a:cs typeface="Calibri Light" panose="020F0302020204030204" pitchFamily="34" charset="0"/>
            </a:rPr>
            <a:t>показателей совпадения длительности </a:t>
          </a:r>
          <a:r>
            <a:rPr lang="ru-RU" sz="2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кардиоинтервала и длительности пульсовой волны</a:t>
          </a:r>
          <a:endParaRPr lang="en-US" sz="200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0" y="2095661"/>
        <a:ext cx="7486286" cy="1184887"/>
      </dsp:txXfrm>
    </dsp:sp>
    <dsp:sp modelId="{9A33A0DE-E36F-4005-9B79-B636B24B028B}">
      <dsp:nvSpPr>
        <dsp:cNvPr id="0" name=""/>
        <dsp:cNvSpPr/>
      </dsp:nvSpPr>
      <dsp:spPr>
        <a:xfrm>
          <a:off x="0" y="3341198"/>
          <a:ext cx="7486286" cy="990990"/>
        </a:xfrm>
        <a:prstGeom prst="rect">
          <a:avLst/>
        </a:prstGeom>
        <a:solidFill>
          <a:srgbClr val="7B96B8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фиксировали путем синхронной записи данных электрокардиограммы и фотоплетизмограммы</a:t>
          </a:r>
          <a:endParaRPr lang="en-US" sz="200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0" y="3341198"/>
        <a:ext cx="7486286" cy="99099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0615BE-421E-48E4-BE50-C2C421B34329}">
      <dsp:nvSpPr>
        <dsp:cNvPr id="0" name=""/>
        <dsp:cNvSpPr/>
      </dsp:nvSpPr>
      <dsp:spPr>
        <a:xfrm>
          <a:off x="95673" y="190946"/>
          <a:ext cx="5904653" cy="1741289"/>
        </a:xfrm>
        <a:prstGeom prst="rect">
          <a:avLst/>
        </a:prstGeom>
        <a:solidFill>
          <a:srgbClr val="7B96B8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+mj-lt"/>
            </a:rPr>
            <a:t>Добровольцы без каких-либо сердечно-сосудистых заболеваний и нарушений мозгового кровообращения</a:t>
          </a:r>
          <a:endParaRPr lang="en-US" sz="2000" kern="1200" dirty="0">
            <a:latin typeface="+mj-lt"/>
          </a:endParaRPr>
        </a:p>
      </dsp:txBody>
      <dsp:txXfrm>
        <a:off x="95673" y="190946"/>
        <a:ext cx="5904653" cy="1741289"/>
      </dsp:txXfrm>
    </dsp:sp>
    <dsp:sp modelId="{DA0196FB-53A2-4AFE-A02B-C3461CA1CDCE}">
      <dsp:nvSpPr>
        <dsp:cNvPr id="0" name=""/>
        <dsp:cNvSpPr/>
      </dsp:nvSpPr>
      <dsp:spPr>
        <a:xfrm>
          <a:off x="73849" y="2292276"/>
          <a:ext cx="2902148" cy="1741289"/>
        </a:xfrm>
        <a:prstGeom prst="rect">
          <a:avLst/>
        </a:prstGeom>
        <a:solidFill>
          <a:srgbClr val="7B96B8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+mj-lt"/>
            </a:rPr>
            <a:t>состав 16 человек</a:t>
          </a:r>
          <a:endParaRPr lang="en-US" sz="2000" kern="1200" dirty="0">
            <a:latin typeface="+mj-lt"/>
          </a:endParaRPr>
        </a:p>
      </dsp:txBody>
      <dsp:txXfrm>
        <a:off x="73849" y="2292276"/>
        <a:ext cx="2902148" cy="1741289"/>
      </dsp:txXfrm>
    </dsp:sp>
    <dsp:sp modelId="{7ED7F60F-2634-405C-AE93-A94CCCC6E356}">
      <dsp:nvSpPr>
        <dsp:cNvPr id="0" name=""/>
        <dsp:cNvSpPr/>
      </dsp:nvSpPr>
      <dsp:spPr>
        <a:xfrm>
          <a:off x="3120002" y="2292276"/>
          <a:ext cx="2902148" cy="1741289"/>
        </a:xfrm>
        <a:prstGeom prst="rect">
          <a:avLst/>
        </a:prstGeom>
        <a:solidFill>
          <a:srgbClr val="7B96B8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+mj-lt"/>
            </a:rPr>
            <a:t>средний возраст – </a:t>
          </a:r>
          <a:br>
            <a:rPr lang="ru-RU" sz="2000" kern="1200" dirty="0">
              <a:latin typeface="+mj-lt"/>
            </a:rPr>
          </a:br>
          <a:r>
            <a:rPr lang="ru-RU" sz="2000" kern="1200" dirty="0">
              <a:latin typeface="+mj-lt"/>
            </a:rPr>
            <a:t>22 года</a:t>
          </a:r>
          <a:endParaRPr lang="en-US" sz="2000" kern="1200" dirty="0">
            <a:latin typeface="+mj-lt"/>
          </a:endParaRPr>
        </a:p>
      </dsp:txBody>
      <dsp:txXfrm>
        <a:off x="3120002" y="2292276"/>
        <a:ext cx="2902148" cy="17412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90E809-4284-4A4A-AD3C-B87A06CA8FAB}">
      <dsp:nvSpPr>
        <dsp:cNvPr id="0" name=""/>
        <dsp:cNvSpPr/>
      </dsp:nvSpPr>
      <dsp:spPr>
        <a:xfrm>
          <a:off x="2966434" y="1464578"/>
          <a:ext cx="2212050" cy="2102010"/>
        </a:xfrm>
        <a:prstGeom prst="rect">
          <a:avLst/>
        </a:prstGeom>
        <a:solidFill>
          <a:srgbClr val="7B96B8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Схожая симптоматика</a:t>
          </a:r>
          <a:endParaRPr lang="en-US" sz="200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2966434" y="1464578"/>
        <a:ext cx="2212050" cy="2102010"/>
      </dsp:txXfrm>
    </dsp:sp>
    <dsp:sp modelId="{459659A4-A255-43BC-828E-2B14C0FAB541}">
      <dsp:nvSpPr>
        <dsp:cNvPr id="0" name=""/>
        <dsp:cNvSpPr/>
      </dsp:nvSpPr>
      <dsp:spPr>
        <a:xfrm rot="10800000">
          <a:off x="2819408" y="2515584"/>
          <a:ext cx="14702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7025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A8C205-221E-442C-81D4-B77273AE8835}">
      <dsp:nvSpPr>
        <dsp:cNvPr id="0" name=""/>
        <dsp:cNvSpPr/>
      </dsp:nvSpPr>
      <dsp:spPr>
        <a:xfrm>
          <a:off x="302125" y="1742724"/>
          <a:ext cx="2517283" cy="1545719"/>
        </a:xfrm>
        <a:prstGeom prst="rect">
          <a:avLst/>
        </a:prstGeom>
        <a:solidFill>
          <a:srgbClr val="7B96B8"/>
        </a:solidFill>
        <a:ln w="15875" cap="flat" cmpd="sng" algn="ctr">
          <a:noFill/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Соматические заболевания</a:t>
          </a:r>
        </a:p>
      </dsp:txBody>
      <dsp:txXfrm>
        <a:off x="302125" y="1742724"/>
        <a:ext cx="2517283" cy="1545719"/>
      </dsp:txXfrm>
    </dsp:sp>
    <dsp:sp modelId="{B41463C0-2099-4696-AB64-900175234C97}">
      <dsp:nvSpPr>
        <dsp:cNvPr id="0" name=""/>
        <dsp:cNvSpPr/>
      </dsp:nvSpPr>
      <dsp:spPr>
        <a:xfrm rot="39356">
          <a:off x="5178479" y="2529118"/>
          <a:ext cx="15227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2272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99B209-1265-435B-9CFC-FD1DE4CEA01D}">
      <dsp:nvSpPr>
        <dsp:cNvPr id="0" name=""/>
        <dsp:cNvSpPr/>
      </dsp:nvSpPr>
      <dsp:spPr>
        <a:xfrm>
          <a:off x="5330746" y="1742519"/>
          <a:ext cx="2601679" cy="1604726"/>
        </a:xfrm>
        <a:prstGeom prst="rect">
          <a:avLst/>
        </a:prstGeom>
        <a:solidFill>
          <a:srgbClr val="7B96B8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Соматоформные</a:t>
          </a:r>
          <a:r>
            <a:rPr lang="ru-RU" sz="2000" kern="12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 расстройства</a:t>
          </a:r>
          <a:endParaRPr lang="en-US" sz="200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5330746" y="1742519"/>
        <a:ext cx="2601679" cy="16047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68AF67-5281-453E-BBD4-9F57D221091A}">
      <dsp:nvSpPr>
        <dsp:cNvPr id="0" name=""/>
        <dsp:cNvSpPr/>
      </dsp:nvSpPr>
      <dsp:spPr>
        <a:xfrm>
          <a:off x="0" y="844963"/>
          <a:ext cx="3523300" cy="1474685"/>
        </a:xfrm>
        <a:prstGeom prst="rect">
          <a:avLst/>
        </a:prstGeom>
        <a:solidFill>
          <a:srgbClr val="7B96B8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головные боли, головокружение, боли за грудиной, снижение слуха, снижение остроты зрения, недостаток воздуха, тошнота, скачки АД, обмороки, глоточные симптомы, подъем температуры тела, бессонница </a:t>
          </a:r>
          <a:endParaRPr lang="en-US" sz="1600" b="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0" y="844963"/>
        <a:ext cx="3523300" cy="14746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9B7BE7-1AD0-4F32-B615-9DBDF7206D03}">
      <dsp:nvSpPr>
        <dsp:cNvPr id="0" name=""/>
        <dsp:cNvSpPr/>
      </dsp:nvSpPr>
      <dsp:spPr>
        <a:xfrm>
          <a:off x="0" y="791338"/>
          <a:ext cx="3523300" cy="1482974"/>
        </a:xfrm>
        <a:prstGeom prst="rect">
          <a:avLst/>
        </a:prstGeom>
        <a:solidFill>
          <a:srgbClr val="7B96B8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боли в сердце, учащение сердцебиения, скачки артериального давления (АД), нехватку воздуха, нарушение глотания, тошнота, гипертермия, бессонница, боли в шее, головные боли </a:t>
          </a:r>
        </a:p>
      </dsp:txBody>
      <dsp:txXfrm>
        <a:off x="0" y="791338"/>
        <a:ext cx="3523300" cy="148297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90E809-4284-4A4A-AD3C-B87A06CA8FAB}">
      <dsp:nvSpPr>
        <dsp:cNvPr id="0" name=""/>
        <dsp:cNvSpPr/>
      </dsp:nvSpPr>
      <dsp:spPr>
        <a:xfrm>
          <a:off x="2966434" y="1464578"/>
          <a:ext cx="2212050" cy="2102010"/>
        </a:xfrm>
        <a:prstGeom prst="rect">
          <a:avLst/>
        </a:prstGeom>
        <a:solidFill>
          <a:srgbClr val="7B96B8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Различная этиология</a:t>
          </a:r>
          <a:endParaRPr lang="en-US" sz="200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2966434" y="1464578"/>
        <a:ext cx="2212050" cy="2102010"/>
      </dsp:txXfrm>
    </dsp:sp>
    <dsp:sp modelId="{459659A4-A255-43BC-828E-2B14C0FAB541}">
      <dsp:nvSpPr>
        <dsp:cNvPr id="0" name=""/>
        <dsp:cNvSpPr/>
      </dsp:nvSpPr>
      <dsp:spPr>
        <a:xfrm rot="10800000">
          <a:off x="2819408" y="2515584"/>
          <a:ext cx="14702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7025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A8C205-221E-442C-81D4-B77273AE8835}">
      <dsp:nvSpPr>
        <dsp:cNvPr id="0" name=""/>
        <dsp:cNvSpPr/>
      </dsp:nvSpPr>
      <dsp:spPr>
        <a:xfrm>
          <a:off x="302125" y="1742724"/>
          <a:ext cx="2517283" cy="1545719"/>
        </a:xfrm>
        <a:prstGeom prst="rect">
          <a:avLst/>
        </a:prstGeom>
        <a:solidFill>
          <a:srgbClr val="7B96B8"/>
        </a:solidFill>
        <a:ln w="15875" cap="flat" cmpd="sng" algn="ctr">
          <a:noFill/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Соматические заболевания</a:t>
          </a:r>
          <a:endParaRPr lang="en-US" sz="2000" kern="1200" dirty="0">
            <a:solidFill>
              <a:schemeClr val="bg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302125" y="1742724"/>
        <a:ext cx="2517283" cy="1545719"/>
      </dsp:txXfrm>
    </dsp:sp>
    <dsp:sp modelId="{B41463C0-2099-4696-AB64-900175234C97}">
      <dsp:nvSpPr>
        <dsp:cNvPr id="0" name=""/>
        <dsp:cNvSpPr/>
      </dsp:nvSpPr>
      <dsp:spPr>
        <a:xfrm rot="39356">
          <a:off x="5178479" y="2529118"/>
          <a:ext cx="15227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2272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99B209-1265-435B-9CFC-FD1DE4CEA01D}">
      <dsp:nvSpPr>
        <dsp:cNvPr id="0" name=""/>
        <dsp:cNvSpPr/>
      </dsp:nvSpPr>
      <dsp:spPr>
        <a:xfrm>
          <a:off x="5330746" y="1742519"/>
          <a:ext cx="2601679" cy="1604726"/>
        </a:xfrm>
        <a:prstGeom prst="rect">
          <a:avLst/>
        </a:prstGeom>
        <a:solidFill>
          <a:srgbClr val="7B96B8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Соматоформные расстройства</a:t>
          </a:r>
          <a:endParaRPr lang="en-US" sz="200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5330746" y="1742519"/>
        <a:ext cx="2601679" cy="160472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6BEBE-7037-404B-8374-7F572AC46C19}" type="datetimeFigureOut">
              <a:rPr lang="en-US" smtClean="0"/>
              <a:t>5/17/21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73D2B-3186-4DCF-ABA4-BF2E0D88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71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E73D2B-3186-4DCF-ABA4-BF2E0D88E9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4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66359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33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753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879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41203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952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18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699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39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9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803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9680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image" Target="../media/image2.png"/><Relationship Id="rId7" Type="http://schemas.openxmlformats.org/officeDocument/2006/relationships/diagramData" Target="../diagrams/data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microsoft.com/office/2007/relationships/diagramDrawing" Target="../diagrams/drawing13.xml"/><Relationship Id="rId5" Type="http://schemas.openxmlformats.org/officeDocument/2006/relationships/image" Target="../media/image4.png"/><Relationship Id="rId10" Type="http://schemas.openxmlformats.org/officeDocument/2006/relationships/diagramColors" Target="../diagrams/colors13.xml"/><Relationship Id="rId4" Type="http://schemas.openxmlformats.org/officeDocument/2006/relationships/image" Target="../media/image3.png"/><Relationship Id="rId9" Type="http://schemas.openxmlformats.org/officeDocument/2006/relationships/diagramQuickStyle" Target="../diagrams/quickStyle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8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2.png"/><Relationship Id="rId7" Type="http://schemas.openxmlformats.org/officeDocument/2006/relationships/diagramData" Target="../diagrams/data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microsoft.com/office/2007/relationships/diagramDrawing" Target="../diagrams/drawing1.xml"/><Relationship Id="rId5" Type="http://schemas.openxmlformats.org/officeDocument/2006/relationships/image" Target="../media/image4.png"/><Relationship Id="rId10" Type="http://schemas.openxmlformats.org/officeDocument/2006/relationships/diagramColors" Target="../diagrams/colors1.xml"/><Relationship Id="rId4" Type="http://schemas.openxmlformats.org/officeDocument/2006/relationships/image" Target="../media/image3.png"/><Relationship Id="rId9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6.svg"/><Relationship Id="rId4" Type="http://schemas.openxmlformats.org/officeDocument/2006/relationships/image" Target="../media/image3.png"/><Relationship Id="rId9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2.xml"/><Relationship Id="rId21" Type="http://schemas.microsoft.com/office/2007/relationships/diagramDrawing" Target="../diagrams/drawing4.xml"/><Relationship Id="rId7" Type="http://schemas.openxmlformats.org/officeDocument/2006/relationships/image" Target="../media/image1.png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2" Type="http://schemas.openxmlformats.org/officeDocument/2006/relationships/diagramData" Target="../diagrams/data2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29" Type="http://schemas.openxmlformats.org/officeDocument/2006/relationships/diagramQuickStyle" Target="../diagrams/quickStyle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image" Target="../media/image5.png"/><Relationship Id="rId24" Type="http://schemas.openxmlformats.org/officeDocument/2006/relationships/diagramQuickStyle" Target="../diagrams/quickStyle5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28" Type="http://schemas.openxmlformats.org/officeDocument/2006/relationships/diagramLayout" Target="../diagrams/layout6.xml"/><Relationship Id="rId10" Type="http://schemas.openxmlformats.org/officeDocument/2006/relationships/image" Target="../media/image4.png"/><Relationship Id="rId19" Type="http://schemas.openxmlformats.org/officeDocument/2006/relationships/diagramQuickStyle" Target="../diagrams/quickStyle4.xml"/><Relationship Id="rId31" Type="http://schemas.microsoft.com/office/2007/relationships/diagramDrawing" Target="../diagrams/drawing6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3.png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Relationship Id="rId27" Type="http://schemas.openxmlformats.org/officeDocument/2006/relationships/diagramData" Target="../diagrams/data6.xml"/><Relationship Id="rId30" Type="http://schemas.openxmlformats.org/officeDocument/2006/relationships/diagramColors" Target="../diagrams/colors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diagramLayout" Target="../diagrams/layout8.xml"/><Relationship Id="rId18" Type="http://schemas.openxmlformats.org/officeDocument/2006/relationships/diagramLayout" Target="../diagrams/layout9.xml"/><Relationship Id="rId26" Type="http://schemas.microsoft.com/office/2007/relationships/diagramDrawing" Target="../diagrams/drawing10.xml"/><Relationship Id="rId3" Type="http://schemas.openxmlformats.org/officeDocument/2006/relationships/diagramLayout" Target="../diagrams/layout7.xml"/><Relationship Id="rId21" Type="http://schemas.microsoft.com/office/2007/relationships/diagramDrawing" Target="../diagrams/drawing9.xml"/><Relationship Id="rId7" Type="http://schemas.openxmlformats.org/officeDocument/2006/relationships/image" Target="../media/image1.png"/><Relationship Id="rId12" Type="http://schemas.openxmlformats.org/officeDocument/2006/relationships/diagramData" Target="../diagrams/data8.xml"/><Relationship Id="rId17" Type="http://schemas.openxmlformats.org/officeDocument/2006/relationships/diagramData" Target="../diagrams/data9.xml"/><Relationship Id="rId25" Type="http://schemas.openxmlformats.org/officeDocument/2006/relationships/diagramColors" Target="../diagrams/colors10.xml"/><Relationship Id="rId2" Type="http://schemas.openxmlformats.org/officeDocument/2006/relationships/diagramData" Target="../diagrams/data7.xml"/><Relationship Id="rId16" Type="http://schemas.microsoft.com/office/2007/relationships/diagramDrawing" Target="../diagrams/drawing8.xml"/><Relationship Id="rId20" Type="http://schemas.openxmlformats.org/officeDocument/2006/relationships/diagramColors" Target="../diagrams/colors9.xml"/><Relationship Id="rId29" Type="http://schemas.openxmlformats.org/officeDocument/2006/relationships/diagramQuickStyle" Target="../diagrams/quickStyle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openxmlformats.org/officeDocument/2006/relationships/image" Target="../media/image5.png"/><Relationship Id="rId24" Type="http://schemas.openxmlformats.org/officeDocument/2006/relationships/diagramQuickStyle" Target="../diagrams/quickStyle10.xml"/><Relationship Id="rId5" Type="http://schemas.openxmlformats.org/officeDocument/2006/relationships/diagramColors" Target="../diagrams/colors7.xml"/><Relationship Id="rId15" Type="http://schemas.openxmlformats.org/officeDocument/2006/relationships/diagramColors" Target="../diagrams/colors8.xml"/><Relationship Id="rId23" Type="http://schemas.openxmlformats.org/officeDocument/2006/relationships/diagramLayout" Target="../diagrams/layout10.xml"/><Relationship Id="rId28" Type="http://schemas.openxmlformats.org/officeDocument/2006/relationships/diagramLayout" Target="../diagrams/layout11.xml"/><Relationship Id="rId10" Type="http://schemas.openxmlformats.org/officeDocument/2006/relationships/image" Target="../media/image4.png"/><Relationship Id="rId19" Type="http://schemas.openxmlformats.org/officeDocument/2006/relationships/diagramQuickStyle" Target="../diagrams/quickStyle9.xml"/><Relationship Id="rId31" Type="http://schemas.microsoft.com/office/2007/relationships/diagramDrawing" Target="../diagrams/drawing11.xml"/><Relationship Id="rId4" Type="http://schemas.openxmlformats.org/officeDocument/2006/relationships/diagramQuickStyle" Target="../diagrams/quickStyle7.xml"/><Relationship Id="rId9" Type="http://schemas.openxmlformats.org/officeDocument/2006/relationships/image" Target="../media/image3.png"/><Relationship Id="rId14" Type="http://schemas.openxmlformats.org/officeDocument/2006/relationships/diagramQuickStyle" Target="../diagrams/quickStyle8.xml"/><Relationship Id="rId22" Type="http://schemas.openxmlformats.org/officeDocument/2006/relationships/diagramData" Target="../diagrams/data10.xml"/><Relationship Id="rId27" Type="http://schemas.openxmlformats.org/officeDocument/2006/relationships/diagramData" Target="../diagrams/data11.xml"/><Relationship Id="rId30" Type="http://schemas.openxmlformats.org/officeDocument/2006/relationships/diagramColors" Target="../diagrams/colors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image" Target="../media/image2.png"/><Relationship Id="rId7" Type="http://schemas.openxmlformats.org/officeDocument/2006/relationships/diagramData" Target="../diagrams/data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microsoft.com/office/2007/relationships/diagramDrawing" Target="../diagrams/drawing12.xml"/><Relationship Id="rId5" Type="http://schemas.openxmlformats.org/officeDocument/2006/relationships/image" Target="../media/image4.png"/><Relationship Id="rId10" Type="http://schemas.openxmlformats.org/officeDocument/2006/relationships/diagramColors" Target="../diagrams/colors12.xml"/><Relationship Id="rId4" Type="http://schemas.openxmlformats.org/officeDocument/2006/relationships/image" Target="../media/image3.png"/><Relationship Id="rId9" Type="http://schemas.openxmlformats.org/officeDocument/2006/relationships/diagramQuickStyle" Target="../diagrams/quickStyle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F4E682A7-0FF2-4C31-A6A8-9F9E80779D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0" b="11817"/>
          <a:stretch/>
        </p:blipFill>
        <p:spPr bwMode="auto">
          <a:xfrm>
            <a:off x="1" y="-3155"/>
            <a:ext cx="9144001" cy="159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>
            <a:extLst>
              <a:ext uri="{FF2B5EF4-FFF2-40B4-BE49-F238E27FC236}">
                <a16:creationId xmlns:a16="http://schemas.microsoft.com/office/drawing/2014/main" id="{6E5BEEB0-1CD6-4181-A0B1-CDB1F13599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279" y="-3155"/>
            <a:ext cx="3486720" cy="56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752CC092-4019-4585-9B28-F33D0094E3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9321"/>
            <a:ext cx="48205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>
            <a:extLst>
              <a:ext uri="{FF2B5EF4-FFF2-40B4-BE49-F238E27FC236}">
                <a16:creationId xmlns:a16="http://schemas.microsoft.com/office/drawing/2014/main" id="{D303C39F-C9B0-44AF-B1A0-749E09C6C2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4" t="26393" b="26981"/>
          <a:stretch/>
        </p:blipFill>
        <p:spPr bwMode="auto">
          <a:xfrm>
            <a:off x="8385878" y="6309320"/>
            <a:ext cx="758122" cy="5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Латышев\НТС_19.11.2015\лого нбикс.png">
            <a:extLst>
              <a:ext uri="{FF2B5EF4-FFF2-40B4-BE49-F238E27FC236}">
                <a16:creationId xmlns:a16="http://schemas.microsoft.com/office/drawing/2014/main" id="{C79AC52B-5935-48DC-A9A1-D08930E10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86" y="6351330"/>
            <a:ext cx="558207" cy="35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Нижний колонтитул 28">
            <a:extLst>
              <a:ext uri="{FF2B5EF4-FFF2-40B4-BE49-F238E27FC236}">
                <a16:creationId xmlns:a16="http://schemas.microsoft.com/office/drawing/2014/main" id="{E3F40A7A-F0B1-4818-ACF7-35B4783FAA48}"/>
              </a:ext>
            </a:extLst>
          </p:cNvPr>
          <p:cNvSpPr txBox="1">
            <a:spLocks/>
          </p:cNvSpPr>
          <p:nvPr/>
        </p:nvSpPr>
        <p:spPr>
          <a:xfrm>
            <a:off x="10108" y="6309321"/>
            <a:ext cx="471946" cy="548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286" y="1232421"/>
            <a:ext cx="7414592" cy="3025679"/>
          </a:xfrm>
        </p:spPr>
        <p:txBody>
          <a:bodyPr>
            <a:noAutofit/>
          </a:bodyPr>
          <a:lstStyle/>
          <a:p>
            <a:pPr algn="r"/>
            <a:r>
              <a:rPr lang="ru-R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Электрооптические методы диагностики лиц с особенностями кровоснабжения головного мозга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74228" y="5625579"/>
            <a:ext cx="3022104" cy="1766232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Докладчик:</a:t>
            </a:r>
            <a:endParaRPr lang="en-US" sz="1400" cap="none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cap="non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Николаев А.А.</a:t>
            </a:r>
            <a:endParaRPr lang="en-US" sz="1400" cap="none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340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>
            <a:extLst>
              <a:ext uri="{FF2B5EF4-FFF2-40B4-BE49-F238E27FC236}">
                <a16:creationId xmlns:a16="http://schemas.microsoft.com/office/drawing/2014/main" id="{7FCFE506-3AD5-4436-B844-934252A349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0" b="11817"/>
          <a:stretch/>
        </p:blipFill>
        <p:spPr bwMode="auto">
          <a:xfrm>
            <a:off x="1" y="-3155"/>
            <a:ext cx="9144001" cy="159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">
            <a:extLst>
              <a:ext uri="{FF2B5EF4-FFF2-40B4-BE49-F238E27FC236}">
                <a16:creationId xmlns:a16="http://schemas.microsoft.com/office/drawing/2014/main" id="{728C1DA2-0FA7-462C-8374-013F2A24A9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280" y="-11514"/>
            <a:ext cx="3486720" cy="56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0C854EFA-9ADC-4BDC-87E3-1C19BCB2F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9321"/>
            <a:ext cx="48205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0">
            <a:extLst>
              <a:ext uri="{FF2B5EF4-FFF2-40B4-BE49-F238E27FC236}">
                <a16:creationId xmlns:a16="http://schemas.microsoft.com/office/drawing/2014/main" id="{64411E31-C423-4F1D-9D33-85155E6FB5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4" t="26393" b="26981"/>
          <a:stretch/>
        </p:blipFill>
        <p:spPr bwMode="auto">
          <a:xfrm>
            <a:off x="8385878" y="6309320"/>
            <a:ext cx="758122" cy="5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D:\Латышев\НТС_19.11.2015\лого нбикс.png">
            <a:extLst>
              <a:ext uri="{FF2B5EF4-FFF2-40B4-BE49-F238E27FC236}">
                <a16:creationId xmlns:a16="http://schemas.microsoft.com/office/drawing/2014/main" id="{B0AA1E9F-CA9B-4F40-BB9A-D9ACB3083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86" y="6351330"/>
            <a:ext cx="558207" cy="35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Нижний колонтитул 28">
            <a:extLst>
              <a:ext uri="{FF2B5EF4-FFF2-40B4-BE49-F238E27FC236}">
                <a16:creationId xmlns:a16="http://schemas.microsoft.com/office/drawing/2014/main" id="{E5E3A8DE-CCF8-4F7D-8CA2-628023E68A56}"/>
              </a:ext>
            </a:extLst>
          </p:cNvPr>
          <p:cNvSpPr txBox="1">
            <a:spLocks/>
          </p:cNvSpPr>
          <p:nvPr/>
        </p:nvSpPr>
        <p:spPr>
          <a:xfrm>
            <a:off x="10108" y="6309321"/>
            <a:ext cx="471946" cy="548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8A953A1-0701-4287-93B8-4821ACF9339A}" type="slidenum">
              <a:rPr lang="ru-RU" b="1" smtClean="0">
                <a:solidFill>
                  <a:prstClr val="white"/>
                </a:solidFill>
              </a:rPr>
              <a:t>10</a:t>
            </a:fld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18" name="Заголовок 4">
            <a:extLst>
              <a:ext uri="{FF2B5EF4-FFF2-40B4-BE49-F238E27FC236}">
                <a16:creationId xmlns:a16="http://schemas.microsoft.com/office/drawing/2014/main" id="{3E13794D-9C1D-4BD6-9442-8F28AB52ECAC}"/>
              </a:ext>
            </a:extLst>
          </p:cNvPr>
          <p:cNvSpPr txBox="1">
            <a:spLocks/>
          </p:cNvSpPr>
          <p:nvPr/>
        </p:nvSpPr>
        <p:spPr>
          <a:xfrm>
            <a:off x="2009542" y="721173"/>
            <a:ext cx="5124915" cy="6340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>
                <a:solidFill>
                  <a:schemeClr val="tx1"/>
                </a:solidFill>
              </a:rPr>
              <a:t>КОНТРОЛЬНАЯ ГРУППА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9610EFE-E05A-4EB0-9CDE-FFA29B011E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8601684"/>
              </p:ext>
            </p:extLst>
          </p:nvPr>
        </p:nvGraphicFramePr>
        <p:xfrm>
          <a:off x="1524000" y="202929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414144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>
            <a:extLst>
              <a:ext uri="{FF2B5EF4-FFF2-40B4-BE49-F238E27FC236}">
                <a16:creationId xmlns:a16="http://schemas.microsoft.com/office/drawing/2014/main" id="{C88808DB-DF2D-432C-A121-575ACF02EB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0" b="11817"/>
          <a:stretch/>
        </p:blipFill>
        <p:spPr bwMode="auto">
          <a:xfrm>
            <a:off x="1" y="-3155"/>
            <a:ext cx="9144001" cy="159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>
            <a:extLst>
              <a:ext uri="{FF2B5EF4-FFF2-40B4-BE49-F238E27FC236}">
                <a16:creationId xmlns:a16="http://schemas.microsoft.com/office/drawing/2014/main" id="{68DE730A-D4F8-4849-8DCB-B8355E3E93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280" y="-11514"/>
            <a:ext cx="3486720" cy="56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DB3F339B-0596-4906-9CB3-92ED6D187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9321"/>
            <a:ext cx="48205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0">
            <a:extLst>
              <a:ext uri="{FF2B5EF4-FFF2-40B4-BE49-F238E27FC236}">
                <a16:creationId xmlns:a16="http://schemas.microsoft.com/office/drawing/2014/main" id="{2C6188AA-3CD7-4BAD-A50F-E593A74563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4" t="26393" b="26981"/>
          <a:stretch/>
        </p:blipFill>
        <p:spPr bwMode="auto">
          <a:xfrm>
            <a:off x="8385878" y="6309320"/>
            <a:ext cx="758122" cy="5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D:\Латышев\НТС_19.11.2015\лого нбикс.png">
            <a:extLst>
              <a:ext uri="{FF2B5EF4-FFF2-40B4-BE49-F238E27FC236}">
                <a16:creationId xmlns:a16="http://schemas.microsoft.com/office/drawing/2014/main" id="{0BA845A4-3C38-483F-8106-C48830BFEA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86" y="6351330"/>
            <a:ext cx="558207" cy="35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BB83358-74E1-4C2D-B152-9D989F38910B}"/>
              </a:ext>
            </a:extLst>
          </p:cNvPr>
          <p:cNvGrpSpPr/>
          <p:nvPr/>
        </p:nvGrpSpPr>
        <p:grpSpPr>
          <a:xfrm>
            <a:off x="554546" y="2647109"/>
            <a:ext cx="8052240" cy="3446187"/>
            <a:chOff x="296423" y="2503093"/>
            <a:chExt cx="8544737" cy="3446187"/>
          </a:xfrm>
        </p:grpSpPr>
        <p:sp>
          <p:nvSpPr>
            <p:cNvPr id="3" name="Стрелка: вправо с вырезом 2">
              <a:extLst>
                <a:ext uri="{FF2B5EF4-FFF2-40B4-BE49-F238E27FC236}">
                  <a16:creationId xmlns:a16="http://schemas.microsoft.com/office/drawing/2014/main" id="{02A8056C-C06F-4A82-9DF9-04E921C2ACA7}"/>
                </a:ext>
              </a:extLst>
            </p:cNvPr>
            <p:cNvSpPr/>
            <p:nvPr/>
          </p:nvSpPr>
          <p:spPr>
            <a:xfrm>
              <a:off x="311181" y="3111477"/>
              <a:ext cx="8529979" cy="1825924"/>
            </a:xfrm>
            <a:prstGeom prst="notchedRightArrow">
              <a:avLst/>
            </a:prstGeom>
            <a:solidFill>
              <a:srgbClr val="7B96B8"/>
            </a:solidFill>
            <a:ln>
              <a:noFill/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" name="Полилиния: фигура 3">
              <a:extLst>
                <a:ext uri="{FF2B5EF4-FFF2-40B4-BE49-F238E27FC236}">
                  <a16:creationId xmlns:a16="http://schemas.microsoft.com/office/drawing/2014/main" id="{189DB979-982B-414A-8F34-AF2596C37A7C}"/>
                </a:ext>
              </a:extLst>
            </p:cNvPr>
            <p:cNvSpPr/>
            <p:nvPr/>
          </p:nvSpPr>
          <p:spPr>
            <a:xfrm>
              <a:off x="296423" y="2708920"/>
              <a:ext cx="1665157" cy="859038"/>
            </a:xfrm>
            <a:custGeom>
              <a:avLst/>
              <a:gdLst>
                <a:gd name="connsiteX0" fmla="*/ 0 w 1475044"/>
                <a:gd name="connsiteY0" fmla="*/ 0 h 1825924"/>
                <a:gd name="connsiteX1" fmla="*/ 1475044 w 1475044"/>
                <a:gd name="connsiteY1" fmla="*/ 0 h 1825924"/>
                <a:gd name="connsiteX2" fmla="*/ 1475044 w 1475044"/>
                <a:gd name="connsiteY2" fmla="*/ 1825924 h 1825924"/>
                <a:gd name="connsiteX3" fmla="*/ 0 w 1475044"/>
                <a:gd name="connsiteY3" fmla="*/ 1825924 h 1825924"/>
                <a:gd name="connsiteX4" fmla="*/ 0 w 1475044"/>
                <a:gd name="connsiteY4" fmla="*/ 0 h 1825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5044" h="1825924">
                  <a:moveTo>
                    <a:pt x="0" y="0"/>
                  </a:moveTo>
                  <a:lnTo>
                    <a:pt x="1475044" y="0"/>
                  </a:lnTo>
                  <a:lnTo>
                    <a:pt x="1475044" y="1825924"/>
                  </a:lnTo>
                  <a:lnTo>
                    <a:pt x="0" y="18259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13792" rIns="113792" bIns="113792" numCol="1" spcCol="1270" anchor="b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Регистрация ЭКГ И ФПГ</a:t>
              </a:r>
              <a:endParaRPr lang="en-US" sz="1600" kern="12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5" name="Овал 4">
              <a:extLst>
                <a:ext uri="{FF2B5EF4-FFF2-40B4-BE49-F238E27FC236}">
                  <a16:creationId xmlns:a16="http://schemas.microsoft.com/office/drawing/2014/main" id="{F198EF63-8691-4DBF-AB1A-0A517DD29836}"/>
                </a:ext>
              </a:extLst>
            </p:cNvPr>
            <p:cNvSpPr/>
            <p:nvPr/>
          </p:nvSpPr>
          <p:spPr>
            <a:xfrm>
              <a:off x="900761" y="3796199"/>
              <a:ext cx="456481" cy="45648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Полилиния: фигура 5">
              <a:extLst>
                <a:ext uri="{FF2B5EF4-FFF2-40B4-BE49-F238E27FC236}">
                  <a16:creationId xmlns:a16="http://schemas.microsoft.com/office/drawing/2014/main" id="{FCAF6AFA-B4A9-4E7E-91A5-2E1352A88403}"/>
                </a:ext>
              </a:extLst>
            </p:cNvPr>
            <p:cNvSpPr/>
            <p:nvPr/>
          </p:nvSpPr>
          <p:spPr>
            <a:xfrm>
              <a:off x="1938275" y="4450411"/>
              <a:ext cx="2010023" cy="1141202"/>
            </a:xfrm>
            <a:custGeom>
              <a:avLst/>
              <a:gdLst>
                <a:gd name="connsiteX0" fmla="*/ 0 w 1475044"/>
                <a:gd name="connsiteY0" fmla="*/ 0 h 1825924"/>
                <a:gd name="connsiteX1" fmla="*/ 1475044 w 1475044"/>
                <a:gd name="connsiteY1" fmla="*/ 0 h 1825924"/>
                <a:gd name="connsiteX2" fmla="*/ 1475044 w 1475044"/>
                <a:gd name="connsiteY2" fmla="*/ 1825924 h 1825924"/>
                <a:gd name="connsiteX3" fmla="*/ 0 w 1475044"/>
                <a:gd name="connsiteY3" fmla="*/ 1825924 h 1825924"/>
                <a:gd name="connsiteX4" fmla="*/ 0 w 1475044"/>
                <a:gd name="connsiteY4" fmla="*/ 0 h 1825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5044" h="1825924">
                  <a:moveTo>
                    <a:pt x="0" y="0"/>
                  </a:moveTo>
                  <a:lnTo>
                    <a:pt x="1475044" y="0"/>
                  </a:lnTo>
                  <a:lnTo>
                    <a:pt x="1475044" y="1825924"/>
                  </a:lnTo>
                  <a:lnTo>
                    <a:pt x="0" y="18259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13792" rIns="113792" bIns="113792" numCol="1" spcCol="1270" anchor="t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 Light" panose="020F0302020204030204" pitchFamily="34" charset="0"/>
                  <a:ea typeface="+mn-ea"/>
                  <a:cs typeface="Calibri Light" panose="020F0302020204030204" pitchFamily="34" charset="0"/>
                </a:rPr>
                <a:t>Запись ДКИ И ДПВ на протяжении всех этапов проводимого исследования</a:t>
              </a:r>
              <a:endParaRPr lang="en-US" sz="1600" kern="12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10B96621-1851-449C-A931-1BF5EF2E9674}"/>
                </a:ext>
              </a:extLst>
            </p:cNvPr>
            <p:cNvSpPr/>
            <p:nvPr/>
          </p:nvSpPr>
          <p:spPr>
            <a:xfrm>
              <a:off x="2715046" y="3796199"/>
              <a:ext cx="456481" cy="45648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Полилиния: фигура 7">
              <a:extLst>
                <a:ext uri="{FF2B5EF4-FFF2-40B4-BE49-F238E27FC236}">
                  <a16:creationId xmlns:a16="http://schemas.microsoft.com/office/drawing/2014/main" id="{BFA74314-7BAD-44A7-BA73-AA1D9CEB72F6}"/>
                </a:ext>
              </a:extLst>
            </p:cNvPr>
            <p:cNvSpPr/>
            <p:nvPr/>
          </p:nvSpPr>
          <p:spPr>
            <a:xfrm>
              <a:off x="3413413" y="2503093"/>
              <a:ext cx="2827252" cy="1064865"/>
            </a:xfrm>
            <a:custGeom>
              <a:avLst/>
              <a:gdLst>
                <a:gd name="connsiteX0" fmla="*/ 0 w 1475044"/>
                <a:gd name="connsiteY0" fmla="*/ 0 h 1825924"/>
                <a:gd name="connsiteX1" fmla="*/ 1475044 w 1475044"/>
                <a:gd name="connsiteY1" fmla="*/ 0 h 1825924"/>
                <a:gd name="connsiteX2" fmla="*/ 1475044 w 1475044"/>
                <a:gd name="connsiteY2" fmla="*/ 1825924 h 1825924"/>
                <a:gd name="connsiteX3" fmla="*/ 0 w 1475044"/>
                <a:gd name="connsiteY3" fmla="*/ 1825924 h 1825924"/>
                <a:gd name="connsiteX4" fmla="*/ 0 w 1475044"/>
                <a:gd name="connsiteY4" fmla="*/ 0 h 1825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5044" h="1825924">
                  <a:moveTo>
                    <a:pt x="0" y="0"/>
                  </a:moveTo>
                  <a:lnTo>
                    <a:pt x="1475044" y="0"/>
                  </a:lnTo>
                  <a:lnTo>
                    <a:pt x="1475044" y="1825924"/>
                  </a:lnTo>
                  <a:lnTo>
                    <a:pt x="0" y="18259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13792" rIns="113792" bIns="113792" numCol="1" spcCol="1270" anchor="b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 Light" panose="020F0302020204030204" pitchFamily="34" charset="0"/>
                  <a:ea typeface="+mn-ea"/>
                  <a:cs typeface="Calibri Light" panose="020F0302020204030204" pitchFamily="34" charset="0"/>
                </a:rPr>
                <a:t>Обработка данных методом корреляционно-регрессионного и статистического анализа</a:t>
              </a:r>
              <a:endParaRPr lang="en-US" sz="1600" kern="12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8BC12412-E347-4BF2-A080-EBD2B4F74CAC}"/>
                </a:ext>
              </a:extLst>
            </p:cNvPr>
            <p:cNvSpPr/>
            <p:nvPr/>
          </p:nvSpPr>
          <p:spPr>
            <a:xfrm>
              <a:off x="4573576" y="3796199"/>
              <a:ext cx="456481" cy="45648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Полилиния: фигура 16">
              <a:extLst>
                <a:ext uri="{FF2B5EF4-FFF2-40B4-BE49-F238E27FC236}">
                  <a16:creationId xmlns:a16="http://schemas.microsoft.com/office/drawing/2014/main" id="{B15605D4-B607-4775-B024-7DD8BB74E20D}"/>
                </a:ext>
              </a:extLst>
            </p:cNvPr>
            <p:cNvSpPr/>
            <p:nvPr/>
          </p:nvSpPr>
          <p:spPr>
            <a:xfrm>
              <a:off x="5864079" y="4483100"/>
              <a:ext cx="2134066" cy="1466180"/>
            </a:xfrm>
            <a:custGeom>
              <a:avLst/>
              <a:gdLst>
                <a:gd name="connsiteX0" fmla="*/ 0 w 1475044"/>
                <a:gd name="connsiteY0" fmla="*/ 0 h 1825924"/>
                <a:gd name="connsiteX1" fmla="*/ 1475044 w 1475044"/>
                <a:gd name="connsiteY1" fmla="*/ 0 h 1825924"/>
                <a:gd name="connsiteX2" fmla="*/ 1475044 w 1475044"/>
                <a:gd name="connsiteY2" fmla="*/ 1825924 h 1825924"/>
                <a:gd name="connsiteX3" fmla="*/ 0 w 1475044"/>
                <a:gd name="connsiteY3" fmla="*/ 1825924 h 1825924"/>
                <a:gd name="connsiteX4" fmla="*/ 0 w 1475044"/>
                <a:gd name="connsiteY4" fmla="*/ 0 h 1825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5044" h="1825924">
                  <a:moveTo>
                    <a:pt x="0" y="0"/>
                  </a:moveTo>
                  <a:lnTo>
                    <a:pt x="1475044" y="0"/>
                  </a:lnTo>
                  <a:lnTo>
                    <a:pt x="1475044" y="1825924"/>
                  </a:lnTo>
                  <a:lnTo>
                    <a:pt x="0" y="18259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13792" rIns="113792" bIns="113792" numCol="1" spcCol="1270" anchor="t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 Light" panose="020F0302020204030204" pitchFamily="34" charset="0"/>
                  <a:ea typeface="+mn-ea"/>
                  <a:cs typeface="Calibri Light" panose="020F0302020204030204" pitchFamily="34" charset="0"/>
                </a:rPr>
                <a:t>Поиск значимых различий с помощью  статистики </a:t>
              </a:r>
              <a:br>
                <a:rPr lang="ru-RU" sz="16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</a:br>
              <a:r>
                <a:rPr lang="ru-RU" sz="1600" kern="12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 Light" panose="020F0302020204030204" pitchFamily="34" charset="0"/>
                  <a:ea typeface="+mn-ea"/>
                  <a:cs typeface="Calibri Light" panose="020F0302020204030204" pitchFamily="34" charset="0"/>
                </a:rPr>
                <a:t>Манна-Уитни</a:t>
              </a:r>
              <a:endParaRPr lang="en-US" sz="1600" kern="12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19" name="Овал 18">
              <a:extLst>
                <a:ext uri="{FF2B5EF4-FFF2-40B4-BE49-F238E27FC236}">
                  <a16:creationId xmlns:a16="http://schemas.microsoft.com/office/drawing/2014/main" id="{E5D1DDDF-AFD2-44FA-8B18-312C4AC76028}"/>
                </a:ext>
              </a:extLst>
            </p:cNvPr>
            <p:cNvSpPr/>
            <p:nvPr/>
          </p:nvSpPr>
          <p:spPr>
            <a:xfrm>
              <a:off x="6695428" y="3796199"/>
              <a:ext cx="456481" cy="45648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5" name="Нижний колонтитул 28">
            <a:extLst>
              <a:ext uri="{FF2B5EF4-FFF2-40B4-BE49-F238E27FC236}">
                <a16:creationId xmlns:a16="http://schemas.microsoft.com/office/drawing/2014/main" id="{1EA08EB6-642E-4796-87DD-57897C2100C4}"/>
              </a:ext>
            </a:extLst>
          </p:cNvPr>
          <p:cNvSpPr txBox="1">
            <a:spLocks/>
          </p:cNvSpPr>
          <p:nvPr/>
        </p:nvSpPr>
        <p:spPr>
          <a:xfrm>
            <a:off x="10108" y="6309321"/>
            <a:ext cx="471946" cy="548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FEF888-CE0C-4762-8498-DE0A3F12D581}" type="slidenum">
              <a:rPr lang="ru-RU" b="1" smtClean="0">
                <a:solidFill>
                  <a:prstClr val="white"/>
                </a:solidFill>
              </a:rPr>
              <a:t>11</a:t>
            </a:fld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16" name="Заголовок 4">
            <a:extLst>
              <a:ext uri="{FF2B5EF4-FFF2-40B4-BE49-F238E27FC236}">
                <a16:creationId xmlns:a16="http://schemas.microsoft.com/office/drawing/2014/main" id="{35583A5A-AA4E-4078-B470-8D6139A317F9}"/>
              </a:ext>
            </a:extLst>
          </p:cNvPr>
          <p:cNvSpPr txBox="1">
            <a:spLocks/>
          </p:cNvSpPr>
          <p:nvPr/>
        </p:nvSpPr>
        <p:spPr>
          <a:xfrm>
            <a:off x="1527280" y="670215"/>
            <a:ext cx="6120680" cy="6945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>
                <a:solidFill>
                  <a:schemeClr val="tx1"/>
                </a:solidFill>
              </a:rPr>
              <a:t>ЭТАПЫ ИССЛЕДОВАНИЯ СДВНС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141E508-7581-4F2F-B31F-D1D41F37A030}"/>
              </a:ext>
            </a:extLst>
          </p:cNvPr>
          <p:cNvSpPr txBox="1"/>
          <p:nvPr/>
        </p:nvSpPr>
        <p:spPr>
          <a:xfrm>
            <a:off x="899592" y="1787861"/>
            <a:ext cx="7486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+mj-lt"/>
              </a:rPr>
              <a:t>Исследование особенностей дифференциальных характеристик СДВНС по сравнению с нормой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99629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EE2E50D-EA64-4046-9FF4-C93B3179C4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0" b="11817"/>
          <a:stretch/>
        </p:blipFill>
        <p:spPr bwMode="auto">
          <a:xfrm>
            <a:off x="-1" y="0"/>
            <a:ext cx="9144001" cy="159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22BDC70-B557-EB4A-8449-8D587BCBB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494307"/>
            <a:ext cx="7543800" cy="846461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Корреляционно-регрессионный анализ </a:t>
            </a:r>
            <a:endParaRPr lang="x-none" sz="3200" dirty="0">
              <a:solidFill>
                <a:schemeClr val="tx1"/>
              </a:solidFill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8C24B95D-4C1E-1541-99D8-400A8963BC5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52" y="1846263"/>
            <a:ext cx="5434207" cy="402272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9E671EF-070D-9942-979A-166B6CC2E5A7}"/>
              </a:ext>
            </a:extLst>
          </p:cNvPr>
          <p:cNvSpPr txBox="1"/>
          <p:nvPr/>
        </p:nvSpPr>
        <p:spPr>
          <a:xfrm>
            <a:off x="611560" y="5805264"/>
            <a:ext cx="5585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latin typeface="+mj-lt"/>
              </a:defRPr>
            </a:lvl1pPr>
          </a:lstStyle>
          <a:p>
            <a:r>
              <a:rPr lang="ru-RU" dirty="0"/>
              <a:t>Рисунок </a:t>
            </a:r>
            <a:r>
              <a:rPr lang="en-US" dirty="0"/>
              <a:t>3</a:t>
            </a:r>
            <a:r>
              <a:rPr lang="ru-RU" dirty="0"/>
              <a:t> </a:t>
            </a:r>
            <a:r>
              <a:rPr lang="en-US" dirty="0"/>
              <a:t>—</a:t>
            </a:r>
            <a:r>
              <a:rPr lang="ru-RU" dirty="0"/>
              <a:t> Диаграмма рассеяния исп. А с нарушениями мозгового кровообращения</a:t>
            </a:r>
            <a:endParaRPr lang="x-none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013EEF-54B9-D740-ADD0-CFEB45BBF8C9}"/>
              </a:ext>
            </a:extLst>
          </p:cNvPr>
          <p:cNvSpPr txBox="1"/>
          <p:nvPr/>
        </p:nvSpPr>
        <p:spPr>
          <a:xfrm>
            <a:off x="6016794" y="2852936"/>
            <a:ext cx="23219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latin typeface="+mj-lt"/>
              </a:rPr>
              <a:t>Уравнение линейной регрессии получали методом наименьших квадратов</a:t>
            </a:r>
            <a:endParaRPr lang="x-none" dirty="0">
              <a:latin typeface="+mj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22C35D-63B8-CF4F-AD42-336984CAFA23}"/>
              </a:ext>
            </a:extLst>
          </p:cNvPr>
          <p:cNvSpPr txBox="1"/>
          <p:nvPr/>
        </p:nvSpPr>
        <p:spPr>
          <a:xfrm>
            <a:off x="3656123" y="2393506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x-none" dirty="0"/>
          </a:p>
        </p:txBody>
      </p:sp>
      <p:pic>
        <p:nvPicPr>
          <p:cNvPr id="18" name="Picture 7">
            <a:extLst>
              <a:ext uri="{FF2B5EF4-FFF2-40B4-BE49-F238E27FC236}">
                <a16:creationId xmlns:a16="http://schemas.microsoft.com/office/drawing/2014/main" id="{6E076CED-9FEF-1740-AD99-59AB3AEF30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280" y="-11514"/>
            <a:ext cx="3486720" cy="56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">
            <a:extLst>
              <a:ext uri="{FF2B5EF4-FFF2-40B4-BE49-F238E27FC236}">
                <a16:creationId xmlns:a16="http://schemas.microsoft.com/office/drawing/2014/main" id="{FC76D8BB-35DA-4A42-9872-E6E821109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9321"/>
            <a:ext cx="48205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Нижний колонтитул 28">
            <a:extLst>
              <a:ext uri="{FF2B5EF4-FFF2-40B4-BE49-F238E27FC236}">
                <a16:creationId xmlns:a16="http://schemas.microsoft.com/office/drawing/2014/main" id="{D1CF308B-E493-F945-A321-522525E592EA}"/>
              </a:ext>
            </a:extLst>
          </p:cNvPr>
          <p:cNvSpPr txBox="1">
            <a:spLocks/>
          </p:cNvSpPr>
          <p:nvPr/>
        </p:nvSpPr>
        <p:spPr>
          <a:xfrm>
            <a:off x="10108" y="6309321"/>
            <a:ext cx="471946" cy="548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FC8018C-ACD8-43FD-A28B-21A4CA1C8F89}" type="slidenum">
              <a:rPr lang="ru-RU" b="1" smtClean="0">
                <a:solidFill>
                  <a:prstClr val="white"/>
                </a:solidFill>
              </a:rPr>
              <a:t>12</a:t>
            </a:fld>
            <a:endParaRPr lang="ru-RU" b="1" dirty="0">
              <a:solidFill>
                <a:prstClr val="whit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489396" y="4224804"/>
                <a:ext cx="1822487" cy="369332"/>
              </a:xfrm>
              <a:prstGeom prst="rect">
                <a:avLst/>
              </a:prstGeom>
              <a:solidFill>
                <a:srgbClr val="7B96B8"/>
              </a:solidFill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 smtClean="0">
                          <a:latin typeface="Cambria Math"/>
                        </a:rPr>
                        <m:t>y</m:t>
                      </m:r>
                      <m:r>
                        <a:rPr lang="en-US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9396" y="4224804"/>
                <a:ext cx="1822487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491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6489396" y="4728860"/>
            <a:ext cx="23622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j-lt"/>
              </a:rPr>
              <a:t>n – </a:t>
            </a:r>
            <a:r>
              <a:rPr lang="ru-RU" sz="1100" dirty="0">
                <a:latin typeface="+mj-lt"/>
              </a:rPr>
              <a:t>номер этапа исследования</a:t>
            </a:r>
            <a:endParaRPr lang="en-US" sz="1100" dirty="0">
              <a:latin typeface="+mj-lt"/>
            </a:endParaRPr>
          </a:p>
        </p:txBody>
      </p:sp>
      <p:pic>
        <p:nvPicPr>
          <p:cNvPr id="17" name="Picture 10">
            <a:extLst>
              <a:ext uri="{FF2B5EF4-FFF2-40B4-BE49-F238E27FC236}">
                <a16:creationId xmlns:a16="http://schemas.microsoft.com/office/drawing/2014/main" id="{C991BEB8-07C9-4972-9347-009B8DF5E7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4" t="26393" b="26981"/>
          <a:stretch/>
        </p:blipFill>
        <p:spPr bwMode="auto">
          <a:xfrm>
            <a:off x="8385878" y="6309320"/>
            <a:ext cx="758122" cy="5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 descr="D:\Латышев\НТС_19.11.2015\лого нбикс.png">
            <a:extLst>
              <a:ext uri="{FF2B5EF4-FFF2-40B4-BE49-F238E27FC236}">
                <a16:creationId xmlns:a16="http://schemas.microsoft.com/office/drawing/2014/main" id="{5C132F42-54A1-473E-B57D-65980405D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86" y="6351330"/>
            <a:ext cx="558207" cy="35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5668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>
            <a:extLst>
              <a:ext uri="{FF2B5EF4-FFF2-40B4-BE49-F238E27FC236}">
                <a16:creationId xmlns:a16="http://schemas.microsoft.com/office/drawing/2014/main" id="{E3698CDB-C452-489D-8ABE-F849FB6143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0" b="11817"/>
          <a:stretch/>
        </p:blipFill>
        <p:spPr bwMode="auto">
          <a:xfrm>
            <a:off x="1" y="-3155"/>
            <a:ext cx="9144001" cy="159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E1D6FA9B-B4AC-4F44-BF90-D70E081DD4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9321"/>
            <a:ext cx="48205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0">
            <a:extLst>
              <a:ext uri="{FF2B5EF4-FFF2-40B4-BE49-F238E27FC236}">
                <a16:creationId xmlns:a16="http://schemas.microsoft.com/office/drawing/2014/main" id="{C991BEB8-07C9-4972-9347-009B8DF5E7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4" t="26393" b="26981"/>
          <a:stretch/>
        </p:blipFill>
        <p:spPr bwMode="auto">
          <a:xfrm>
            <a:off x="8385878" y="6309320"/>
            <a:ext cx="758122" cy="5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>
            <a:extLst>
              <a:ext uri="{FF2B5EF4-FFF2-40B4-BE49-F238E27FC236}">
                <a16:creationId xmlns:a16="http://schemas.microsoft.com/office/drawing/2014/main" id="{668780DD-69C1-4FC8-A220-87D7E8E06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280" y="-11514"/>
            <a:ext cx="3486720" cy="56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D:\Латышев\НТС_19.11.2015\лого нбикс.png">
            <a:extLst>
              <a:ext uri="{FF2B5EF4-FFF2-40B4-BE49-F238E27FC236}">
                <a16:creationId xmlns:a16="http://schemas.microsoft.com/office/drawing/2014/main" id="{5C132F42-54A1-473E-B57D-65980405D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86" y="6351330"/>
            <a:ext cx="558207" cy="35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Нижний колонтитул 28">
            <a:extLst>
              <a:ext uri="{FF2B5EF4-FFF2-40B4-BE49-F238E27FC236}">
                <a16:creationId xmlns:a16="http://schemas.microsoft.com/office/drawing/2014/main" id="{336B96AF-A9FB-44FA-ADED-07FDA1A6AD85}"/>
              </a:ext>
            </a:extLst>
          </p:cNvPr>
          <p:cNvSpPr txBox="1">
            <a:spLocks/>
          </p:cNvSpPr>
          <p:nvPr/>
        </p:nvSpPr>
        <p:spPr>
          <a:xfrm>
            <a:off x="10108" y="6309321"/>
            <a:ext cx="471946" cy="548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D845CA3-050F-43D3-A9F3-9B8716D7EABD}" type="slidenum">
              <a:rPr lang="ru-RU" b="1" smtClean="0">
                <a:solidFill>
                  <a:prstClr val="white"/>
                </a:solidFill>
              </a:rPr>
              <a:t>13</a:t>
            </a:fld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16" name="Заголовок 4">
            <a:extLst>
              <a:ext uri="{FF2B5EF4-FFF2-40B4-BE49-F238E27FC236}">
                <a16:creationId xmlns:a16="http://schemas.microsoft.com/office/drawing/2014/main" id="{A7CFC485-CC83-474C-9F4E-0150F417A7CF}"/>
              </a:ext>
            </a:extLst>
          </p:cNvPr>
          <p:cNvSpPr txBox="1">
            <a:spLocks/>
          </p:cNvSpPr>
          <p:nvPr/>
        </p:nvSpPr>
        <p:spPr>
          <a:xfrm>
            <a:off x="1259632" y="726347"/>
            <a:ext cx="7689337" cy="9057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>
                <a:solidFill>
                  <a:schemeClr val="tx1"/>
                </a:solidFill>
              </a:rPr>
              <a:t>РЕЗУЛЬТАТЫ</a:t>
            </a:r>
          </a:p>
          <a:p>
            <a:pPr algn="ctr"/>
            <a:r>
              <a:rPr lang="ru-RU" sz="3200" dirty="0">
                <a:solidFill>
                  <a:schemeClr val="tx1"/>
                </a:solidFill>
              </a:rPr>
              <a:t>СРАВНЕНИЕ СДВНС И НОРМЫ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BBB7E3E-3DA0-469C-87C7-ADED31440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962" y="1988840"/>
            <a:ext cx="5934075" cy="37528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706DE96-0ECA-4724-B71C-3DC08BB8F745}"/>
              </a:ext>
            </a:extLst>
          </p:cNvPr>
          <p:cNvSpPr txBox="1"/>
          <p:nvPr/>
        </p:nvSpPr>
        <p:spPr>
          <a:xfrm>
            <a:off x="1604962" y="5724545"/>
            <a:ext cx="5934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+mj-lt"/>
              </a:rPr>
              <a:t>Рисунок </a:t>
            </a:r>
            <a:r>
              <a:rPr lang="en-US" sz="1600" dirty="0">
                <a:latin typeface="+mj-lt"/>
              </a:rPr>
              <a:t>4</a:t>
            </a:r>
            <a:r>
              <a:rPr lang="ru-RU" sz="1600" dirty="0">
                <a:latin typeface="+mj-lt"/>
              </a:rPr>
              <a:t> – Диаграммы динамики показателей в зависимости от этапа стимуляции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50984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>
            <a:extLst>
              <a:ext uri="{FF2B5EF4-FFF2-40B4-BE49-F238E27FC236}">
                <a16:creationId xmlns:a16="http://schemas.microsoft.com/office/drawing/2014/main" id="{E3698CDB-C452-489D-8ABE-F849FB6143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0" b="11817"/>
          <a:stretch/>
        </p:blipFill>
        <p:spPr bwMode="auto">
          <a:xfrm>
            <a:off x="1" y="-3155"/>
            <a:ext cx="9144001" cy="159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E1D6FA9B-B4AC-4F44-BF90-D70E081DD4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9321"/>
            <a:ext cx="48205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0">
            <a:extLst>
              <a:ext uri="{FF2B5EF4-FFF2-40B4-BE49-F238E27FC236}">
                <a16:creationId xmlns:a16="http://schemas.microsoft.com/office/drawing/2014/main" id="{C991BEB8-07C9-4972-9347-009B8DF5E7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4" t="26393" b="26981"/>
          <a:stretch/>
        </p:blipFill>
        <p:spPr bwMode="auto">
          <a:xfrm>
            <a:off x="8385878" y="6309320"/>
            <a:ext cx="758122" cy="5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>
            <a:extLst>
              <a:ext uri="{FF2B5EF4-FFF2-40B4-BE49-F238E27FC236}">
                <a16:creationId xmlns:a16="http://schemas.microsoft.com/office/drawing/2014/main" id="{668780DD-69C1-4FC8-A220-87D7E8E06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280" y="-11514"/>
            <a:ext cx="3486720" cy="56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D:\Латышев\НТС_19.11.2015\лого нбикс.png">
            <a:extLst>
              <a:ext uri="{FF2B5EF4-FFF2-40B4-BE49-F238E27FC236}">
                <a16:creationId xmlns:a16="http://schemas.microsoft.com/office/drawing/2014/main" id="{5C132F42-54A1-473E-B57D-65980405D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86" y="6351330"/>
            <a:ext cx="558207" cy="35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Нижний колонтитул 28">
            <a:extLst>
              <a:ext uri="{FF2B5EF4-FFF2-40B4-BE49-F238E27FC236}">
                <a16:creationId xmlns:a16="http://schemas.microsoft.com/office/drawing/2014/main" id="{336B96AF-A9FB-44FA-ADED-07FDA1A6AD85}"/>
              </a:ext>
            </a:extLst>
          </p:cNvPr>
          <p:cNvSpPr txBox="1">
            <a:spLocks/>
          </p:cNvSpPr>
          <p:nvPr/>
        </p:nvSpPr>
        <p:spPr>
          <a:xfrm>
            <a:off x="10108" y="6309321"/>
            <a:ext cx="471946" cy="548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C655BEA-817D-48FE-8A8D-E02AB3476282}" type="slidenum">
              <a:rPr lang="ru-RU" b="1" smtClean="0">
                <a:solidFill>
                  <a:prstClr val="white"/>
                </a:solidFill>
              </a:rPr>
              <a:t>14</a:t>
            </a:fld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16" name="Заголовок 4">
            <a:extLst>
              <a:ext uri="{FF2B5EF4-FFF2-40B4-BE49-F238E27FC236}">
                <a16:creationId xmlns:a16="http://schemas.microsoft.com/office/drawing/2014/main" id="{A7CFC485-CC83-474C-9F4E-0150F417A7CF}"/>
              </a:ext>
            </a:extLst>
          </p:cNvPr>
          <p:cNvSpPr txBox="1">
            <a:spLocks/>
          </p:cNvSpPr>
          <p:nvPr/>
        </p:nvSpPr>
        <p:spPr>
          <a:xfrm>
            <a:off x="1259632" y="726347"/>
            <a:ext cx="7689337" cy="9057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>
                <a:solidFill>
                  <a:schemeClr val="tx1"/>
                </a:solidFill>
              </a:rPr>
              <a:t>РЕЗУЛЬТАТЫ</a:t>
            </a:r>
          </a:p>
          <a:p>
            <a:pPr algn="ctr"/>
            <a:r>
              <a:rPr lang="ru-RU" sz="3200" dirty="0">
                <a:solidFill>
                  <a:schemeClr val="tx1"/>
                </a:solidFill>
              </a:rPr>
              <a:t>СРАВНЕНИЕ СДВНС И НОРМЫ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B9EE75E-EBAC-45E1-B1B4-69AA91248F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561559"/>
              </p:ext>
            </p:extLst>
          </p:nvPr>
        </p:nvGraphicFramePr>
        <p:xfrm>
          <a:off x="537214" y="2278785"/>
          <a:ext cx="3818763" cy="3610356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017334">
                  <a:extLst>
                    <a:ext uri="{9D8B030D-6E8A-4147-A177-3AD203B41FA5}">
                      <a16:colId xmlns:a16="http://schemas.microsoft.com/office/drawing/2014/main" val="1047640661"/>
                    </a:ext>
                  </a:extLst>
                </a:gridCol>
                <a:gridCol w="721624">
                  <a:extLst>
                    <a:ext uri="{9D8B030D-6E8A-4147-A177-3AD203B41FA5}">
                      <a16:colId xmlns:a16="http://schemas.microsoft.com/office/drawing/2014/main" val="3252011759"/>
                    </a:ext>
                  </a:extLst>
                </a:gridCol>
                <a:gridCol w="737249">
                  <a:extLst>
                    <a:ext uri="{9D8B030D-6E8A-4147-A177-3AD203B41FA5}">
                      <a16:colId xmlns:a16="http://schemas.microsoft.com/office/drawing/2014/main" val="1378671754"/>
                    </a:ext>
                  </a:extLst>
                </a:gridCol>
                <a:gridCol w="655075">
                  <a:extLst>
                    <a:ext uri="{9D8B030D-6E8A-4147-A177-3AD203B41FA5}">
                      <a16:colId xmlns:a16="http://schemas.microsoft.com/office/drawing/2014/main" val="2023612209"/>
                    </a:ext>
                  </a:extLst>
                </a:gridCol>
                <a:gridCol w="687481">
                  <a:extLst>
                    <a:ext uri="{9D8B030D-6E8A-4147-A177-3AD203B41FA5}">
                      <a16:colId xmlns:a16="http://schemas.microsoft.com/office/drawing/2014/main" val="3617332565"/>
                    </a:ext>
                  </a:extLst>
                </a:gridCol>
              </a:tblGrid>
              <a:tr h="1866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ЭГ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КГ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51709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Показатели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Ср. ранг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Ср. ранг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U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p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5051877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RR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19,07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9,93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34,0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</a:rPr>
                        <a:t>0,003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179774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ЧСС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10,11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18,89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36,5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</a:rPr>
                        <a:t>0,005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840009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HF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19,14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9,86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33,0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</a:rPr>
                        <a:t>0,003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825269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HF%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14,64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14,36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96,0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0,927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444465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LF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18,93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10,07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36,0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</a:rPr>
                        <a:t>0,004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496008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LF%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14,71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14,29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95,0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0,890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013610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VLF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19,00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10,00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35,0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</a:rPr>
                        <a:t>0,004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897597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LF/HF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14,21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14,79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94,0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0,854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647905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ИЦ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14,29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14,71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95,0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0,890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86892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ИАП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13,25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15,75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80,5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0,419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073625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ТР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20,43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8,57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15,0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</a:rPr>
                        <a:t>0,000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54843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AMo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8,96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20,04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20,5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</a:rPr>
                        <a:t>0,000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083144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8,79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20,21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18,0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</a:rPr>
                        <a:t>0,000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820313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ВР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19,21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9,79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32,0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</a:rPr>
                        <a:t>0,002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57681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тип ВР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14,14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14,86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93,0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</a:rPr>
                        <a:t>0,807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077710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D33E3F4-9A48-4575-9171-901B0072AB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222351"/>
              </p:ext>
            </p:extLst>
          </p:nvPr>
        </p:nvGraphicFramePr>
        <p:xfrm>
          <a:off x="4716016" y="2276872"/>
          <a:ext cx="3818762" cy="3928316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1875554025"/>
                    </a:ext>
                  </a:extLst>
                </a:gridCol>
                <a:gridCol w="766666">
                  <a:extLst>
                    <a:ext uri="{9D8B030D-6E8A-4147-A177-3AD203B41FA5}">
                      <a16:colId xmlns:a16="http://schemas.microsoft.com/office/drawing/2014/main" val="2920552609"/>
                    </a:ext>
                  </a:extLst>
                </a:gridCol>
                <a:gridCol w="517339">
                  <a:extLst>
                    <a:ext uri="{9D8B030D-6E8A-4147-A177-3AD203B41FA5}">
                      <a16:colId xmlns:a16="http://schemas.microsoft.com/office/drawing/2014/main" val="953959156"/>
                    </a:ext>
                  </a:extLst>
                </a:gridCol>
                <a:gridCol w="517339">
                  <a:extLst>
                    <a:ext uri="{9D8B030D-6E8A-4147-A177-3AD203B41FA5}">
                      <a16:colId xmlns:a16="http://schemas.microsoft.com/office/drawing/2014/main" val="747363591"/>
                    </a:ext>
                  </a:extLst>
                </a:gridCol>
                <a:gridCol w="540657">
                  <a:extLst>
                    <a:ext uri="{9D8B030D-6E8A-4147-A177-3AD203B41FA5}">
                      <a16:colId xmlns:a16="http://schemas.microsoft.com/office/drawing/2014/main" val="1844748994"/>
                    </a:ext>
                  </a:extLst>
                </a:gridCol>
                <a:gridCol w="540657">
                  <a:extLst>
                    <a:ext uri="{9D8B030D-6E8A-4147-A177-3AD203B41FA5}">
                      <a16:colId xmlns:a16="http://schemas.microsoft.com/office/drawing/2014/main" val="1528915542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92" marR="38192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92" marR="3819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ЭГ</a:t>
                      </a: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92" marR="3819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КГ</a:t>
                      </a: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92" marR="38192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92" marR="38192" marT="0" marB="0"/>
                </a:tc>
                <a:extLst>
                  <a:ext uri="{0D108BD9-81ED-4DB2-BD59-A6C34878D82A}">
                    <a16:rowId xmlns:a16="http://schemas.microsoft.com/office/drawing/2014/main" val="2030891201"/>
                  </a:ext>
                </a:extLst>
              </a:tr>
              <a:tr h="2010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Показатели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Ср. ранг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Ср. ранг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U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p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 anchor="ctr"/>
                </a:tc>
                <a:extLst>
                  <a:ext uri="{0D108BD9-81ED-4DB2-BD59-A6C34878D82A}">
                    <a16:rowId xmlns:a16="http://schemas.microsoft.com/office/drawing/2014/main" val="3191990254"/>
                  </a:ext>
                </a:extLst>
              </a:tr>
              <a:tr h="136466"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Наклон линии регрессии (</a:t>
                      </a:r>
                      <a:r>
                        <a:rPr lang="en-US" sz="700" dirty="0">
                          <a:effectLst/>
                        </a:rPr>
                        <a:t>T</a:t>
                      </a:r>
                      <a:r>
                        <a:rPr lang="ru-RU" sz="700" dirty="0">
                          <a:effectLst/>
                        </a:rPr>
                        <a:t>)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i="1" dirty="0">
                          <a:effectLst/>
                        </a:rPr>
                        <a:t>ET</a:t>
                      </a:r>
                      <a:endParaRPr lang="en-US" sz="7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19,07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12,38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62,0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0,038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extLst>
                  <a:ext uri="{0D108BD9-81ED-4DB2-BD59-A6C34878D82A}">
                    <a16:rowId xmlns:a16="http://schemas.microsoft.com/office/drawing/2014/main" val="52390074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i="1" dirty="0">
                          <a:effectLst/>
                        </a:rPr>
                        <a:t>DT</a:t>
                      </a:r>
                      <a:endParaRPr lang="en-US" sz="7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19,14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12,31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61,0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0,034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extLst>
                  <a:ext uri="{0D108BD9-81ED-4DB2-BD59-A6C34878D82A}">
                    <a16:rowId xmlns:a16="http://schemas.microsoft.com/office/drawing/2014/main" val="3441387181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i="1" dirty="0" err="1">
                          <a:effectLst/>
                        </a:rPr>
                        <a:t>Ts</a:t>
                      </a:r>
                      <a:endParaRPr lang="en-US" sz="7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13,07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17,63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78,0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0,158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extLst>
                  <a:ext uri="{0D108BD9-81ED-4DB2-BD59-A6C34878D82A}">
                    <a16:rowId xmlns:a16="http://schemas.microsoft.com/office/drawing/2014/main" val="2763393765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i="1" dirty="0" err="1">
                          <a:effectLst/>
                        </a:rPr>
                        <a:t>Tm</a:t>
                      </a:r>
                      <a:endParaRPr lang="en-US" sz="7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13,86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16,94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89,0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0,339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extLst>
                  <a:ext uri="{0D108BD9-81ED-4DB2-BD59-A6C34878D82A}">
                    <a16:rowId xmlns:a16="http://schemas.microsoft.com/office/drawing/2014/main" val="2197831739"/>
                  </a:ext>
                </a:extLst>
              </a:tr>
              <a:tr h="136466"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Смещение точек линии регрессии (</a:t>
                      </a:r>
                      <a:r>
                        <a:rPr lang="en-US" sz="700" dirty="0">
                          <a:effectLst/>
                        </a:rPr>
                        <a:t>R</a:t>
                      </a:r>
                      <a:r>
                        <a:rPr lang="ru-RU" sz="700" dirty="0">
                          <a:effectLst/>
                        </a:rPr>
                        <a:t>)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R2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18,93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12,50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64,0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0,046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extLst>
                  <a:ext uri="{0D108BD9-81ED-4DB2-BD59-A6C34878D82A}">
                    <a16:rowId xmlns:a16="http://schemas.microsoft.com/office/drawing/2014/main" val="1670643104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i="1" dirty="0">
                          <a:effectLst/>
                        </a:rPr>
                        <a:t>ER</a:t>
                      </a:r>
                      <a:endParaRPr lang="en-US" sz="7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19,57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11,94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55,0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0,018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extLst>
                  <a:ext uri="{0D108BD9-81ED-4DB2-BD59-A6C34878D82A}">
                    <a16:rowId xmlns:a16="http://schemas.microsoft.com/office/drawing/2014/main" val="3581984331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i="1" dirty="0">
                          <a:effectLst/>
                        </a:rPr>
                        <a:t>DR</a:t>
                      </a:r>
                      <a:endParaRPr lang="en-US" sz="7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19,57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11,94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55,0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0,018</a:t>
                      </a:r>
                      <a:endParaRPr lang="en-US" sz="7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extLst>
                  <a:ext uri="{0D108BD9-81ED-4DB2-BD59-A6C34878D82A}">
                    <a16:rowId xmlns:a16="http://schemas.microsoft.com/office/drawing/2014/main" val="4153070607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i="1" dirty="0" err="1">
                          <a:effectLst/>
                        </a:rPr>
                        <a:t>Rs</a:t>
                      </a:r>
                      <a:endParaRPr lang="en-US" sz="7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19,14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12,31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61,0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0,034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extLst>
                  <a:ext uri="{0D108BD9-81ED-4DB2-BD59-A6C34878D82A}">
                    <a16:rowId xmlns:a16="http://schemas.microsoft.com/office/drawing/2014/main" val="4075443636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i="1" dirty="0" err="1">
                          <a:effectLst/>
                        </a:rPr>
                        <a:t>Rm</a:t>
                      </a:r>
                      <a:endParaRPr lang="en-US" sz="7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17,93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13,38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78,0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0,158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extLst>
                  <a:ext uri="{0D108BD9-81ED-4DB2-BD59-A6C34878D82A}">
                    <a16:rowId xmlns:a16="http://schemas.microsoft.com/office/drawing/2014/main" val="818357226"/>
                  </a:ext>
                </a:extLst>
              </a:tr>
              <a:tr h="136466"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Дисперсия точек линии регрессии (</a:t>
                      </a:r>
                      <a:r>
                        <a:rPr lang="en-US" sz="700">
                          <a:effectLst/>
                        </a:rPr>
                        <a:t>D</a:t>
                      </a:r>
                      <a:r>
                        <a:rPr lang="ru-RU" sz="700">
                          <a:effectLst/>
                        </a:rPr>
                        <a:t>)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D1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19,57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11,94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55,0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0,018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extLst>
                  <a:ext uri="{0D108BD9-81ED-4DB2-BD59-A6C34878D82A}">
                    <a16:rowId xmlns:a16="http://schemas.microsoft.com/office/drawing/2014/main" val="2694997286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D2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20,14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11,44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47,0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0,007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extLst>
                  <a:ext uri="{0D108BD9-81ED-4DB2-BD59-A6C34878D82A}">
                    <a16:rowId xmlns:a16="http://schemas.microsoft.com/office/drawing/2014/main" val="1840938440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D3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21,86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9,94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23,0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0,000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extLst>
                  <a:ext uri="{0D108BD9-81ED-4DB2-BD59-A6C34878D82A}">
                    <a16:rowId xmlns:a16="http://schemas.microsoft.com/office/drawing/2014/main" val="1012700228"/>
                  </a:ext>
                </a:extLst>
              </a:tr>
              <a:tr h="1853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D4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19,64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11,88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54,0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0,016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extLst>
                  <a:ext uri="{0D108BD9-81ED-4DB2-BD59-A6C34878D82A}">
                    <a16:rowId xmlns:a16="http://schemas.microsoft.com/office/drawing/2014/main" val="3117972612"/>
                  </a:ext>
                </a:extLst>
              </a:tr>
              <a:tr h="136466"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Среднеквадратичное отклонение ДКИ от ДПВ (</a:t>
                      </a:r>
                      <a:r>
                        <a:rPr lang="en-US" sz="700">
                          <a:effectLst/>
                        </a:rPr>
                        <a:t>MSD</a:t>
                      </a:r>
                      <a:r>
                        <a:rPr lang="ru-RU" sz="700">
                          <a:effectLst/>
                        </a:rPr>
                        <a:t>)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MSD1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20,14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8,86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0,000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extLst>
                  <a:ext uri="{0D108BD9-81ED-4DB2-BD59-A6C34878D82A}">
                    <a16:rowId xmlns:a16="http://schemas.microsoft.com/office/drawing/2014/main" val="366098637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MSD2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19,79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9,21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24,0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0,001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extLst>
                  <a:ext uri="{0D108BD9-81ED-4DB2-BD59-A6C34878D82A}">
                    <a16:rowId xmlns:a16="http://schemas.microsoft.com/office/drawing/2014/main" val="4262953194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MSD3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18,07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10,93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48,0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0,022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extLst>
                  <a:ext uri="{0D108BD9-81ED-4DB2-BD59-A6C34878D82A}">
                    <a16:rowId xmlns:a16="http://schemas.microsoft.com/office/drawing/2014/main" val="623893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MSD4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20,14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8,86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0,000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extLst>
                  <a:ext uri="{0D108BD9-81ED-4DB2-BD59-A6C34878D82A}">
                    <a16:rowId xmlns:a16="http://schemas.microsoft.com/office/drawing/2014/main" val="1018253242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i="1" dirty="0" err="1">
                          <a:effectLst/>
                        </a:rPr>
                        <a:t>MSDs</a:t>
                      </a:r>
                      <a:endParaRPr lang="en-US" sz="7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20,00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9,00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21,0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0,000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extLst>
                  <a:ext uri="{0D108BD9-81ED-4DB2-BD59-A6C34878D82A}">
                    <a16:rowId xmlns:a16="http://schemas.microsoft.com/office/drawing/2014/main" val="2300306726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i="1" dirty="0" err="1">
                          <a:effectLst/>
                        </a:rPr>
                        <a:t>MSDm</a:t>
                      </a:r>
                      <a:endParaRPr lang="en-US" sz="7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20,43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8,57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15,0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0,000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extLst>
                  <a:ext uri="{0D108BD9-81ED-4DB2-BD59-A6C34878D82A}">
                    <a16:rowId xmlns:a16="http://schemas.microsoft.com/office/drawing/2014/main" val="4080393883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73E15C4D-7413-4640-B0A1-B39AAE327D55}"/>
              </a:ext>
            </a:extLst>
          </p:cNvPr>
          <p:cNvSpPr txBox="1"/>
          <p:nvPr/>
        </p:nvSpPr>
        <p:spPr>
          <a:xfrm>
            <a:off x="155020" y="5763595"/>
            <a:ext cx="4583150" cy="6177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45021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effectLst/>
                <a:latin typeface="+mj-lt"/>
                <a:ea typeface="Times New Roman" panose="02020603050405020304" pitchFamily="18" charset="0"/>
              </a:rPr>
              <a:t>Примечание: цветом выделены значимые различия с уровнем значимости менее 0,05</a:t>
            </a:r>
            <a:endParaRPr lang="en-US" sz="12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5E7D78-AA06-4DB5-9A49-2C9CB7C9AEAC}"/>
              </a:ext>
            </a:extLst>
          </p:cNvPr>
          <p:cNvSpPr txBox="1"/>
          <p:nvPr/>
        </p:nvSpPr>
        <p:spPr>
          <a:xfrm>
            <a:off x="482054" y="1753652"/>
            <a:ext cx="4010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+mj-lt"/>
              </a:rPr>
              <a:t>Таблицы 1, 2 – результаты поиска значимых  различий между СДВНС и КГ</a:t>
            </a:r>
            <a:endParaRPr lang="en-U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86749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>
            <a:extLst>
              <a:ext uri="{FF2B5EF4-FFF2-40B4-BE49-F238E27FC236}">
                <a16:creationId xmlns:a16="http://schemas.microsoft.com/office/drawing/2014/main" id="{C88808DB-DF2D-432C-A121-575ACF02EB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0" b="11817"/>
          <a:stretch/>
        </p:blipFill>
        <p:spPr bwMode="auto">
          <a:xfrm>
            <a:off x="1" y="-3155"/>
            <a:ext cx="9144001" cy="159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>
            <a:extLst>
              <a:ext uri="{FF2B5EF4-FFF2-40B4-BE49-F238E27FC236}">
                <a16:creationId xmlns:a16="http://schemas.microsoft.com/office/drawing/2014/main" id="{68DE730A-D4F8-4849-8DCB-B8355E3E93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-11514"/>
            <a:ext cx="3486720" cy="56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DB3F339B-0596-4906-9CB3-92ED6D187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24190"/>
            <a:ext cx="48205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0">
            <a:extLst>
              <a:ext uri="{FF2B5EF4-FFF2-40B4-BE49-F238E27FC236}">
                <a16:creationId xmlns:a16="http://schemas.microsoft.com/office/drawing/2014/main" id="{2C6188AA-3CD7-4BAD-A50F-E593A74563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4" t="26393" b="26981"/>
          <a:stretch/>
        </p:blipFill>
        <p:spPr bwMode="auto">
          <a:xfrm>
            <a:off x="8385878" y="6309320"/>
            <a:ext cx="758122" cy="5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D:\Латышев\НТС_19.11.2015\лого нбикс.png">
            <a:extLst>
              <a:ext uri="{FF2B5EF4-FFF2-40B4-BE49-F238E27FC236}">
                <a16:creationId xmlns:a16="http://schemas.microsoft.com/office/drawing/2014/main" id="{0BA845A4-3C38-483F-8106-C48830BFEA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86" y="6351330"/>
            <a:ext cx="558207" cy="35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BB83358-74E1-4C2D-B152-9D989F38910B}"/>
              </a:ext>
            </a:extLst>
          </p:cNvPr>
          <p:cNvGrpSpPr/>
          <p:nvPr/>
        </p:nvGrpSpPr>
        <p:grpSpPr>
          <a:xfrm>
            <a:off x="554546" y="2647109"/>
            <a:ext cx="8052240" cy="3446187"/>
            <a:chOff x="296423" y="2503093"/>
            <a:chExt cx="8544737" cy="3446187"/>
          </a:xfrm>
        </p:grpSpPr>
        <p:sp>
          <p:nvSpPr>
            <p:cNvPr id="3" name="Стрелка: вправо с вырезом 2">
              <a:extLst>
                <a:ext uri="{FF2B5EF4-FFF2-40B4-BE49-F238E27FC236}">
                  <a16:creationId xmlns:a16="http://schemas.microsoft.com/office/drawing/2014/main" id="{02A8056C-C06F-4A82-9DF9-04E921C2ACA7}"/>
                </a:ext>
              </a:extLst>
            </p:cNvPr>
            <p:cNvSpPr/>
            <p:nvPr/>
          </p:nvSpPr>
          <p:spPr>
            <a:xfrm>
              <a:off x="311181" y="3111477"/>
              <a:ext cx="8529979" cy="1825924"/>
            </a:xfrm>
            <a:prstGeom prst="notchedRightArrow">
              <a:avLst/>
            </a:prstGeom>
            <a:solidFill>
              <a:srgbClr val="7B96B8"/>
            </a:solidFill>
            <a:ln>
              <a:noFill/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" name="Полилиния: фигура 3">
              <a:extLst>
                <a:ext uri="{FF2B5EF4-FFF2-40B4-BE49-F238E27FC236}">
                  <a16:creationId xmlns:a16="http://schemas.microsoft.com/office/drawing/2014/main" id="{189DB979-982B-414A-8F34-AF2596C37A7C}"/>
                </a:ext>
              </a:extLst>
            </p:cNvPr>
            <p:cNvSpPr/>
            <p:nvPr/>
          </p:nvSpPr>
          <p:spPr>
            <a:xfrm>
              <a:off x="296423" y="2708920"/>
              <a:ext cx="1665157" cy="859038"/>
            </a:xfrm>
            <a:custGeom>
              <a:avLst/>
              <a:gdLst>
                <a:gd name="connsiteX0" fmla="*/ 0 w 1475044"/>
                <a:gd name="connsiteY0" fmla="*/ 0 h 1825924"/>
                <a:gd name="connsiteX1" fmla="*/ 1475044 w 1475044"/>
                <a:gd name="connsiteY1" fmla="*/ 0 h 1825924"/>
                <a:gd name="connsiteX2" fmla="*/ 1475044 w 1475044"/>
                <a:gd name="connsiteY2" fmla="*/ 1825924 h 1825924"/>
                <a:gd name="connsiteX3" fmla="*/ 0 w 1475044"/>
                <a:gd name="connsiteY3" fmla="*/ 1825924 h 1825924"/>
                <a:gd name="connsiteX4" fmla="*/ 0 w 1475044"/>
                <a:gd name="connsiteY4" fmla="*/ 0 h 1825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5044" h="1825924">
                  <a:moveTo>
                    <a:pt x="0" y="0"/>
                  </a:moveTo>
                  <a:lnTo>
                    <a:pt x="1475044" y="0"/>
                  </a:lnTo>
                  <a:lnTo>
                    <a:pt x="1475044" y="1825924"/>
                  </a:lnTo>
                  <a:lnTo>
                    <a:pt x="0" y="18259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13792" rIns="113792" bIns="113792" numCol="1" spcCol="1270" anchor="b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Регистрация ЭКГ И ФПГ</a:t>
              </a:r>
              <a:endParaRPr lang="en-US" sz="1600" kern="12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5" name="Овал 4">
              <a:extLst>
                <a:ext uri="{FF2B5EF4-FFF2-40B4-BE49-F238E27FC236}">
                  <a16:creationId xmlns:a16="http://schemas.microsoft.com/office/drawing/2014/main" id="{F198EF63-8691-4DBF-AB1A-0A517DD29836}"/>
                </a:ext>
              </a:extLst>
            </p:cNvPr>
            <p:cNvSpPr/>
            <p:nvPr/>
          </p:nvSpPr>
          <p:spPr>
            <a:xfrm>
              <a:off x="900761" y="3796199"/>
              <a:ext cx="456481" cy="45648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Полилиния: фигура 5">
              <a:extLst>
                <a:ext uri="{FF2B5EF4-FFF2-40B4-BE49-F238E27FC236}">
                  <a16:creationId xmlns:a16="http://schemas.microsoft.com/office/drawing/2014/main" id="{FCAF6AFA-B4A9-4E7E-91A5-2E1352A88403}"/>
                </a:ext>
              </a:extLst>
            </p:cNvPr>
            <p:cNvSpPr/>
            <p:nvPr/>
          </p:nvSpPr>
          <p:spPr>
            <a:xfrm>
              <a:off x="1938275" y="4450411"/>
              <a:ext cx="2010023" cy="1141202"/>
            </a:xfrm>
            <a:custGeom>
              <a:avLst/>
              <a:gdLst>
                <a:gd name="connsiteX0" fmla="*/ 0 w 1475044"/>
                <a:gd name="connsiteY0" fmla="*/ 0 h 1825924"/>
                <a:gd name="connsiteX1" fmla="*/ 1475044 w 1475044"/>
                <a:gd name="connsiteY1" fmla="*/ 0 h 1825924"/>
                <a:gd name="connsiteX2" fmla="*/ 1475044 w 1475044"/>
                <a:gd name="connsiteY2" fmla="*/ 1825924 h 1825924"/>
                <a:gd name="connsiteX3" fmla="*/ 0 w 1475044"/>
                <a:gd name="connsiteY3" fmla="*/ 1825924 h 1825924"/>
                <a:gd name="connsiteX4" fmla="*/ 0 w 1475044"/>
                <a:gd name="connsiteY4" fmla="*/ 0 h 1825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5044" h="1825924">
                  <a:moveTo>
                    <a:pt x="0" y="0"/>
                  </a:moveTo>
                  <a:lnTo>
                    <a:pt x="1475044" y="0"/>
                  </a:lnTo>
                  <a:lnTo>
                    <a:pt x="1475044" y="1825924"/>
                  </a:lnTo>
                  <a:lnTo>
                    <a:pt x="0" y="18259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13792" rIns="113792" bIns="113792" numCol="1" spcCol="1270" anchor="t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 Light" panose="020F0302020204030204" pitchFamily="34" charset="0"/>
                  <a:ea typeface="+mn-ea"/>
                  <a:cs typeface="Calibri Light" panose="020F0302020204030204" pitchFamily="34" charset="0"/>
                </a:rPr>
                <a:t>Запись ДКИ И ДПВ на протяжении всех этапов проводимого исследования</a:t>
              </a:r>
              <a:endParaRPr lang="en-US" sz="1600" kern="12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10B96621-1851-449C-A931-1BF5EF2E9674}"/>
                </a:ext>
              </a:extLst>
            </p:cNvPr>
            <p:cNvSpPr/>
            <p:nvPr/>
          </p:nvSpPr>
          <p:spPr>
            <a:xfrm>
              <a:off x="2715046" y="3796199"/>
              <a:ext cx="456481" cy="45648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Полилиния: фигура 7">
              <a:extLst>
                <a:ext uri="{FF2B5EF4-FFF2-40B4-BE49-F238E27FC236}">
                  <a16:creationId xmlns:a16="http://schemas.microsoft.com/office/drawing/2014/main" id="{BFA74314-7BAD-44A7-BA73-AA1D9CEB72F6}"/>
                </a:ext>
              </a:extLst>
            </p:cNvPr>
            <p:cNvSpPr/>
            <p:nvPr/>
          </p:nvSpPr>
          <p:spPr>
            <a:xfrm>
              <a:off x="3413413" y="2503093"/>
              <a:ext cx="2827252" cy="1064865"/>
            </a:xfrm>
            <a:custGeom>
              <a:avLst/>
              <a:gdLst>
                <a:gd name="connsiteX0" fmla="*/ 0 w 1475044"/>
                <a:gd name="connsiteY0" fmla="*/ 0 h 1825924"/>
                <a:gd name="connsiteX1" fmla="*/ 1475044 w 1475044"/>
                <a:gd name="connsiteY1" fmla="*/ 0 h 1825924"/>
                <a:gd name="connsiteX2" fmla="*/ 1475044 w 1475044"/>
                <a:gd name="connsiteY2" fmla="*/ 1825924 h 1825924"/>
                <a:gd name="connsiteX3" fmla="*/ 0 w 1475044"/>
                <a:gd name="connsiteY3" fmla="*/ 1825924 h 1825924"/>
                <a:gd name="connsiteX4" fmla="*/ 0 w 1475044"/>
                <a:gd name="connsiteY4" fmla="*/ 0 h 1825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5044" h="1825924">
                  <a:moveTo>
                    <a:pt x="0" y="0"/>
                  </a:moveTo>
                  <a:lnTo>
                    <a:pt x="1475044" y="0"/>
                  </a:lnTo>
                  <a:lnTo>
                    <a:pt x="1475044" y="1825924"/>
                  </a:lnTo>
                  <a:lnTo>
                    <a:pt x="0" y="18259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13792" rIns="113792" bIns="113792" numCol="1" spcCol="1270" anchor="b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 Light" panose="020F0302020204030204" pitchFamily="34" charset="0"/>
                  <a:ea typeface="+mn-ea"/>
                  <a:cs typeface="Calibri Light" panose="020F0302020204030204" pitchFamily="34" charset="0"/>
                </a:rPr>
                <a:t>Обработка данных методом корреляционно-регрессионного и статистического анализа</a:t>
              </a:r>
              <a:endParaRPr lang="en-US" sz="1600" kern="12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8BC12412-E347-4BF2-A080-EBD2B4F74CAC}"/>
                </a:ext>
              </a:extLst>
            </p:cNvPr>
            <p:cNvSpPr/>
            <p:nvPr/>
          </p:nvSpPr>
          <p:spPr>
            <a:xfrm>
              <a:off x="4573576" y="3796199"/>
              <a:ext cx="456481" cy="45648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Полилиния: фигура 16">
              <a:extLst>
                <a:ext uri="{FF2B5EF4-FFF2-40B4-BE49-F238E27FC236}">
                  <a16:creationId xmlns:a16="http://schemas.microsoft.com/office/drawing/2014/main" id="{B15605D4-B607-4775-B024-7DD8BB74E20D}"/>
                </a:ext>
              </a:extLst>
            </p:cNvPr>
            <p:cNvSpPr/>
            <p:nvPr/>
          </p:nvSpPr>
          <p:spPr>
            <a:xfrm>
              <a:off x="5864079" y="4483100"/>
              <a:ext cx="2134066" cy="1466180"/>
            </a:xfrm>
            <a:custGeom>
              <a:avLst/>
              <a:gdLst>
                <a:gd name="connsiteX0" fmla="*/ 0 w 1475044"/>
                <a:gd name="connsiteY0" fmla="*/ 0 h 1825924"/>
                <a:gd name="connsiteX1" fmla="*/ 1475044 w 1475044"/>
                <a:gd name="connsiteY1" fmla="*/ 0 h 1825924"/>
                <a:gd name="connsiteX2" fmla="*/ 1475044 w 1475044"/>
                <a:gd name="connsiteY2" fmla="*/ 1825924 h 1825924"/>
                <a:gd name="connsiteX3" fmla="*/ 0 w 1475044"/>
                <a:gd name="connsiteY3" fmla="*/ 1825924 h 1825924"/>
                <a:gd name="connsiteX4" fmla="*/ 0 w 1475044"/>
                <a:gd name="connsiteY4" fmla="*/ 0 h 1825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5044" h="1825924">
                  <a:moveTo>
                    <a:pt x="0" y="0"/>
                  </a:moveTo>
                  <a:lnTo>
                    <a:pt x="1475044" y="0"/>
                  </a:lnTo>
                  <a:lnTo>
                    <a:pt x="1475044" y="1825924"/>
                  </a:lnTo>
                  <a:lnTo>
                    <a:pt x="0" y="18259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13792" rIns="113792" bIns="113792" numCol="1" spcCol="1270" anchor="t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 Light" panose="020F0302020204030204" pitchFamily="34" charset="0"/>
                  <a:ea typeface="+mn-ea"/>
                  <a:cs typeface="Calibri Light" panose="020F0302020204030204" pitchFamily="34" charset="0"/>
                </a:rPr>
                <a:t>Поиск значимых различий с помощью  статистики </a:t>
              </a:r>
              <a:br>
                <a:rPr lang="ru-RU" sz="16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</a:br>
              <a:r>
                <a:rPr lang="ru-RU" sz="1600" kern="12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 Light" panose="020F0302020204030204" pitchFamily="34" charset="0"/>
                  <a:ea typeface="+mn-ea"/>
                  <a:cs typeface="Calibri Light" panose="020F0302020204030204" pitchFamily="34" charset="0"/>
                </a:rPr>
                <a:t>Манна-Уитни</a:t>
              </a:r>
              <a:endParaRPr lang="en-US" sz="1600" kern="12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19" name="Овал 18">
              <a:extLst>
                <a:ext uri="{FF2B5EF4-FFF2-40B4-BE49-F238E27FC236}">
                  <a16:creationId xmlns:a16="http://schemas.microsoft.com/office/drawing/2014/main" id="{E5D1DDDF-AFD2-44FA-8B18-312C4AC76028}"/>
                </a:ext>
              </a:extLst>
            </p:cNvPr>
            <p:cNvSpPr/>
            <p:nvPr/>
          </p:nvSpPr>
          <p:spPr>
            <a:xfrm>
              <a:off x="6695428" y="3796199"/>
              <a:ext cx="456481" cy="45648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5" name="Нижний колонтитул 28">
            <a:extLst>
              <a:ext uri="{FF2B5EF4-FFF2-40B4-BE49-F238E27FC236}">
                <a16:creationId xmlns:a16="http://schemas.microsoft.com/office/drawing/2014/main" id="{1EA08EB6-642E-4796-87DD-57897C2100C4}"/>
              </a:ext>
            </a:extLst>
          </p:cNvPr>
          <p:cNvSpPr txBox="1">
            <a:spLocks/>
          </p:cNvSpPr>
          <p:nvPr/>
        </p:nvSpPr>
        <p:spPr>
          <a:xfrm>
            <a:off x="10108" y="6309321"/>
            <a:ext cx="471946" cy="548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B75424F-5914-4CD4-8642-96C63201A13C}" type="slidenum">
              <a:rPr lang="ru-RU" b="1" smtClean="0">
                <a:solidFill>
                  <a:prstClr val="white"/>
                </a:solidFill>
              </a:rPr>
              <a:t>15</a:t>
            </a:fld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16" name="Заголовок 4">
            <a:extLst>
              <a:ext uri="{FF2B5EF4-FFF2-40B4-BE49-F238E27FC236}">
                <a16:creationId xmlns:a16="http://schemas.microsoft.com/office/drawing/2014/main" id="{35583A5A-AA4E-4078-B470-8D6139A317F9}"/>
              </a:ext>
            </a:extLst>
          </p:cNvPr>
          <p:cNvSpPr txBox="1">
            <a:spLocks/>
          </p:cNvSpPr>
          <p:nvPr/>
        </p:nvSpPr>
        <p:spPr>
          <a:xfrm>
            <a:off x="1527280" y="670215"/>
            <a:ext cx="6120680" cy="6945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>
                <a:solidFill>
                  <a:schemeClr val="tx1"/>
                </a:solidFill>
              </a:rPr>
              <a:t>ЭТАПЫ ИССЛЕДОВАНИЯ СПА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141E508-7581-4F2F-B31F-D1D41F37A030}"/>
              </a:ext>
            </a:extLst>
          </p:cNvPr>
          <p:cNvSpPr txBox="1"/>
          <p:nvPr/>
        </p:nvSpPr>
        <p:spPr>
          <a:xfrm>
            <a:off x="899592" y="1787861"/>
            <a:ext cx="7486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+mj-lt"/>
              </a:rPr>
              <a:t>Исследование особенностей дифференциальных характеристик СПА по сравнению с нормой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85139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>
            <a:extLst>
              <a:ext uri="{FF2B5EF4-FFF2-40B4-BE49-F238E27FC236}">
                <a16:creationId xmlns:a16="http://schemas.microsoft.com/office/drawing/2014/main" id="{E3698CDB-C452-489D-8ABE-F849FB6143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0" b="11817"/>
          <a:stretch/>
        </p:blipFill>
        <p:spPr bwMode="auto">
          <a:xfrm>
            <a:off x="1" y="-3155"/>
            <a:ext cx="9144001" cy="159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E1D6FA9B-B4AC-4F44-BF90-D70E081DD4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9321"/>
            <a:ext cx="48205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0">
            <a:extLst>
              <a:ext uri="{FF2B5EF4-FFF2-40B4-BE49-F238E27FC236}">
                <a16:creationId xmlns:a16="http://schemas.microsoft.com/office/drawing/2014/main" id="{C991BEB8-07C9-4972-9347-009B8DF5E7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4" t="26393" b="26981"/>
          <a:stretch/>
        </p:blipFill>
        <p:spPr bwMode="auto">
          <a:xfrm>
            <a:off x="8385878" y="6309320"/>
            <a:ext cx="758122" cy="5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>
            <a:extLst>
              <a:ext uri="{FF2B5EF4-FFF2-40B4-BE49-F238E27FC236}">
                <a16:creationId xmlns:a16="http://schemas.microsoft.com/office/drawing/2014/main" id="{668780DD-69C1-4FC8-A220-87D7E8E06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280" y="-11514"/>
            <a:ext cx="3486720" cy="56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D:\Латышев\НТС_19.11.2015\лого нбикс.png">
            <a:extLst>
              <a:ext uri="{FF2B5EF4-FFF2-40B4-BE49-F238E27FC236}">
                <a16:creationId xmlns:a16="http://schemas.microsoft.com/office/drawing/2014/main" id="{5C132F42-54A1-473E-B57D-65980405D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86" y="6351330"/>
            <a:ext cx="558207" cy="35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Нижний колонтитул 28">
            <a:extLst>
              <a:ext uri="{FF2B5EF4-FFF2-40B4-BE49-F238E27FC236}">
                <a16:creationId xmlns:a16="http://schemas.microsoft.com/office/drawing/2014/main" id="{336B96AF-A9FB-44FA-ADED-07FDA1A6AD85}"/>
              </a:ext>
            </a:extLst>
          </p:cNvPr>
          <p:cNvSpPr txBox="1">
            <a:spLocks/>
          </p:cNvSpPr>
          <p:nvPr/>
        </p:nvSpPr>
        <p:spPr>
          <a:xfrm>
            <a:off x="10108" y="6309321"/>
            <a:ext cx="471946" cy="548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AD28260-A1A1-45AE-8F3D-9E87D80C5226}" type="slidenum">
              <a:rPr lang="ru-RU" b="1" smtClean="0">
                <a:solidFill>
                  <a:prstClr val="white"/>
                </a:solidFill>
              </a:rPr>
              <a:t>16</a:t>
            </a:fld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16" name="Заголовок 4">
            <a:extLst>
              <a:ext uri="{FF2B5EF4-FFF2-40B4-BE49-F238E27FC236}">
                <a16:creationId xmlns:a16="http://schemas.microsoft.com/office/drawing/2014/main" id="{A7CFC485-CC83-474C-9F4E-0150F417A7CF}"/>
              </a:ext>
            </a:extLst>
          </p:cNvPr>
          <p:cNvSpPr txBox="1">
            <a:spLocks/>
          </p:cNvSpPr>
          <p:nvPr/>
        </p:nvSpPr>
        <p:spPr>
          <a:xfrm>
            <a:off x="1259632" y="726347"/>
            <a:ext cx="7689337" cy="9057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>
                <a:solidFill>
                  <a:schemeClr val="tx1"/>
                </a:solidFill>
              </a:rPr>
              <a:t>РЕЗУЛЬТАТЫ</a:t>
            </a:r>
          </a:p>
          <a:p>
            <a:pPr algn="ctr"/>
            <a:r>
              <a:rPr lang="ru-RU" sz="3200" dirty="0">
                <a:solidFill>
                  <a:schemeClr val="tx1"/>
                </a:solidFill>
              </a:rPr>
              <a:t>СРАВНЕНИЕ СПА И НОРМЫ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A28FAC1-DB11-4B54-A916-5EC3FE204F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541671"/>
              </p:ext>
            </p:extLst>
          </p:nvPr>
        </p:nvGraphicFramePr>
        <p:xfrm>
          <a:off x="482054" y="2348880"/>
          <a:ext cx="3888432" cy="3522726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933912">
                  <a:extLst>
                    <a:ext uri="{9D8B030D-6E8A-4147-A177-3AD203B41FA5}">
                      <a16:colId xmlns:a16="http://schemas.microsoft.com/office/drawing/2014/main" val="3611974221"/>
                    </a:ext>
                  </a:extLst>
                </a:gridCol>
                <a:gridCol w="850898">
                  <a:extLst>
                    <a:ext uri="{9D8B030D-6E8A-4147-A177-3AD203B41FA5}">
                      <a16:colId xmlns:a16="http://schemas.microsoft.com/office/drawing/2014/main" val="1817027486"/>
                    </a:ext>
                  </a:extLst>
                </a:gridCol>
                <a:gridCol w="742273">
                  <a:extLst>
                    <a:ext uri="{9D8B030D-6E8A-4147-A177-3AD203B41FA5}">
                      <a16:colId xmlns:a16="http://schemas.microsoft.com/office/drawing/2014/main" val="3422042498"/>
                    </a:ext>
                  </a:extLst>
                </a:gridCol>
                <a:gridCol w="636297">
                  <a:extLst>
                    <a:ext uri="{9D8B030D-6E8A-4147-A177-3AD203B41FA5}">
                      <a16:colId xmlns:a16="http://schemas.microsoft.com/office/drawing/2014/main" val="3893251553"/>
                    </a:ext>
                  </a:extLst>
                </a:gridCol>
                <a:gridCol w="725052">
                  <a:extLst>
                    <a:ext uri="{9D8B030D-6E8A-4147-A177-3AD203B41FA5}">
                      <a16:colId xmlns:a16="http://schemas.microsoft.com/office/drawing/2014/main" val="4258686721"/>
                    </a:ext>
                  </a:extLst>
                </a:gridCol>
              </a:tblGrid>
              <a:tr h="186690">
                <a:tc>
                  <a:txBody>
                    <a:bodyPr/>
                    <a:lstStyle/>
                    <a:p>
                      <a:pPr marL="0" marR="0" indent="45021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ЭГ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КГ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45021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45021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715683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Показатели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Средний ранг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Средний ранг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U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p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3315196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RR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4,50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10,93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8,0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0,034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23359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ЧСС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14,25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8,14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9,0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0,043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014851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HF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2,50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11,50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0,003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640949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HF%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6,00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10,50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14,0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0,137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749814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LF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3,50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11,21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4,0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0,011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243157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LF%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9,50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9,50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28,0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1,000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234535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VLF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3,25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11,29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3,0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0,008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968369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LF/HF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11,00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9,07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22,0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0,524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78187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тип ВР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7,50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10,07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20,0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0,363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855315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ИЦ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10,88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9,11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22,5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0,559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12409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ИАП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9,88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9,39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26,5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0,873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649279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ТР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2,50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11,50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0,003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949109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AMo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16,50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7,50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0,003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950624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ИН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16,50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7,50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0,003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881521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ВР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2,50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11,50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0,003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256734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6E5D8FC-ABED-47CC-BC47-C698E6E4F2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639687"/>
              </p:ext>
            </p:extLst>
          </p:nvPr>
        </p:nvGraphicFramePr>
        <p:xfrm>
          <a:off x="4788024" y="1916832"/>
          <a:ext cx="3818762" cy="429991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1875554025"/>
                    </a:ext>
                  </a:extLst>
                </a:gridCol>
                <a:gridCol w="766666">
                  <a:extLst>
                    <a:ext uri="{9D8B030D-6E8A-4147-A177-3AD203B41FA5}">
                      <a16:colId xmlns:a16="http://schemas.microsoft.com/office/drawing/2014/main" val="2920552609"/>
                    </a:ext>
                  </a:extLst>
                </a:gridCol>
                <a:gridCol w="517339">
                  <a:extLst>
                    <a:ext uri="{9D8B030D-6E8A-4147-A177-3AD203B41FA5}">
                      <a16:colId xmlns:a16="http://schemas.microsoft.com/office/drawing/2014/main" val="953959156"/>
                    </a:ext>
                  </a:extLst>
                </a:gridCol>
                <a:gridCol w="517339">
                  <a:extLst>
                    <a:ext uri="{9D8B030D-6E8A-4147-A177-3AD203B41FA5}">
                      <a16:colId xmlns:a16="http://schemas.microsoft.com/office/drawing/2014/main" val="747363591"/>
                    </a:ext>
                  </a:extLst>
                </a:gridCol>
                <a:gridCol w="540657">
                  <a:extLst>
                    <a:ext uri="{9D8B030D-6E8A-4147-A177-3AD203B41FA5}">
                      <a16:colId xmlns:a16="http://schemas.microsoft.com/office/drawing/2014/main" val="1844748994"/>
                    </a:ext>
                  </a:extLst>
                </a:gridCol>
                <a:gridCol w="540657">
                  <a:extLst>
                    <a:ext uri="{9D8B030D-6E8A-4147-A177-3AD203B41FA5}">
                      <a16:colId xmlns:a16="http://schemas.microsoft.com/office/drawing/2014/main" val="1528915542"/>
                    </a:ext>
                  </a:extLst>
                </a:gridCol>
              </a:tblGrid>
              <a:tr h="2387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ЭГ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КГ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extLst>
                  <a:ext uri="{0D108BD9-81ED-4DB2-BD59-A6C34878D82A}">
                    <a16:rowId xmlns:a16="http://schemas.microsoft.com/office/drawing/2014/main" val="2030891201"/>
                  </a:ext>
                </a:extLst>
              </a:tr>
              <a:tr h="2892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Показатели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Ср. ранг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Ср. ранг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U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p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 anchor="ctr"/>
                </a:tc>
                <a:extLst>
                  <a:ext uri="{0D108BD9-81ED-4DB2-BD59-A6C34878D82A}">
                    <a16:rowId xmlns:a16="http://schemas.microsoft.com/office/drawing/2014/main" val="3191990254"/>
                  </a:ext>
                </a:extLst>
              </a:tr>
              <a:tr h="136466">
                <a:tc rowSpan="8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Наклон линии регрессии (</a:t>
                      </a:r>
                      <a:r>
                        <a:rPr lang="en-US" sz="700" dirty="0">
                          <a:effectLst/>
                        </a:rPr>
                        <a:t>T</a:t>
                      </a:r>
                      <a:r>
                        <a:rPr lang="ru-RU" sz="700" dirty="0">
                          <a:effectLst/>
                        </a:rPr>
                        <a:t>)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T1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4,80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12,94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9,0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0,010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8942057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T2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3,40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13,38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0,002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09070842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T3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2,75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12,44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0,003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4821423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T4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3,25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12,31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0,006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3503233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i="1" dirty="0">
                          <a:effectLst/>
                        </a:rPr>
                        <a:t>ET</a:t>
                      </a:r>
                      <a:endParaRPr lang="en-US" sz="7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18,40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8,69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0,002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2390074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i="1" dirty="0">
                          <a:effectLst/>
                        </a:rPr>
                        <a:t>DT</a:t>
                      </a:r>
                      <a:endParaRPr lang="en-US" sz="7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18,80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8,56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1387181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i="1" dirty="0" err="1">
                          <a:effectLst/>
                        </a:rPr>
                        <a:t>Ts</a:t>
                      </a:r>
                      <a:endParaRPr lang="en-US" sz="7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13,50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63393765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i="1" dirty="0" err="1">
                          <a:effectLst/>
                        </a:rPr>
                        <a:t>Tm</a:t>
                      </a:r>
                      <a:endParaRPr lang="en-US" sz="7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13,50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7831739"/>
                  </a:ext>
                </a:extLst>
              </a:tr>
              <a:tr h="136466">
                <a:tc rowSpan="8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Смещение точек линии регрессии (</a:t>
                      </a:r>
                      <a:r>
                        <a:rPr lang="en-US" sz="700">
                          <a:effectLst/>
                        </a:rPr>
                        <a:t>R</a:t>
                      </a:r>
                      <a:r>
                        <a:rPr lang="ru-RU" sz="700">
                          <a:effectLst/>
                        </a:rPr>
                        <a:t>)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R1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9,13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0,013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46136297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R2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18,60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8,63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0,002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70643104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R3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8,63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0,005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0331650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R4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17,25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8,81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72868229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i="1" dirty="0">
                          <a:effectLst/>
                        </a:rPr>
                        <a:t>ER</a:t>
                      </a:r>
                      <a:endParaRPr lang="en-US" sz="7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18,20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8,75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0,003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81984331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i="1" dirty="0">
                          <a:effectLst/>
                        </a:rPr>
                        <a:t>DR</a:t>
                      </a:r>
                      <a:endParaRPr lang="en-US" sz="7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18,80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8,56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3070607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i="1" dirty="0" err="1">
                          <a:effectLst/>
                        </a:rPr>
                        <a:t>Rs</a:t>
                      </a:r>
                      <a:endParaRPr lang="en-US" sz="7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18,80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8,56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75443636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i="1" dirty="0" err="1">
                          <a:effectLst/>
                        </a:rPr>
                        <a:t>Rm</a:t>
                      </a:r>
                      <a:endParaRPr lang="en-US" sz="7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18,80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8,56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18357226"/>
                  </a:ext>
                </a:extLst>
              </a:tr>
              <a:tr h="136466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Дисперсия точек линии регрессии (</a:t>
                      </a:r>
                      <a:r>
                        <a:rPr lang="en-US" sz="700">
                          <a:effectLst/>
                        </a:rPr>
                        <a:t>D</a:t>
                      </a:r>
                      <a:r>
                        <a:rPr lang="ru-RU" sz="700">
                          <a:effectLst/>
                        </a:rPr>
                        <a:t>)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D1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9,00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11,63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30,0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0,409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94997286"/>
                  </a:ext>
                </a:extLst>
              </a:tr>
              <a:tr h="1364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D2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5,40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12,75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en-US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0938440"/>
                  </a:ext>
                </a:extLst>
              </a:tr>
              <a:tr h="13646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Среднеквадратичное отклонение ДКИ от ДПВ (</a:t>
                      </a:r>
                      <a:r>
                        <a:rPr lang="en-US" sz="700" dirty="0">
                          <a:effectLst/>
                        </a:rPr>
                        <a:t>MSD</a:t>
                      </a:r>
                      <a:r>
                        <a:rPr lang="ru-RU" sz="700" dirty="0">
                          <a:effectLst/>
                        </a:rPr>
                        <a:t>)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MSD4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92" marR="3819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15,75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7,71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en-US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0,008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18253242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8F8FE490-BA8E-41A9-B95D-F7A2ADDA01A9}"/>
              </a:ext>
            </a:extLst>
          </p:cNvPr>
          <p:cNvSpPr txBox="1"/>
          <p:nvPr/>
        </p:nvSpPr>
        <p:spPr>
          <a:xfrm>
            <a:off x="482054" y="1825660"/>
            <a:ext cx="4010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+mj-lt"/>
              </a:rPr>
              <a:t>Таблицы 3, 4 – результаты поиска значимых  различий между СПА и КГ </a:t>
            </a:r>
            <a:endParaRPr lang="en-US" sz="1400" dirty="0"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162EF50-BF09-4FD8-8F9D-7BEED9EF9816}"/>
              </a:ext>
            </a:extLst>
          </p:cNvPr>
          <p:cNvSpPr txBox="1"/>
          <p:nvPr/>
        </p:nvSpPr>
        <p:spPr>
          <a:xfrm>
            <a:off x="107504" y="5807388"/>
            <a:ext cx="4583150" cy="5739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45021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100" dirty="0">
                <a:effectLst/>
                <a:latin typeface="+mj-lt"/>
                <a:ea typeface="Times New Roman" panose="02020603050405020304" pitchFamily="18" charset="0"/>
              </a:rPr>
              <a:t>Примечание: цветом выделены значимые различия с уровнем значимости менее 0,05</a:t>
            </a:r>
            <a:endParaRPr lang="en-US" sz="1100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980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>
            <a:extLst>
              <a:ext uri="{FF2B5EF4-FFF2-40B4-BE49-F238E27FC236}">
                <a16:creationId xmlns:a16="http://schemas.microsoft.com/office/drawing/2014/main" id="{C88808DB-DF2D-432C-A121-575ACF02EB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0" b="11817"/>
          <a:stretch/>
        </p:blipFill>
        <p:spPr bwMode="auto">
          <a:xfrm>
            <a:off x="1" y="-3155"/>
            <a:ext cx="9144001" cy="159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>
            <a:extLst>
              <a:ext uri="{FF2B5EF4-FFF2-40B4-BE49-F238E27FC236}">
                <a16:creationId xmlns:a16="http://schemas.microsoft.com/office/drawing/2014/main" id="{68DE730A-D4F8-4849-8DCB-B8355E3E93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280" y="-11514"/>
            <a:ext cx="3486720" cy="56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DB3F339B-0596-4906-9CB3-92ED6D187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9321"/>
            <a:ext cx="48205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0">
            <a:extLst>
              <a:ext uri="{FF2B5EF4-FFF2-40B4-BE49-F238E27FC236}">
                <a16:creationId xmlns:a16="http://schemas.microsoft.com/office/drawing/2014/main" id="{2C6188AA-3CD7-4BAD-A50F-E593A74563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4" t="26393" b="26981"/>
          <a:stretch/>
        </p:blipFill>
        <p:spPr bwMode="auto">
          <a:xfrm>
            <a:off x="8385878" y="6309320"/>
            <a:ext cx="758122" cy="5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D:\Латышев\НТС_19.11.2015\лого нбикс.png">
            <a:extLst>
              <a:ext uri="{FF2B5EF4-FFF2-40B4-BE49-F238E27FC236}">
                <a16:creationId xmlns:a16="http://schemas.microsoft.com/office/drawing/2014/main" id="{0BA845A4-3C38-483F-8106-C48830BFEA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86" y="6351330"/>
            <a:ext cx="558207" cy="35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BB83358-74E1-4C2D-B152-9D989F38910B}"/>
              </a:ext>
            </a:extLst>
          </p:cNvPr>
          <p:cNvGrpSpPr/>
          <p:nvPr/>
        </p:nvGrpSpPr>
        <p:grpSpPr>
          <a:xfrm>
            <a:off x="554546" y="2647109"/>
            <a:ext cx="8052240" cy="3446187"/>
            <a:chOff x="296423" y="2503093"/>
            <a:chExt cx="8544737" cy="3446187"/>
          </a:xfrm>
        </p:grpSpPr>
        <p:sp>
          <p:nvSpPr>
            <p:cNvPr id="3" name="Стрелка: вправо с вырезом 2">
              <a:extLst>
                <a:ext uri="{FF2B5EF4-FFF2-40B4-BE49-F238E27FC236}">
                  <a16:creationId xmlns:a16="http://schemas.microsoft.com/office/drawing/2014/main" id="{02A8056C-C06F-4A82-9DF9-04E921C2ACA7}"/>
                </a:ext>
              </a:extLst>
            </p:cNvPr>
            <p:cNvSpPr/>
            <p:nvPr/>
          </p:nvSpPr>
          <p:spPr>
            <a:xfrm>
              <a:off x="311181" y="3111477"/>
              <a:ext cx="8529979" cy="1825924"/>
            </a:xfrm>
            <a:prstGeom prst="notchedRightArrow">
              <a:avLst/>
            </a:prstGeom>
            <a:solidFill>
              <a:srgbClr val="7B96B8"/>
            </a:solidFill>
            <a:ln>
              <a:noFill/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" name="Полилиния: фигура 3">
              <a:extLst>
                <a:ext uri="{FF2B5EF4-FFF2-40B4-BE49-F238E27FC236}">
                  <a16:creationId xmlns:a16="http://schemas.microsoft.com/office/drawing/2014/main" id="{189DB979-982B-414A-8F34-AF2596C37A7C}"/>
                </a:ext>
              </a:extLst>
            </p:cNvPr>
            <p:cNvSpPr/>
            <p:nvPr/>
          </p:nvSpPr>
          <p:spPr>
            <a:xfrm>
              <a:off x="296423" y="2708920"/>
              <a:ext cx="1665157" cy="859038"/>
            </a:xfrm>
            <a:custGeom>
              <a:avLst/>
              <a:gdLst>
                <a:gd name="connsiteX0" fmla="*/ 0 w 1475044"/>
                <a:gd name="connsiteY0" fmla="*/ 0 h 1825924"/>
                <a:gd name="connsiteX1" fmla="*/ 1475044 w 1475044"/>
                <a:gd name="connsiteY1" fmla="*/ 0 h 1825924"/>
                <a:gd name="connsiteX2" fmla="*/ 1475044 w 1475044"/>
                <a:gd name="connsiteY2" fmla="*/ 1825924 h 1825924"/>
                <a:gd name="connsiteX3" fmla="*/ 0 w 1475044"/>
                <a:gd name="connsiteY3" fmla="*/ 1825924 h 1825924"/>
                <a:gd name="connsiteX4" fmla="*/ 0 w 1475044"/>
                <a:gd name="connsiteY4" fmla="*/ 0 h 1825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5044" h="1825924">
                  <a:moveTo>
                    <a:pt x="0" y="0"/>
                  </a:moveTo>
                  <a:lnTo>
                    <a:pt x="1475044" y="0"/>
                  </a:lnTo>
                  <a:lnTo>
                    <a:pt x="1475044" y="1825924"/>
                  </a:lnTo>
                  <a:lnTo>
                    <a:pt x="0" y="18259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13792" rIns="113792" bIns="113792" numCol="1" spcCol="1270" anchor="b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Регистрация ЭКГ И ФПГ</a:t>
              </a:r>
              <a:endParaRPr lang="en-US" sz="1600" kern="12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5" name="Овал 4">
              <a:extLst>
                <a:ext uri="{FF2B5EF4-FFF2-40B4-BE49-F238E27FC236}">
                  <a16:creationId xmlns:a16="http://schemas.microsoft.com/office/drawing/2014/main" id="{F198EF63-8691-4DBF-AB1A-0A517DD29836}"/>
                </a:ext>
              </a:extLst>
            </p:cNvPr>
            <p:cNvSpPr/>
            <p:nvPr/>
          </p:nvSpPr>
          <p:spPr>
            <a:xfrm>
              <a:off x="900761" y="3796199"/>
              <a:ext cx="456481" cy="45648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Полилиния: фигура 5">
              <a:extLst>
                <a:ext uri="{FF2B5EF4-FFF2-40B4-BE49-F238E27FC236}">
                  <a16:creationId xmlns:a16="http://schemas.microsoft.com/office/drawing/2014/main" id="{FCAF6AFA-B4A9-4E7E-91A5-2E1352A88403}"/>
                </a:ext>
              </a:extLst>
            </p:cNvPr>
            <p:cNvSpPr/>
            <p:nvPr/>
          </p:nvSpPr>
          <p:spPr>
            <a:xfrm>
              <a:off x="1938275" y="4450411"/>
              <a:ext cx="2010023" cy="1141202"/>
            </a:xfrm>
            <a:custGeom>
              <a:avLst/>
              <a:gdLst>
                <a:gd name="connsiteX0" fmla="*/ 0 w 1475044"/>
                <a:gd name="connsiteY0" fmla="*/ 0 h 1825924"/>
                <a:gd name="connsiteX1" fmla="*/ 1475044 w 1475044"/>
                <a:gd name="connsiteY1" fmla="*/ 0 h 1825924"/>
                <a:gd name="connsiteX2" fmla="*/ 1475044 w 1475044"/>
                <a:gd name="connsiteY2" fmla="*/ 1825924 h 1825924"/>
                <a:gd name="connsiteX3" fmla="*/ 0 w 1475044"/>
                <a:gd name="connsiteY3" fmla="*/ 1825924 h 1825924"/>
                <a:gd name="connsiteX4" fmla="*/ 0 w 1475044"/>
                <a:gd name="connsiteY4" fmla="*/ 0 h 1825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5044" h="1825924">
                  <a:moveTo>
                    <a:pt x="0" y="0"/>
                  </a:moveTo>
                  <a:lnTo>
                    <a:pt x="1475044" y="0"/>
                  </a:lnTo>
                  <a:lnTo>
                    <a:pt x="1475044" y="1825924"/>
                  </a:lnTo>
                  <a:lnTo>
                    <a:pt x="0" y="18259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13792" rIns="113792" bIns="113792" numCol="1" spcCol="1270" anchor="t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 Light" panose="020F0302020204030204" pitchFamily="34" charset="0"/>
                  <a:ea typeface="+mn-ea"/>
                  <a:cs typeface="Calibri Light" panose="020F0302020204030204" pitchFamily="34" charset="0"/>
                </a:rPr>
                <a:t>Запись ДКИ И ДПВ на протяжении всех этапов проводимого исследования</a:t>
              </a:r>
              <a:endParaRPr lang="en-US" sz="1600" kern="12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10B96621-1851-449C-A931-1BF5EF2E9674}"/>
                </a:ext>
              </a:extLst>
            </p:cNvPr>
            <p:cNvSpPr/>
            <p:nvPr/>
          </p:nvSpPr>
          <p:spPr>
            <a:xfrm>
              <a:off x="2715046" y="3796199"/>
              <a:ext cx="456481" cy="45648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Полилиния: фигура 7">
              <a:extLst>
                <a:ext uri="{FF2B5EF4-FFF2-40B4-BE49-F238E27FC236}">
                  <a16:creationId xmlns:a16="http://schemas.microsoft.com/office/drawing/2014/main" id="{BFA74314-7BAD-44A7-BA73-AA1D9CEB72F6}"/>
                </a:ext>
              </a:extLst>
            </p:cNvPr>
            <p:cNvSpPr/>
            <p:nvPr/>
          </p:nvSpPr>
          <p:spPr>
            <a:xfrm>
              <a:off x="3413413" y="2503093"/>
              <a:ext cx="2827252" cy="1064865"/>
            </a:xfrm>
            <a:custGeom>
              <a:avLst/>
              <a:gdLst>
                <a:gd name="connsiteX0" fmla="*/ 0 w 1475044"/>
                <a:gd name="connsiteY0" fmla="*/ 0 h 1825924"/>
                <a:gd name="connsiteX1" fmla="*/ 1475044 w 1475044"/>
                <a:gd name="connsiteY1" fmla="*/ 0 h 1825924"/>
                <a:gd name="connsiteX2" fmla="*/ 1475044 w 1475044"/>
                <a:gd name="connsiteY2" fmla="*/ 1825924 h 1825924"/>
                <a:gd name="connsiteX3" fmla="*/ 0 w 1475044"/>
                <a:gd name="connsiteY3" fmla="*/ 1825924 h 1825924"/>
                <a:gd name="connsiteX4" fmla="*/ 0 w 1475044"/>
                <a:gd name="connsiteY4" fmla="*/ 0 h 1825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5044" h="1825924">
                  <a:moveTo>
                    <a:pt x="0" y="0"/>
                  </a:moveTo>
                  <a:lnTo>
                    <a:pt x="1475044" y="0"/>
                  </a:lnTo>
                  <a:lnTo>
                    <a:pt x="1475044" y="1825924"/>
                  </a:lnTo>
                  <a:lnTo>
                    <a:pt x="0" y="18259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13792" rIns="113792" bIns="113792" numCol="1" spcCol="1270" anchor="b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 Light" panose="020F0302020204030204" pitchFamily="34" charset="0"/>
                  <a:ea typeface="+mn-ea"/>
                  <a:cs typeface="Calibri Light" panose="020F0302020204030204" pitchFamily="34" charset="0"/>
                </a:rPr>
                <a:t>Обработка данных методом корреляционно-регрессионного и статистического анализа</a:t>
              </a:r>
              <a:endParaRPr lang="en-US" sz="1600" kern="12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8BC12412-E347-4BF2-A080-EBD2B4F74CAC}"/>
                </a:ext>
              </a:extLst>
            </p:cNvPr>
            <p:cNvSpPr/>
            <p:nvPr/>
          </p:nvSpPr>
          <p:spPr>
            <a:xfrm>
              <a:off x="4573576" y="3796199"/>
              <a:ext cx="456481" cy="45648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Полилиния: фигура 16">
              <a:extLst>
                <a:ext uri="{FF2B5EF4-FFF2-40B4-BE49-F238E27FC236}">
                  <a16:creationId xmlns:a16="http://schemas.microsoft.com/office/drawing/2014/main" id="{B15605D4-B607-4775-B024-7DD8BB74E20D}"/>
                </a:ext>
              </a:extLst>
            </p:cNvPr>
            <p:cNvSpPr/>
            <p:nvPr/>
          </p:nvSpPr>
          <p:spPr>
            <a:xfrm>
              <a:off x="5864079" y="4483100"/>
              <a:ext cx="2134066" cy="1466180"/>
            </a:xfrm>
            <a:custGeom>
              <a:avLst/>
              <a:gdLst>
                <a:gd name="connsiteX0" fmla="*/ 0 w 1475044"/>
                <a:gd name="connsiteY0" fmla="*/ 0 h 1825924"/>
                <a:gd name="connsiteX1" fmla="*/ 1475044 w 1475044"/>
                <a:gd name="connsiteY1" fmla="*/ 0 h 1825924"/>
                <a:gd name="connsiteX2" fmla="*/ 1475044 w 1475044"/>
                <a:gd name="connsiteY2" fmla="*/ 1825924 h 1825924"/>
                <a:gd name="connsiteX3" fmla="*/ 0 w 1475044"/>
                <a:gd name="connsiteY3" fmla="*/ 1825924 h 1825924"/>
                <a:gd name="connsiteX4" fmla="*/ 0 w 1475044"/>
                <a:gd name="connsiteY4" fmla="*/ 0 h 1825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5044" h="1825924">
                  <a:moveTo>
                    <a:pt x="0" y="0"/>
                  </a:moveTo>
                  <a:lnTo>
                    <a:pt x="1475044" y="0"/>
                  </a:lnTo>
                  <a:lnTo>
                    <a:pt x="1475044" y="1825924"/>
                  </a:lnTo>
                  <a:lnTo>
                    <a:pt x="0" y="18259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13792" rIns="113792" bIns="113792" numCol="1" spcCol="1270" anchor="t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 Light" panose="020F0302020204030204" pitchFamily="34" charset="0"/>
                  <a:ea typeface="+mn-ea"/>
                  <a:cs typeface="Calibri Light" panose="020F0302020204030204" pitchFamily="34" charset="0"/>
                </a:rPr>
                <a:t>Поиск значимых различий при помощи критерия Стьюдента и  статистики </a:t>
              </a:r>
              <a:br>
                <a:rPr lang="ru-RU" sz="16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</a:br>
              <a:r>
                <a:rPr lang="ru-RU" sz="1600" kern="12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 Light" panose="020F0302020204030204" pitchFamily="34" charset="0"/>
                  <a:ea typeface="+mn-ea"/>
                  <a:cs typeface="Calibri Light" panose="020F0302020204030204" pitchFamily="34" charset="0"/>
                </a:rPr>
                <a:t>Манна-Уитни</a:t>
              </a:r>
              <a:endParaRPr lang="en-US" sz="1600" kern="12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19" name="Овал 18">
              <a:extLst>
                <a:ext uri="{FF2B5EF4-FFF2-40B4-BE49-F238E27FC236}">
                  <a16:creationId xmlns:a16="http://schemas.microsoft.com/office/drawing/2014/main" id="{E5D1DDDF-AFD2-44FA-8B18-312C4AC76028}"/>
                </a:ext>
              </a:extLst>
            </p:cNvPr>
            <p:cNvSpPr/>
            <p:nvPr/>
          </p:nvSpPr>
          <p:spPr>
            <a:xfrm>
              <a:off x="6695428" y="3796199"/>
              <a:ext cx="456481" cy="45648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5" name="Нижний колонтитул 28">
            <a:extLst>
              <a:ext uri="{FF2B5EF4-FFF2-40B4-BE49-F238E27FC236}">
                <a16:creationId xmlns:a16="http://schemas.microsoft.com/office/drawing/2014/main" id="{1EA08EB6-642E-4796-87DD-57897C2100C4}"/>
              </a:ext>
            </a:extLst>
          </p:cNvPr>
          <p:cNvSpPr txBox="1">
            <a:spLocks/>
          </p:cNvSpPr>
          <p:nvPr/>
        </p:nvSpPr>
        <p:spPr>
          <a:xfrm>
            <a:off x="10108" y="6309321"/>
            <a:ext cx="471946" cy="548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A1AE3B7-282B-4F03-BF5C-7504769F8EBA}" type="slidenum">
              <a:rPr lang="ru-RU" b="1" smtClean="0">
                <a:solidFill>
                  <a:prstClr val="white"/>
                </a:solidFill>
              </a:rPr>
              <a:t>17</a:t>
            </a:fld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16" name="Заголовок 4">
            <a:extLst>
              <a:ext uri="{FF2B5EF4-FFF2-40B4-BE49-F238E27FC236}">
                <a16:creationId xmlns:a16="http://schemas.microsoft.com/office/drawing/2014/main" id="{35583A5A-AA4E-4078-B470-8D6139A317F9}"/>
              </a:ext>
            </a:extLst>
          </p:cNvPr>
          <p:cNvSpPr txBox="1">
            <a:spLocks/>
          </p:cNvSpPr>
          <p:nvPr/>
        </p:nvSpPr>
        <p:spPr>
          <a:xfrm>
            <a:off x="1527280" y="670215"/>
            <a:ext cx="6120680" cy="6945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>
                <a:solidFill>
                  <a:schemeClr val="tx1"/>
                </a:solidFill>
              </a:rPr>
              <a:t>ЭТАПЫ ИССЛЕДОВАНИЯ ЭГ И КГ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141E508-7581-4F2F-B31F-D1D41F37A030}"/>
              </a:ext>
            </a:extLst>
          </p:cNvPr>
          <p:cNvSpPr txBox="1"/>
          <p:nvPr/>
        </p:nvSpPr>
        <p:spPr>
          <a:xfrm>
            <a:off x="899592" y="1787861"/>
            <a:ext cx="7486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+mj-lt"/>
              </a:rPr>
              <a:t>Исследование особенностей показателей согласованности работы сердца и сосудов при патологиях вертеброгенной и невертеброгенной природы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48638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>
            <a:extLst>
              <a:ext uri="{FF2B5EF4-FFF2-40B4-BE49-F238E27FC236}">
                <a16:creationId xmlns:a16="http://schemas.microsoft.com/office/drawing/2014/main" id="{E3698CDB-C452-489D-8ABE-F849FB6143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0" b="11817"/>
          <a:stretch/>
        </p:blipFill>
        <p:spPr bwMode="auto">
          <a:xfrm>
            <a:off x="1" y="-3155"/>
            <a:ext cx="9144001" cy="159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E1D6FA9B-B4AC-4F44-BF90-D70E081DD4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9321"/>
            <a:ext cx="48205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0">
            <a:extLst>
              <a:ext uri="{FF2B5EF4-FFF2-40B4-BE49-F238E27FC236}">
                <a16:creationId xmlns:a16="http://schemas.microsoft.com/office/drawing/2014/main" id="{C991BEB8-07C9-4972-9347-009B8DF5E7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4" t="26393" b="26981"/>
          <a:stretch/>
        </p:blipFill>
        <p:spPr bwMode="auto">
          <a:xfrm>
            <a:off x="8385878" y="6309320"/>
            <a:ext cx="758122" cy="5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>
            <a:extLst>
              <a:ext uri="{FF2B5EF4-FFF2-40B4-BE49-F238E27FC236}">
                <a16:creationId xmlns:a16="http://schemas.microsoft.com/office/drawing/2014/main" id="{668780DD-69C1-4FC8-A220-87D7E8E06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280" y="-11514"/>
            <a:ext cx="3486720" cy="56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D:\Латышев\НТС_19.11.2015\лого нбикс.png">
            <a:extLst>
              <a:ext uri="{FF2B5EF4-FFF2-40B4-BE49-F238E27FC236}">
                <a16:creationId xmlns:a16="http://schemas.microsoft.com/office/drawing/2014/main" id="{5C132F42-54A1-473E-B57D-65980405D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86" y="6351330"/>
            <a:ext cx="558207" cy="35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Нижний колонтитул 28">
            <a:extLst>
              <a:ext uri="{FF2B5EF4-FFF2-40B4-BE49-F238E27FC236}">
                <a16:creationId xmlns:a16="http://schemas.microsoft.com/office/drawing/2014/main" id="{336B96AF-A9FB-44FA-ADED-07FDA1A6AD85}"/>
              </a:ext>
            </a:extLst>
          </p:cNvPr>
          <p:cNvSpPr txBox="1">
            <a:spLocks/>
          </p:cNvSpPr>
          <p:nvPr/>
        </p:nvSpPr>
        <p:spPr>
          <a:xfrm>
            <a:off x="10108" y="6309321"/>
            <a:ext cx="471946" cy="548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CA082-0425-4F60-8894-3B5216D85E05}" type="slidenum">
              <a:rPr lang="ru-RU" b="1" smtClean="0">
                <a:solidFill>
                  <a:prstClr val="white"/>
                </a:solidFill>
              </a:rPr>
              <a:t>18</a:t>
            </a:fld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16" name="Заголовок 4">
            <a:extLst>
              <a:ext uri="{FF2B5EF4-FFF2-40B4-BE49-F238E27FC236}">
                <a16:creationId xmlns:a16="http://schemas.microsoft.com/office/drawing/2014/main" id="{A7CFC485-CC83-474C-9F4E-0150F417A7CF}"/>
              </a:ext>
            </a:extLst>
          </p:cNvPr>
          <p:cNvSpPr txBox="1">
            <a:spLocks/>
          </p:cNvSpPr>
          <p:nvPr/>
        </p:nvSpPr>
        <p:spPr>
          <a:xfrm>
            <a:off x="1259632" y="726347"/>
            <a:ext cx="7689337" cy="9057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>
                <a:solidFill>
                  <a:schemeClr val="tx1"/>
                </a:solidFill>
              </a:rPr>
              <a:t>РЕЗУЛЬТАТЫ</a:t>
            </a:r>
          </a:p>
          <a:p>
            <a:pPr algn="ctr"/>
            <a:r>
              <a:rPr lang="ru-RU" sz="3200" dirty="0">
                <a:solidFill>
                  <a:schemeClr val="tx1"/>
                </a:solidFill>
              </a:rPr>
              <a:t>СРАВНЕНИЕ СПА И СДВНС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3E15C4D-7413-4640-B0A1-B39AAE327D55}"/>
              </a:ext>
            </a:extLst>
          </p:cNvPr>
          <p:cNvSpPr txBox="1"/>
          <p:nvPr/>
        </p:nvSpPr>
        <p:spPr>
          <a:xfrm>
            <a:off x="-540568" y="6040594"/>
            <a:ext cx="7589119" cy="340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450215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effectLst/>
                <a:latin typeface="+mj-lt"/>
                <a:ea typeface="Times New Roman" panose="02020603050405020304" pitchFamily="18" charset="0"/>
              </a:rPr>
              <a:t>Примечание: цветом выделены значимые различия с уровнем значимости менее 0,05</a:t>
            </a:r>
            <a:endParaRPr lang="en-US" sz="12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2D5EB7-D8E6-4216-8FE0-BD1D9698A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748705"/>
              </p:ext>
            </p:extLst>
          </p:nvPr>
        </p:nvGraphicFramePr>
        <p:xfrm>
          <a:off x="682706" y="2050773"/>
          <a:ext cx="7689336" cy="414133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884401">
                  <a:extLst>
                    <a:ext uri="{9D8B030D-6E8A-4147-A177-3AD203B41FA5}">
                      <a16:colId xmlns:a16="http://schemas.microsoft.com/office/drawing/2014/main" val="2306752822"/>
                    </a:ext>
                  </a:extLst>
                </a:gridCol>
                <a:gridCol w="642449">
                  <a:extLst>
                    <a:ext uri="{9D8B030D-6E8A-4147-A177-3AD203B41FA5}">
                      <a16:colId xmlns:a16="http://schemas.microsoft.com/office/drawing/2014/main" val="3010126983"/>
                    </a:ext>
                  </a:extLst>
                </a:gridCol>
                <a:gridCol w="630065">
                  <a:extLst>
                    <a:ext uri="{9D8B030D-6E8A-4147-A177-3AD203B41FA5}">
                      <a16:colId xmlns:a16="http://schemas.microsoft.com/office/drawing/2014/main" val="1519108503"/>
                    </a:ext>
                  </a:extLst>
                </a:gridCol>
                <a:gridCol w="620155">
                  <a:extLst>
                    <a:ext uri="{9D8B030D-6E8A-4147-A177-3AD203B41FA5}">
                      <a16:colId xmlns:a16="http://schemas.microsoft.com/office/drawing/2014/main" val="12324986"/>
                    </a:ext>
                  </a:extLst>
                </a:gridCol>
                <a:gridCol w="643277">
                  <a:extLst>
                    <a:ext uri="{9D8B030D-6E8A-4147-A177-3AD203B41FA5}">
                      <a16:colId xmlns:a16="http://schemas.microsoft.com/office/drawing/2014/main" val="1533536727"/>
                    </a:ext>
                  </a:extLst>
                </a:gridCol>
                <a:gridCol w="336558">
                  <a:extLst>
                    <a:ext uri="{9D8B030D-6E8A-4147-A177-3AD203B41FA5}">
                      <a16:colId xmlns:a16="http://schemas.microsoft.com/office/drawing/2014/main" val="3779091107"/>
                    </a:ext>
                  </a:extLst>
                </a:gridCol>
                <a:gridCol w="688693">
                  <a:extLst>
                    <a:ext uri="{9D8B030D-6E8A-4147-A177-3AD203B41FA5}">
                      <a16:colId xmlns:a16="http://schemas.microsoft.com/office/drawing/2014/main" val="971667437"/>
                    </a:ext>
                  </a:extLst>
                </a:gridCol>
                <a:gridCol w="696950">
                  <a:extLst>
                    <a:ext uri="{9D8B030D-6E8A-4147-A177-3AD203B41FA5}">
                      <a16:colId xmlns:a16="http://schemas.microsoft.com/office/drawing/2014/main" val="4068837516"/>
                    </a:ext>
                  </a:extLst>
                </a:gridCol>
                <a:gridCol w="650706">
                  <a:extLst>
                    <a:ext uri="{9D8B030D-6E8A-4147-A177-3AD203B41FA5}">
                      <a16:colId xmlns:a16="http://schemas.microsoft.com/office/drawing/2014/main" val="96011692"/>
                    </a:ext>
                  </a:extLst>
                </a:gridCol>
                <a:gridCol w="336558">
                  <a:extLst>
                    <a:ext uri="{9D8B030D-6E8A-4147-A177-3AD203B41FA5}">
                      <a16:colId xmlns:a16="http://schemas.microsoft.com/office/drawing/2014/main" val="3426372486"/>
                    </a:ext>
                  </a:extLst>
                </a:gridCol>
                <a:gridCol w="587950">
                  <a:extLst>
                    <a:ext uri="{9D8B030D-6E8A-4147-A177-3AD203B41FA5}">
                      <a16:colId xmlns:a16="http://schemas.microsoft.com/office/drawing/2014/main" val="2040817738"/>
                    </a:ext>
                  </a:extLst>
                </a:gridCol>
                <a:gridCol w="336558">
                  <a:extLst>
                    <a:ext uri="{9D8B030D-6E8A-4147-A177-3AD203B41FA5}">
                      <a16:colId xmlns:a16="http://schemas.microsoft.com/office/drawing/2014/main" val="720425007"/>
                    </a:ext>
                  </a:extLst>
                </a:gridCol>
                <a:gridCol w="635016">
                  <a:extLst>
                    <a:ext uri="{9D8B030D-6E8A-4147-A177-3AD203B41FA5}">
                      <a16:colId xmlns:a16="http://schemas.microsoft.com/office/drawing/2014/main" val="2254687888"/>
                    </a:ext>
                  </a:extLst>
                </a:gridCol>
              </a:tblGrid>
              <a:tr h="1455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 gridSpan="1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Пары этапов, между которыми вычисляли различия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133976"/>
                  </a:ext>
                </a:extLst>
              </a:tr>
              <a:tr h="1455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 и 2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 и 3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effectLst/>
                        </a:rPr>
                        <a:t>1 и 4</a:t>
                      </a:r>
                      <a:endParaRPr lang="en-US" dirty="0"/>
                    </a:p>
                  </a:txBody>
                  <a:tcPr marL="20989" marR="2098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 и 3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effectLst/>
                        </a:rPr>
                        <a:t>2 и 4</a:t>
                      </a:r>
                      <a:endParaRPr lang="en-US" dirty="0"/>
                    </a:p>
                  </a:txBody>
                  <a:tcPr marL="20989" marR="2098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effectLst/>
                        </a:rPr>
                        <a:t>3 и 4</a:t>
                      </a:r>
                      <a:endParaRPr lang="en-US" dirty="0"/>
                    </a:p>
                  </a:txBody>
                  <a:tcPr marL="20989" marR="2098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943126"/>
                  </a:ext>
                </a:extLst>
              </a:tr>
              <a:tr h="1455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Показатели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extLst>
                  <a:ext uri="{0D108BD9-81ED-4DB2-BD59-A6C34878D82A}">
                    <a16:rowId xmlns:a16="http://schemas.microsoft.com/office/drawing/2014/main" val="1689593591"/>
                  </a:ext>
                </a:extLst>
              </a:tr>
              <a:tr h="129466">
                <a:tc gridSpan="1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Группа СПА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83118"/>
                  </a:ext>
                </a:extLst>
              </a:tr>
              <a:tr h="2358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T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0,494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0,643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0,330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0,758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0,930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0,405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0,257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0,810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1,481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0,213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0,970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0,387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extLst>
                  <a:ext uri="{0D108BD9-81ED-4DB2-BD59-A6C34878D82A}">
                    <a16:rowId xmlns:a16="http://schemas.microsoft.com/office/drawing/2014/main" val="3635409130"/>
                  </a:ext>
                </a:extLst>
              </a:tr>
              <a:tr h="2836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R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-0,603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0,573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-0,462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0,668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-1,009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0,370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-0,432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0,688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-1,461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0,218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-1,026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0,363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extLst>
                  <a:ext uri="{0D108BD9-81ED-4DB2-BD59-A6C34878D82A}">
                    <a16:rowId xmlns:a16="http://schemas.microsoft.com/office/drawing/2014/main" val="1113440689"/>
                  </a:ext>
                </a:extLst>
              </a:tr>
              <a:tr h="2836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D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1,233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0,272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1,513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0,191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-0,672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0,531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0,115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0,913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-0,910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0,405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-1,072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0,333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extLst>
                  <a:ext uri="{0D108BD9-81ED-4DB2-BD59-A6C34878D82A}">
                    <a16:rowId xmlns:a16="http://schemas.microsoft.com/office/drawing/2014/main" val="3614629352"/>
                  </a:ext>
                </a:extLst>
              </a:tr>
              <a:tr h="2836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MSD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-0,935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0,403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-1,552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0,196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-1,796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0,147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-1,686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0,167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-1,431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0,226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-1,106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0,331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extLst>
                  <a:ext uri="{0D108BD9-81ED-4DB2-BD59-A6C34878D82A}">
                    <a16:rowId xmlns:a16="http://schemas.microsoft.com/office/drawing/2014/main" val="1732646110"/>
                  </a:ext>
                </a:extLst>
              </a:tr>
              <a:tr h="145594">
                <a:tc gridSpan="1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Группа СДВНС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167517"/>
                  </a:ext>
                </a:extLst>
              </a:tr>
              <a:tr h="2836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T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-0,735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0,476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-2,537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0,026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-2,238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0,045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-1,654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0,124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-1,561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0,145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0,776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0,453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extLst>
                  <a:ext uri="{0D108BD9-81ED-4DB2-BD59-A6C34878D82A}">
                    <a16:rowId xmlns:a16="http://schemas.microsoft.com/office/drawing/2014/main" val="3455626596"/>
                  </a:ext>
                </a:extLst>
              </a:tr>
              <a:tr h="2836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R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0,773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0,455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2,544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0,026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2,466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0,030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1,505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0,158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1,593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0,137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-0,258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0,801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extLst>
                  <a:ext uri="{0D108BD9-81ED-4DB2-BD59-A6C34878D82A}">
                    <a16:rowId xmlns:a16="http://schemas.microsoft.com/office/drawing/2014/main" val="1602415991"/>
                  </a:ext>
                </a:extLst>
              </a:tr>
              <a:tr h="2836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D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-0,216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0,833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1,753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0,105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0,736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0,476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1,631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0,129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1,157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0,270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-1,069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0,306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extLst>
                  <a:ext uri="{0D108BD9-81ED-4DB2-BD59-A6C34878D82A}">
                    <a16:rowId xmlns:a16="http://schemas.microsoft.com/office/drawing/2014/main" val="1480976446"/>
                  </a:ext>
                </a:extLst>
              </a:tr>
              <a:tr h="2358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MSD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1,004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0,335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2,194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0,049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2,257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0,043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1,176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0,262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1,694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0,116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1,202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0,253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extLst>
                  <a:ext uri="{0D108BD9-81ED-4DB2-BD59-A6C34878D82A}">
                    <a16:rowId xmlns:a16="http://schemas.microsoft.com/office/drawing/2014/main" val="2177356396"/>
                  </a:ext>
                </a:extLst>
              </a:tr>
              <a:tr h="145594">
                <a:tc gridSpan="1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Контрольная группа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357209"/>
                  </a:ext>
                </a:extLst>
              </a:tr>
              <a:tr h="2836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T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-0,134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0,895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0,544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0,595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-0,827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0,421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0,601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0,557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-0,751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0,464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-1,036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0,316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extLst>
                  <a:ext uri="{0D108BD9-81ED-4DB2-BD59-A6C34878D82A}">
                    <a16:rowId xmlns:a16="http://schemas.microsoft.com/office/drawing/2014/main" val="1593169386"/>
                  </a:ext>
                </a:extLst>
              </a:tr>
              <a:tr h="2358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R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0,011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0,991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-0,438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0,668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0,832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0,418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-0,404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0,692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0,781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0,447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0,900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0,383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extLst>
                  <a:ext uri="{0D108BD9-81ED-4DB2-BD59-A6C34878D82A}">
                    <a16:rowId xmlns:a16="http://schemas.microsoft.com/office/drawing/2014/main" val="2084224645"/>
                  </a:ext>
                </a:extLst>
              </a:tr>
              <a:tr h="2836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D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-0,415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0,684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0,258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0,800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0,259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0,799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1,021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0,324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0,623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0,542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-0,032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0,975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extLst>
                  <a:ext uri="{0D108BD9-81ED-4DB2-BD59-A6C34878D82A}">
                    <a16:rowId xmlns:a16="http://schemas.microsoft.com/office/drawing/2014/main" val="1203514795"/>
                  </a:ext>
                </a:extLst>
              </a:tr>
              <a:tr h="2358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MSD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1,184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0,257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0,708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0,491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1,296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0,218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0,207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0,840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1,285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0,221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2,021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0,64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89" marR="20989" marT="0" marB="0"/>
                </a:tc>
                <a:extLst>
                  <a:ext uri="{0D108BD9-81ED-4DB2-BD59-A6C34878D82A}">
                    <a16:rowId xmlns:a16="http://schemas.microsoft.com/office/drawing/2014/main" val="138898518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0C9B863-19A2-45E5-9577-11BA58E7BF52}"/>
              </a:ext>
            </a:extLst>
          </p:cNvPr>
          <p:cNvSpPr txBox="1"/>
          <p:nvPr/>
        </p:nvSpPr>
        <p:spPr>
          <a:xfrm>
            <a:off x="179512" y="1722294"/>
            <a:ext cx="8856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+mj-lt"/>
              </a:rPr>
              <a:t>Таблица 5 – результаты поиска значимых различий внутри ЭГ и КГ по каждому этапу исследования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16316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>
            <a:extLst>
              <a:ext uri="{FF2B5EF4-FFF2-40B4-BE49-F238E27FC236}">
                <a16:creationId xmlns:a16="http://schemas.microsoft.com/office/drawing/2014/main" id="{E3698CDB-C452-489D-8ABE-F849FB6143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0" b="11817"/>
          <a:stretch/>
        </p:blipFill>
        <p:spPr bwMode="auto">
          <a:xfrm>
            <a:off x="1" y="-3155"/>
            <a:ext cx="9144001" cy="159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E1D6FA9B-B4AC-4F44-BF90-D70E081DD4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9321"/>
            <a:ext cx="48205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0">
            <a:extLst>
              <a:ext uri="{FF2B5EF4-FFF2-40B4-BE49-F238E27FC236}">
                <a16:creationId xmlns:a16="http://schemas.microsoft.com/office/drawing/2014/main" id="{C991BEB8-07C9-4972-9347-009B8DF5E7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4" t="26393" b="26981"/>
          <a:stretch/>
        </p:blipFill>
        <p:spPr bwMode="auto">
          <a:xfrm>
            <a:off x="8385878" y="6309320"/>
            <a:ext cx="758122" cy="5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>
            <a:extLst>
              <a:ext uri="{FF2B5EF4-FFF2-40B4-BE49-F238E27FC236}">
                <a16:creationId xmlns:a16="http://schemas.microsoft.com/office/drawing/2014/main" id="{668780DD-69C1-4FC8-A220-87D7E8E06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280" y="-11514"/>
            <a:ext cx="3486720" cy="56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D:\Латышев\НТС_19.11.2015\лого нбикс.png">
            <a:extLst>
              <a:ext uri="{FF2B5EF4-FFF2-40B4-BE49-F238E27FC236}">
                <a16:creationId xmlns:a16="http://schemas.microsoft.com/office/drawing/2014/main" id="{5C132F42-54A1-473E-B57D-65980405D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86" y="6351330"/>
            <a:ext cx="558207" cy="35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Нижний колонтитул 28">
            <a:extLst>
              <a:ext uri="{FF2B5EF4-FFF2-40B4-BE49-F238E27FC236}">
                <a16:creationId xmlns:a16="http://schemas.microsoft.com/office/drawing/2014/main" id="{336B96AF-A9FB-44FA-ADED-07FDA1A6AD85}"/>
              </a:ext>
            </a:extLst>
          </p:cNvPr>
          <p:cNvSpPr txBox="1">
            <a:spLocks/>
          </p:cNvSpPr>
          <p:nvPr/>
        </p:nvSpPr>
        <p:spPr>
          <a:xfrm>
            <a:off x="10108" y="6309321"/>
            <a:ext cx="471946" cy="548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52ABEC-9B21-40D2-A20E-3FEEC52CE957}" type="slidenum">
              <a:rPr lang="ru-RU" b="1" smtClean="0">
                <a:solidFill>
                  <a:prstClr val="white"/>
                </a:solidFill>
              </a:rPr>
              <a:t>19</a:t>
            </a:fld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16" name="Заголовок 4">
            <a:extLst>
              <a:ext uri="{FF2B5EF4-FFF2-40B4-BE49-F238E27FC236}">
                <a16:creationId xmlns:a16="http://schemas.microsoft.com/office/drawing/2014/main" id="{A7CFC485-CC83-474C-9F4E-0150F417A7CF}"/>
              </a:ext>
            </a:extLst>
          </p:cNvPr>
          <p:cNvSpPr txBox="1">
            <a:spLocks/>
          </p:cNvSpPr>
          <p:nvPr/>
        </p:nvSpPr>
        <p:spPr>
          <a:xfrm>
            <a:off x="1259632" y="726347"/>
            <a:ext cx="7689337" cy="9057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>
                <a:solidFill>
                  <a:schemeClr val="tx1"/>
                </a:solidFill>
              </a:rPr>
              <a:t>РЕЗУЛЬТАТЫ</a:t>
            </a:r>
          </a:p>
          <a:p>
            <a:pPr algn="ctr"/>
            <a:r>
              <a:rPr lang="ru-RU" sz="3200" dirty="0">
                <a:solidFill>
                  <a:schemeClr val="tx1"/>
                </a:solidFill>
              </a:rPr>
              <a:t>СРАВНЕНИЕ СПА И СДВНС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C8B2C5F-2AD1-4F08-BA31-7C0B8BE678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975289"/>
              </p:ext>
            </p:extLst>
          </p:nvPr>
        </p:nvGraphicFramePr>
        <p:xfrm>
          <a:off x="107504" y="2138926"/>
          <a:ext cx="4616771" cy="420624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431162">
                  <a:extLst>
                    <a:ext uri="{9D8B030D-6E8A-4147-A177-3AD203B41FA5}">
                      <a16:colId xmlns:a16="http://schemas.microsoft.com/office/drawing/2014/main" val="3770437604"/>
                    </a:ext>
                  </a:extLst>
                </a:gridCol>
                <a:gridCol w="365806">
                  <a:extLst>
                    <a:ext uri="{9D8B030D-6E8A-4147-A177-3AD203B41FA5}">
                      <a16:colId xmlns:a16="http://schemas.microsoft.com/office/drawing/2014/main" val="4124456723"/>
                    </a:ext>
                  </a:extLst>
                </a:gridCol>
                <a:gridCol w="358753">
                  <a:extLst>
                    <a:ext uri="{9D8B030D-6E8A-4147-A177-3AD203B41FA5}">
                      <a16:colId xmlns:a16="http://schemas.microsoft.com/office/drawing/2014/main" val="2055884459"/>
                    </a:ext>
                  </a:extLst>
                </a:gridCol>
                <a:gridCol w="304211">
                  <a:extLst>
                    <a:ext uri="{9D8B030D-6E8A-4147-A177-3AD203B41FA5}">
                      <a16:colId xmlns:a16="http://schemas.microsoft.com/office/drawing/2014/main" val="3498873670"/>
                    </a:ext>
                  </a:extLst>
                </a:gridCol>
                <a:gridCol w="366276">
                  <a:extLst>
                    <a:ext uri="{9D8B030D-6E8A-4147-A177-3AD203B41FA5}">
                      <a16:colId xmlns:a16="http://schemas.microsoft.com/office/drawing/2014/main" val="3682831621"/>
                    </a:ext>
                  </a:extLst>
                </a:gridCol>
                <a:gridCol w="383203">
                  <a:extLst>
                    <a:ext uri="{9D8B030D-6E8A-4147-A177-3AD203B41FA5}">
                      <a16:colId xmlns:a16="http://schemas.microsoft.com/office/drawing/2014/main" val="4223871476"/>
                    </a:ext>
                  </a:extLst>
                </a:gridCol>
                <a:gridCol w="350290">
                  <a:extLst>
                    <a:ext uri="{9D8B030D-6E8A-4147-A177-3AD203B41FA5}">
                      <a16:colId xmlns:a16="http://schemas.microsoft.com/office/drawing/2014/main" val="241482321"/>
                    </a:ext>
                  </a:extLst>
                </a:gridCol>
                <a:gridCol w="333363">
                  <a:extLst>
                    <a:ext uri="{9D8B030D-6E8A-4147-A177-3AD203B41FA5}">
                      <a16:colId xmlns:a16="http://schemas.microsoft.com/office/drawing/2014/main" val="1565425177"/>
                    </a:ext>
                  </a:extLst>
                </a:gridCol>
                <a:gridCol w="370508">
                  <a:extLst>
                    <a:ext uri="{9D8B030D-6E8A-4147-A177-3AD203B41FA5}">
                      <a16:colId xmlns:a16="http://schemas.microsoft.com/office/drawing/2014/main" val="4206260743"/>
                    </a:ext>
                  </a:extLst>
                </a:gridCol>
                <a:gridCol w="334304">
                  <a:extLst>
                    <a:ext uri="{9D8B030D-6E8A-4147-A177-3AD203B41FA5}">
                      <a16:colId xmlns:a16="http://schemas.microsoft.com/office/drawing/2014/main" val="2031188893"/>
                    </a:ext>
                  </a:extLst>
                </a:gridCol>
                <a:gridCol w="334773">
                  <a:extLst>
                    <a:ext uri="{9D8B030D-6E8A-4147-A177-3AD203B41FA5}">
                      <a16:colId xmlns:a16="http://schemas.microsoft.com/office/drawing/2014/main" val="3636813271"/>
                    </a:ext>
                  </a:extLst>
                </a:gridCol>
                <a:gridCol w="334773">
                  <a:extLst>
                    <a:ext uri="{9D8B030D-6E8A-4147-A177-3AD203B41FA5}">
                      <a16:colId xmlns:a16="http://schemas.microsoft.com/office/drawing/2014/main" val="1719988657"/>
                    </a:ext>
                  </a:extLst>
                </a:gridCol>
                <a:gridCol w="349349">
                  <a:extLst>
                    <a:ext uri="{9D8B030D-6E8A-4147-A177-3AD203B41FA5}">
                      <a16:colId xmlns:a16="http://schemas.microsoft.com/office/drawing/2014/main" val="2881885598"/>
                    </a:ext>
                  </a:extLst>
                </a:gridCol>
              </a:tblGrid>
              <a:tr h="133640">
                <a:tc>
                  <a:txBody>
                    <a:bodyPr/>
                    <a:lstStyle/>
                    <a:p>
                      <a:endParaRPr lang="en-US" sz="7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№ группы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7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tc rowSpan="2">
                  <a:txBody>
                    <a:bodyPr/>
                    <a:lstStyle/>
                    <a:p>
                      <a:endParaRPr lang="en-US" sz="7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№ группы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7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tc rowSpan="2">
                  <a:txBody>
                    <a:bodyPr/>
                    <a:lstStyle/>
                    <a:p>
                      <a:endParaRPr lang="en-US" sz="7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№ группы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7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tc rowSpan="2">
                  <a:txBody>
                    <a:bodyPr/>
                    <a:lstStyle/>
                    <a:p>
                      <a:endParaRPr lang="en-US" sz="7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extLst>
                  <a:ext uri="{0D108BD9-81ED-4DB2-BD59-A6C34878D82A}">
                    <a16:rowId xmlns:a16="http://schemas.microsoft.com/office/drawing/2014/main" val="3968338797"/>
                  </a:ext>
                </a:extLst>
              </a:tr>
              <a:tr h="1381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053056"/>
                  </a:ext>
                </a:extLst>
              </a:tr>
              <a:tr h="2763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Показа-тели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Ср. ранг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Ср. ранг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U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p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Ср. ранг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Ср. ранг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U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p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Ср. ранг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Ср. ранг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U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p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 anchor="ctr"/>
                </a:tc>
                <a:extLst>
                  <a:ext uri="{0D108BD9-81ED-4DB2-BD59-A6C34878D82A}">
                    <a16:rowId xmlns:a16="http://schemas.microsoft.com/office/drawing/2014/main" val="338375800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T1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9,00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10,36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30,0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0,643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4,80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12,94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0,010</a:t>
                      </a:r>
                      <a:endParaRPr lang="en-US" sz="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12,43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18,19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69,0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0,074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3579636424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T2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7,40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10,93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22,0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0,229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3,40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13,38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0,002</a:t>
                      </a:r>
                      <a:endParaRPr lang="en-US" sz="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13,32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17,41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81,5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0,205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3805622394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T3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5,25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10,71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0,071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2,75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12,44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0,003</a:t>
                      </a:r>
                      <a:endParaRPr lang="en-US" sz="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14,14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16,69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93,0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0,430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4291044403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T4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4,50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10,93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0,034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3,25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12,31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0,006</a:t>
                      </a:r>
                      <a:endParaRPr lang="en-US" sz="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13,29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17,44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81,0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0,198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2266886684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ET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12,20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9,21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24,0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0,308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18,40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8,69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0,002</a:t>
                      </a:r>
                      <a:endParaRPr lang="en-US" sz="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19,07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12,38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0,038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3540838614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DT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12,40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9,14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23,0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0,267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18,80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8,56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0,001</a:t>
                      </a:r>
                      <a:endParaRPr lang="en-US" sz="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19,14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12,31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61,0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0,034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2696365085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Ts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6,60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11,21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0,116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3,00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13,50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0,001</a:t>
                      </a:r>
                      <a:endParaRPr lang="en-US" sz="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13,07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17,63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78,0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0,158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3389906851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Tm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6,10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11,39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15,5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0,071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3,00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13,50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0,001</a:t>
                      </a:r>
                      <a:endParaRPr lang="en-US" sz="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13,86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16,94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89,0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0,339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16889238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R1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9,40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10,21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0,781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17,00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9,13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0,013</a:t>
                      </a:r>
                      <a:endParaRPr lang="en-US" sz="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18,79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12,63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66,0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0,056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3368067218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R2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11,80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9,36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26,0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0,405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18,60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8,63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0,002</a:t>
                      </a:r>
                      <a:endParaRPr lang="en-US" sz="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18,93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12,50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64,0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0,046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788809244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R3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13,25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8,43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0,111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18,00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8,63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0,005</a:t>
                      </a:r>
                      <a:endParaRPr lang="en-US" sz="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18,21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13,13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74,0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0,114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1394843254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R4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13,75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8,29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0,071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17,25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8,81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0,011</a:t>
                      </a:r>
                      <a:endParaRPr lang="en-US" sz="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18,29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13,06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73,0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0,105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2534883009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ER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9,60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10,14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33,0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0,853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18,20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8,75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0,003</a:t>
                      </a:r>
                      <a:endParaRPr lang="en-US" sz="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19,57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11,94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55,0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0,018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3261146588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DR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9,80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10,07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34,0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0,926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18,80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8,56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0,001</a:t>
                      </a:r>
                      <a:endParaRPr lang="en-US" sz="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19,57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11,94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55,0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0,018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1024410473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Rs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11,80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9,36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26,0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0,405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18,80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8,56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0,001</a:t>
                      </a:r>
                      <a:endParaRPr lang="en-US" sz="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19,14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12,31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61,0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0,034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1731577340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Rm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12,80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9,00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21,0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0,195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18,80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8,56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0,001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17,93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13,38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78,0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0,158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901010514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D1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5,40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11,64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0,033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9,00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11,63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30,0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0,409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19,57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11,94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55,0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0,018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394141177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D2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4,20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12,07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0,007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5,40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12,75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0,021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20,14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11,44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47,0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0,007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2653457745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D3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3,75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11,14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0,015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10,50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10,50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1,000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21,86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9,94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23,0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0,000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1610146677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D4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8,25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9,86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23,0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0,595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14,38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9,53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16,5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0,143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19,64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11,88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54,0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0,016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3191239956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MSD1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5,50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10,64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0,089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9,25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9,57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0,915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20,14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8,86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0,000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2058406133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MSD2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6,00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10,50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14,0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0,137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9,25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9,57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0,915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19,79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9,21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24,0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0,001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3290976264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MSD3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7,00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10,21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0,288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10,00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9,36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26,0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0,832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18,07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10,93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48,0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0,022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228466262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MSD4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12,00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8,79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0,288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15,75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7,71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0,008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20,14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8,86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0,000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962522103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MSDs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7,00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10,21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0,288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13,00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8,50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14,0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0,137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20,00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9,00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21,0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0,000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774009850"/>
                  </a:ext>
                </a:extLst>
              </a:tr>
              <a:tr h="133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MSDm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6,25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10,43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15,0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0,167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10,50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9,21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24,0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0,671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20,43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8,57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15,0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0,000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49" marR="50749" marT="0" marB="0"/>
                </a:tc>
                <a:extLst>
                  <a:ext uri="{0D108BD9-81ED-4DB2-BD59-A6C34878D82A}">
                    <a16:rowId xmlns:a16="http://schemas.microsoft.com/office/drawing/2014/main" val="681251988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D62A714-D15E-4D86-8CAE-E8FB94B199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397301"/>
              </p:ext>
            </p:extLst>
          </p:nvPr>
        </p:nvGraphicFramePr>
        <p:xfrm>
          <a:off x="4804551" y="2135279"/>
          <a:ext cx="4201610" cy="420624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932951">
                  <a:extLst>
                    <a:ext uri="{9D8B030D-6E8A-4147-A177-3AD203B41FA5}">
                      <a16:colId xmlns:a16="http://schemas.microsoft.com/office/drawing/2014/main" val="1404505417"/>
                    </a:ext>
                  </a:extLst>
                </a:gridCol>
                <a:gridCol w="641301">
                  <a:extLst>
                    <a:ext uri="{9D8B030D-6E8A-4147-A177-3AD203B41FA5}">
                      <a16:colId xmlns:a16="http://schemas.microsoft.com/office/drawing/2014/main" val="2568592650"/>
                    </a:ext>
                  </a:extLst>
                </a:gridCol>
                <a:gridCol w="699713">
                  <a:extLst>
                    <a:ext uri="{9D8B030D-6E8A-4147-A177-3AD203B41FA5}">
                      <a16:colId xmlns:a16="http://schemas.microsoft.com/office/drawing/2014/main" val="2995456501"/>
                    </a:ext>
                  </a:extLst>
                </a:gridCol>
                <a:gridCol w="525299">
                  <a:extLst>
                    <a:ext uri="{9D8B030D-6E8A-4147-A177-3AD203B41FA5}">
                      <a16:colId xmlns:a16="http://schemas.microsoft.com/office/drawing/2014/main" val="3894731256"/>
                    </a:ext>
                  </a:extLst>
                </a:gridCol>
                <a:gridCol w="525299">
                  <a:extLst>
                    <a:ext uri="{9D8B030D-6E8A-4147-A177-3AD203B41FA5}">
                      <a16:colId xmlns:a16="http://schemas.microsoft.com/office/drawing/2014/main" val="3035860713"/>
                    </a:ext>
                  </a:extLst>
                </a:gridCol>
                <a:gridCol w="290827">
                  <a:extLst>
                    <a:ext uri="{9D8B030D-6E8A-4147-A177-3AD203B41FA5}">
                      <a16:colId xmlns:a16="http://schemas.microsoft.com/office/drawing/2014/main" val="2352343956"/>
                    </a:ext>
                  </a:extLst>
                </a:gridCol>
                <a:gridCol w="70382">
                  <a:extLst>
                    <a:ext uri="{9D8B030D-6E8A-4147-A177-3AD203B41FA5}">
                      <a16:colId xmlns:a16="http://schemas.microsoft.com/office/drawing/2014/main" val="2819206993"/>
                    </a:ext>
                  </a:extLst>
                </a:gridCol>
                <a:gridCol w="515838">
                  <a:extLst>
                    <a:ext uri="{9D8B030D-6E8A-4147-A177-3AD203B41FA5}">
                      <a16:colId xmlns:a16="http://schemas.microsoft.com/office/drawing/2014/main" val="1980649986"/>
                    </a:ext>
                  </a:extLst>
                </a:gridCol>
              </a:tblGrid>
              <a:tr h="150733">
                <a:tc>
                  <a:txBody>
                    <a:bodyPr/>
                    <a:lstStyle/>
                    <a:p>
                      <a:endParaRPr lang="en-US" sz="7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Группы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7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extLst>
                  <a:ext uri="{0D108BD9-81ED-4DB2-BD59-A6C34878D82A}">
                    <a16:rowId xmlns:a16="http://schemas.microsoft.com/office/drawing/2014/main" val="2285636453"/>
                  </a:ext>
                </a:extLst>
              </a:tr>
              <a:tr h="1507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СПА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СДВНС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СПА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СДВНС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708695"/>
                  </a:ext>
                </a:extLst>
              </a:tr>
              <a:tr h="4051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Показатели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Среднее по группе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Среднее по группе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Средний ранг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Средний ранг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U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Уровень значимости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780369"/>
                  </a:ext>
                </a:extLst>
              </a:tr>
              <a:tr h="150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ЧСС, уд. в мин.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91±6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68±3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21,50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9,50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0,0003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6099064"/>
                  </a:ext>
                </a:extLst>
              </a:tr>
              <a:tr h="150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M, мс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667± 40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911±39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3,50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15,50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0,0003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286845"/>
                  </a:ext>
                </a:extLst>
              </a:tr>
              <a:tr h="150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Me</a:t>
                      </a:r>
                      <a:r>
                        <a:rPr lang="ru-RU" sz="900" dirty="0">
                          <a:effectLst/>
                        </a:rPr>
                        <a:t>, </a:t>
                      </a:r>
                      <a:r>
                        <a:rPr lang="ru-RU" sz="900" dirty="0" err="1">
                          <a:effectLst/>
                        </a:rPr>
                        <a:t>мс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665±41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909±40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3,50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15,50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0,0003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844379"/>
                  </a:ext>
                </a:extLst>
              </a:tr>
              <a:tr h="150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Mo, мс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661±44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922±47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3,67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15,44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0,0004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735912"/>
                  </a:ext>
                </a:extLst>
              </a:tr>
              <a:tr h="150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AMo, 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67,8±7,2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33,5±3,5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21,50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9,50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0,0003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734373"/>
                  </a:ext>
                </a:extLst>
              </a:tr>
              <a:tr h="150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SDNN, мс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29±6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91±25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3,67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15,44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0,0004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794829"/>
                  </a:ext>
                </a:extLst>
              </a:tr>
              <a:tr h="150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RMSSD, мс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18,4±6,6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99,6±38,5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4,08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15,31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0,0008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924897"/>
                  </a:ext>
                </a:extLst>
              </a:tr>
              <a:tr h="150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CV, 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4,4±1,0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9,9±2,5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4,83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15,06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0,0022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60800"/>
                  </a:ext>
                </a:extLst>
              </a:tr>
              <a:tr h="150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RRmin, мс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556±92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623±57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10,25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13,25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0,3679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69280"/>
                  </a:ext>
                </a:extLst>
              </a:tr>
              <a:tr h="150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RRmax, мс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789±66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1281±183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3,83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15,39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0,0005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945703"/>
                  </a:ext>
                </a:extLst>
              </a:tr>
              <a:tr h="150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</a:t>
                      </a:r>
                      <a:r>
                        <a:rPr lang="ru-RU" sz="900">
                          <a:effectLst/>
                        </a:rPr>
                        <a:t>X, мс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233±142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658±213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5,50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14,83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0,0051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821680"/>
                  </a:ext>
                </a:extLst>
              </a:tr>
              <a:tr h="150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PNN50, 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1,54±1,0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43,3±7,8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4,00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15,33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0,0007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443554"/>
                  </a:ext>
                </a:extLst>
              </a:tr>
              <a:tr h="150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ИН, усл.ед.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207±29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74±9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21,50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9,50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0,0003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547062"/>
                  </a:ext>
                </a:extLst>
              </a:tr>
              <a:tr h="150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ИВР, усл.ед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440±156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81±24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20,33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9,89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0,0017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159703"/>
                  </a:ext>
                </a:extLst>
              </a:tr>
              <a:tr h="150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ВПР, усл.ед.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3,6±2,2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7,0±2,1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7,00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14,33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0,0278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503799"/>
                  </a:ext>
                </a:extLst>
              </a:tr>
              <a:tr h="150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ПАПР, усл.ед.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103,6±14,4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37,0±4,5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21,50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9,50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0,0003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903793"/>
                  </a:ext>
                </a:extLst>
              </a:tr>
              <a:tr h="150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TP, мс</a:t>
                      </a:r>
                      <a:r>
                        <a:rPr lang="ru-RU" sz="900" baseline="30000">
                          <a:effectLst/>
                        </a:rPr>
                        <a:t>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516±185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6035±2148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3,50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15,50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0,0003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898361"/>
                  </a:ext>
                </a:extLst>
              </a:tr>
              <a:tr h="150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HF, мс</a:t>
                      </a:r>
                      <a:r>
                        <a:rPr lang="ru-RU" sz="900" baseline="30000">
                          <a:effectLst/>
                        </a:rPr>
                        <a:t>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160±93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2756±1107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3,67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15,44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0,0004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430932"/>
                  </a:ext>
                </a:extLst>
              </a:tr>
              <a:tr h="150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LF, мс</a:t>
                      </a:r>
                      <a:r>
                        <a:rPr lang="ru-RU" sz="900" baseline="30000">
                          <a:effectLst/>
                        </a:rPr>
                        <a:t>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224±134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1912±757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4,83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15,06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0,0022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706157"/>
                  </a:ext>
                </a:extLst>
              </a:tr>
              <a:tr h="150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VLF, мс</a:t>
                      </a:r>
                      <a:r>
                        <a:rPr lang="ru-RU" sz="900" baseline="30000">
                          <a:effectLst/>
                        </a:rPr>
                        <a:t>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76±38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889±424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3,83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15,39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0,0005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503405"/>
                  </a:ext>
                </a:extLst>
              </a:tr>
              <a:tr h="150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HF, 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37,5±14,1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57,1±7,0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7,17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14,28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0,0329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375227"/>
                  </a:ext>
                </a:extLst>
              </a:tr>
              <a:tr h="150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LF, %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44,9±14,8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37,6±7,1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3,50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15,50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0,0003</a:t>
                      </a:r>
                      <a:endParaRPr lang="en-US" sz="7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82" marR="4498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09708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7102759-FC3A-43FE-8054-DA31B286B683}"/>
              </a:ext>
            </a:extLst>
          </p:cNvPr>
          <p:cNvSpPr txBox="1"/>
          <p:nvPr/>
        </p:nvSpPr>
        <p:spPr>
          <a:xfrm>
            <a:off x="99236" y="1794302"/>
            <a:ext cx="80011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+mj-lt"/>
              </a:rPr>
              <a:t>Таблицы 6, 7– результаты поиска значимых  различий между ЭГ И КГ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917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>
            <a:extLst>
              <a:ext uri="{FF2B5EF4-FFF2-40B4-BE49-F238E27FC236}">
                <a16:creationId xmlns:a16="http://schemas.microsoft.com/office/drawing/2014/main" id="{B9EAED62-EEDD-403C-A9F6-121DD9410C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0" b="11817"/>
          <a:stretch/>
        </p:blipFill>
        <p:spPr bwMode="auto">
          <a:xfrm>
            <a:off x="1" y="-3155"/>
            <a:ext cx="9144001" cy="159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>
            <a:extLst>
              <a:ext uri="{FF2B5EF4-FFF2-40B4-BE49-F238E27FC236}">
                <a16:creationId xmlns:a16="http://schemas.microsoft.com/office/drawing/2014/main" id="{F477AC18-9755-40B2-8F2C-CC5592F9D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280" y="-11514"/>
            <a:ext cx="3486720" cy="56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882AC6CA-AB02-47DD-87F4-8AD575D504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9321"/>
            <a:ext cx="48205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>
            <a:extLst>
              <a:ext uri="{FF2B5EF4-FFF2-40B4-BE49-F238E27FC236}">
                <a16:creationId xmlns:a16="http://schemas.microsoft.com/office/drawing/2014/main" id="{1801DF48-6E53-41A0-B9C0-BB050D5392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4" t="26393" b="26981"/>
          <a:stretch/>
        </p:blipFill>
        <p:spPr bwMode="auto">
          <a:xfrm>
            <a:off x="8385878" y="6309320"/>
            <a:ext cx="758122" cy="5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D:\Латышев\НТС_19.11.2015\лого нбикс.png">
            <a:extLst>
              <a:ext uri="{FF2B5EF4-FFF2-40B4-BE49-F238E27FC236}">
                <a16:creationId xmlns:a16="http://schemas.microsoft.com/office/drawing/2014/main" id="{AA240325-E6F1-41E4-81E8-5CD6C42062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86" y="6351330"/>
            <a:ext cx="558207" cy="35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4826ADC1-60B0-457E-B56C-0544DC1FB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7681" y="754173"/>
            <a:ext cx="4648636" cy="634082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АКТУАЛЬНОСТЬ РАБОТЫ</a:t>
            </a:r>
          </a:p>
        </p:txBody>
      </p:sp>
      <p:sp>
        <p:nvSpPr>
          <p:cNvPr id="6" name="Заголовок 4">
            <a:extLst>
              <a:ext uri="{FF2B5EF4-FFF2-40B4-BE49-F238E27FC236}">
                <a16:creationId xmlns:a16="http://schemas.microsoft.com/office/drawing/2014/main" id="{7FF6FB17-9EDB-48B2-AC8C-D2FAA89A5D40}"/>
              </a:ext>
            </a:extLst>
          </p:cNvPr>
          <p:cNvSpPr txBox="1">
            <a:spLocks/>
          </p:cNvSpPr>
          <p:nvPr/>
        </p:nvSpPr>
        <p:spPr>
          <a:xfrm>
            <a:off x="752468" y="4156017"/>
            <a:ext cx="7788313" cy="2016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18" name="Нижний колонтитул 28">
            <a:extLst>
              <a:ext uri="{FF2B5EF4-FFF2-40B4-BE49-F238E27FC236}">
                <a16:creationId xmlns:a16="http://schemas.microsoft.com/office/drawing/2014/main" id="{FA313665-022C-4AAF-97D8-D956F88C08EE}"/>
              </a:ext>
            </a:extLst>
          </p:cNvPr>
          <p:cNvSpPr txBox="1">
            <a:spLocks/>
          </p:cNvSpPr>
          <p:nvPr/>
        </p:nvSpPr>
        <p:spPr>
          <a:xfrm>
            <a:off x="10108" y="6309321"/>
            <a:ext cx="471946" cy="548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B7138BC-AC31-4729-A26F-2986D13B418C}" type="slidenum">
              <a:rPr lang="en-US" b="1" smtClean="0">
                <a:solidFill>
                  <a:prstClr val="white"/>
                </a:solidFill>
              </a:rPr>
              <a:t>2</a:t>
            </a:fld>
            <a:endParaRPr lang="ru-RU" b="1" dirty="0">
              <a:solidFill>
                <a:prstClr val="white"/>
              </a:solidFill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3CC5722-16E5-4085-9AC4-41C78D01F7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8675820"/>
              </p:ext>
            </p:extLst>
          </p:nvPr>
        </p:nvGraphicFramePr>
        <p:xfrm>
          <a:off x="482054" y="2145583"/>
          <a:ext cx="812473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0652002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7">
            <a:extLst>
              <a:ext uri="{FF2B5EF4-FFF2-40B4-BE49-F238E27FC236}">
                <a16:creationId xmlns:a16="http://schemas.microsoft.com/office/drawing/2014/main" id="{881315D9-C9CF-4138-A8FD-DF6180D513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0" b="11817"/>
          <a:stretch/>
        </p:blipFill>
        <p:spPr bwMode="auto">
          <a:xfrm>
            <a:off x="1" y="-3155"/>
            <a:ext cx="9144001" cy="159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7">
            <a:extLst>
              <a:ext uri="{FF2B5EF4-FFF2-40B4-BE49-F238E27FC236}">
                <a16:creationId xmlns:a16="http://schemas.microsoft.com/office/drawing/2014/main" id="{B338AE30-0C7F-4229-9DDC-F41F5D6A8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280" y="-11514"/>
            <a:ext cx="3486720" cy="56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4662A392-E073-4B0E-A4A7-7680BFE902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9321"/>
            <a:ext cx="48205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0">
            <a:extLst>
              <a:ext uri="{FF2B5EF4-FFF2-40B4-BE49-F238E27FC236}">
                <a16:creationId xmlns:a16="http://schemas.microsoft.com/office/drawing/2014/main" id="{D526219E-C836-4CC8-9DC6-2EB6C84117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4" t="26393" b="26981"/>
          <a:stretch/>
        </p:blipFill>
        <p:spPr bwMode="auto">
          <a:xfrm>
            <a:off x="8385878" y="6309320"/>
            <a:ext cx="758122" cy="5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 descr="D:\Латышев\НТС_19.11.2015\лого нбикс.png">
            <a:extLst>
              <a:ext uri="{FF2B5EF4-FFF2-40B4-BE49-F238E27FC236}">
                <a16:creationId xmlns:a16="http://schemas.microsoft.com/office/drawing/2014/main" id="{59DDFA2C-A928-4EF6-8C23-6D8D8D21C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86" y="6351330"/>
            <a:ext cx="558207" cy="35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Нижний колонтитул 28">
            <a:extLst>
              <a:ext uri="{FF2B5EF4-FFF2-40B4-BE49-F238E27FC236}">
                <a16:creationId xmlns:a16="http://schemas.microsoft.com/office/drawing/2014/main" id="{64E769D6-CB65-436A-B701-1CDA6313A0FF}"/>
              </a:ext>
            </a:extLst>
          </p:cNvPr>
          <p:cNvSpPr txBox="1">
            <a:spLocks/>
          </p:cNvSpPr>
          <p:nvPr/>
        </p:nvSpPr>
        <p:spPr>
          <a:xfrm>
            <a:off x="10108" y="6309321"/>
            <a:ext cx="471946" cy="548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85DC6A1-0B70-4D2D-9539-16FABA703081}" type="slidenum">
              <a:rPr lang="ru-RU" b="1" smtClean="0">
                <a:solidFill>
                  <a:prstClr val="white"/>
                </a:solidFill>
              </a:rPr>
              <a:t>20</a:t>
            </a:fld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20" name="Заголовок 4">
            <a:extLst>
              <a:ext uri="{FF2B5EF4-FFF2-40B4-BE49-F238E27FC236}">
                <a16:creationId xmlns:a16="http://schemas.microsoft.com/office/drawing/2014/main" id="{25D99D77-1618-46B2-9E42-B71D5B6B4C21}"/>
              </a:ext>
            </a:extLst>
          </p:cNvPr>
          <p:cNvSpPr txBox="1">
            <a:spLocks/>
          </p:cNvSpPr>
          <p:nvPr/>
        </p:nvSpPr>
        <p:spPr>
          <a:xfrm>
            <a:off x="557808" y="669633"/>
            <a:ext cx="8028383" cy="9431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>
                <a:solidFill>
                  <a:schemeClr val="tx1"/>
                </a:solidFill>
              </a:rPr>
              <a:t>ДИСКРИМИНАНТНЫЙ АНАЛИЗ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94A7B7-EDE6-40C3-8E0E-6CDDE136F197}"/>
              </a:ext>
            </a:extLst>
          </p:cNvPr>
          <p:cNvSpPr txBox="1"/>
          <p:nvPr/>
        </p:nvSpPr>
        <p:spPr>
          <a:xfrm>
            <a:off x="179512" y="5512928"/>
            <a:ext cx="66139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+mj-lt"/>
              </a:rPr>
              <a:t>Рисунок </a:t>
            </a:r>
            <a:r>
              <a:rPr lang="en-US" sz="1600" dirty="0">
                <a:latin typeface="+mj-lt"/>
              </a:rPr>
              <a:t>5</a:t>
            </a:r>
            <a:r>
              <a:rPr lang="ru-RU" sz="1600" dirty="0">
                <a:latin typeface="+mj-lt"/>
              </a:rPr>
              <a:t> – гистограммы исследуемых показателей по каждой из трех групп добровольцев</a:t>
            </a:r>
            <a:endParaRPr lang="en-US" sz="1600" dirty="0">
              <a:latin typeface="+mj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A54554D-10FC-4498-A329-DDC1C888D1A0}"/>
              </a:ext>
            </a:extLst>
          </p:cNvPr>
          <p:cNvSpPr txBox="1"/>
          <p:nvPr/>
        </p:nvSpPr>
        <p:spPr>
          <a:xfrm>
            <a:off x="6444209" y="2204864"/>
            <a:ext cx="2592288" cy="5232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+mj-lt"/>
              </a:rPr>
              <a:t>СКО – среднеквадратичное отклонение ДКИ от ДПВ</a:t>
            </a:r>
            <a:endParaRPr lang="en-US" sz="1400" dirty="0">
              <a:latin typeface="+mj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E52E71C-B401-4AEE-A7AC-6B136E559131}"/>
              </a:ext>
            </a:extLst>
          </p:cNvPr>
          <p:cNvSpPr txBox="1"/>
          <p:nvPr/>
        </p:nvSpPr>
        <p:spPr>
          <a:xfrm>
            <a:off x="6444209" y="2910380"/>
            <a:ext cx="2592288" cy="5232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+mj-lt"/>
              </a:rPr>
              <a:t>ОС – отклонение ДКИ и ДПВ от среднего значения</a:t>
            </a:r>
            <a:endParaRPr lang="en-US" sz="1400" dirty="0">
              <a:latin typeface="+mj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6C83110-319E-4CE5-95B6-F8FAA28E9F9B}"/>
              </a:ext>
            </a:extLst>
          </p:cNvPr>
          <p:cNvSpPr txBox="1"/>
          <p:nvPr/>
        </p:nvSpPr>
        <p:spPr>
          <a:xfrm>
            <a:off x="6444209" y="3620977"/>
            <a:ext cx="2592288" cy="5232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+mj-lt"/>
              </a:rPr>
              <a:t>КН – коэффициент наклона аппроксимирующей прямой</a:t>
            </a:r>
            <a:endParaRPr lang="en-US" sz="1400" dirty="0">
              <a:latin typeface="+mj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93ECBBD-6A3F-4599-ACB5-CEC89DDDE374}"/>
              </a:ext>
            </a:extLst>
          </p:cNvPr>
          <p:cNvSpPr txBox="1"/>
          <p:nvPr/>
        </p:nvSpPr>
        <p:spPr>
          <a:xfrm>
            <a:off x="6444209" y="4331574"/>
            <a:ext cx="2592288" cy="5232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+mj-lt"/>
              </a:rPr>
              <a:t>КС – коэффициент смещения аппроксимирующей прямой</a:t>
            </a:r>
            <a:endParaRPr lang="en-US" sz="1400" dirty="0">
              <a:latin typeface="+mj-lt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C6E51A2-01EC-4844-9CB1-CEBEECD57449}"/>
              </a:ext>
            </a:extLst>
          </p:cNvPr>
          <p:cNvSpPr txBox="1"/>
          <p:nvPr/>
        </p:nvSpPr>
        <p:spPr>
          <a:xfrm>
            <a:off x="6444209" y="5037090"/>
            <a:ext cx="2592288" cy="5232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+mj-lt"/>
              </a:rPr>
              <a:t>КДА – коэффициент достоверности аппроксимации</a:t>
            </a:r>
            <a:endParaRPr lang="en-US" sz="1400" dirty="0">
              <a:latin typeface="+mj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762E8C4-ED0A-8B48-9F4A-68E78AB4185B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54674"/>
            <a:ext cx="6112510" cy="30524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48376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7">
            <a:extLst>
              <a:ext uri="{FF2B5EF4-FFF2-40B4-BE49-F238E27FC236}">
                <a16:creationId xmlns:a16="http://schemas.microsoft.com/office/drawing/2014/main" id="{881315D9-C9CF-4138-A8FD-DF6180D513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0" b="11817"/>
          <a:stretch/>
        </p:blipFill>
        <p:spPr bwMode="auto">
          <a:xfrm>
            <a:off x="1" y="-3155"/>
            <a:ext cx="9144001" cy="159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7">
            <a:extLst>
              <a:ext uri="{FF2B5EF4-FFF2-40B4-BE49-F238E27FC236}">
                <a16:creationId xmlns:a16="http://schemas.microsoft.com/office/drawing/2014/main" id="{B338AE30-0C7F-4229-9DDC-F41F5D6A8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280" y="-11514"/>
            <a:ext cx="3486720" cy="56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4662A392-E073-4B0E-A4A7-7680BFE902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9321"/>
            <a:ext cx="48205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0">
            <a:extLst>
              <a:ext uri="{FF2B5EF4-FFF2-40B4-BE49-F238E27FC236}">
                <a16:creationId xmlns:a16="http://schemas.microsoft.com/office/drawing/2014/main" id="{D526219E-C836-4CC8-9DC6-2EB6C84117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4" t="26393" b="26981"/>
          <a:stretch/>
        </p:blipFill>
        <p:spPr bwMode="auto">
          <a:xfrm>
            <a:off x="8385878" y="6309320"/>
            <a:ext cx="758122" cy="5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 descr="D:\Латышев\НТС_19.11.2015\лого нбикс.png">
            <a:extLst>
              <a:ext uri="{FF2B5EF4-FFF2-40B4-BE49-F238E27FC236}">
                <a16:creationId xmlns:a16="http://schemas.microsoft.com/office/drawing/2014/main" id="{59DDFA2C-A928-4EF6-8C23-6D8D8D21C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86" y="6351330"/>
            <a:ext cx="558207" cy="35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Нижний колонтитул 28">
            <a:extLst>
              <a:ext uri="{FF2B5EF4-FFF2-40B4-BE49-F238E27FC236}">
                <a16:creationId xmlns:a16="http://schemas.microsoft.com/office/drawing/2014/main" id="{64E769D6-CB65-436A-B701-1CDA6313A0FF}"/>
              </a:ext>
            </a:extLst>
          </p:cNvPr>
          <p:cNvSpPr txBox="1">
            <a:spLocks/>
          </p:cNvSpPr>
          <p:nvPr/>
        </p:nvSpPr>
        <p:spPr>
          <a:xfrm>
            <a:off x="10108" y="6309321"/>
            <a:ext cx="471946" cy="548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2339FF9-4B02-47F6-A5F6-DE3D0AB55C99}" type="slidenum">
              <a:rPr lang="ru-RU" b="1" smtClean="0">
                <a:solidFill>
                  <a:prstClr val="white"/>
                </a:solidFill>
              </a:rPr>
              <a:t>21</a:t>
            </a:fld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20" name="Заголовок 4">
            <a:extLst>
              <a:ext uri="{FF2B5EF4-FFF2-40B4-BE49-F238E27FC236}">
                <a16:creationId xmlns:a16="http://schemas.microsoft.com/office/drawing/2014/main" id="{25D99D77-1618-46B2-9E42-B71D5B6B4C21}"/>
              </a:ext>
            </a:extLst>
          </p:cNvPr>
          <p:cNvSpPr txBox="1">
            <a:spLocks/>
          </p:cNvSpPr>
          <p:nvPr/>
        </p:nvSpPr>
        <p:spPr>
          <a:xfrm>
            <a:off x="557808" y="669633"/>
            <a:ext cx="8028383" cy="9431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>
                <a:solidFill>
                  <a:schemeClr val="tx1"/>
                </a:solidFill>
              </a:rPr>
              <a:t>РЕЗУЛЬТАТЫ</a:t>
            </a:r>
            <a:endParaRPr lang="en-US" sz="3200" dirty="0">
              <a:solidFill>
                <a:schemeClr val="tx1"/>
              </a:solidFill>
            </a:endParaRPr>
          </a:p>
          <a:p>
            <a:pPr algn="ctr"/>
            <a:r>
              <a:rPr lang="ru-RU" sz="3200" dirty="0">
                <a:solidFill>
                  <a:schemeClr val="tx1"/>
                </a:solidFill>
              </a:rPr>
              <a:t>ДИСКРИМИНАНТНОГО АНАЛИЗА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23508ED-5712-4310-9651-DE87B2B9ABBA}"/>
              </a:ext>
            </a:extLst>
          </p:cNvPr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2"/>
          <a:stretch/>
        </p:blipFill>
        <p:spPr bwMode="auto">
          <a:xfrm>
            <a:off x="539552" y="1930344"/>
            <a:ext cx="4757688" cy="386569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B35B9EB-6046-4C75-B508-76E4C19DCD08}"/>
              </a:ext>
            </a:extLst>
          </p:cNvPr>
          <p:cNvSpPr txBox="1"/>
          <p:nvPr/>
        </p:nvSpPr>
        <p:spPr>
          <a:xfrm>
            <a:off x="5832939" y="2945631"/>
            <a:ext cx="2932000" cy="175432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latin typeface="+mj-lt"/>
              </a:rPr>
              <a:t>Выделены 3 переменные, обладающие способностью к разделению экспериментальных и контрольной групп друг от друга</a:t>
            </a:r>
            <a:endParaRPr lang="en-US" dirty="0">
              <a:latin typeface="+mj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368AB16-B344-42F0-A6ED-EAA2B00D5C44}"/>
              </a:ext>
            </a:extLst>
          </p:cNvPr>
          <p:cNvSpPr txBox="1"/>
          <p:nvPr/>
        </p:nvSpPr>
        <p:spPr>
          <a:xfrm>
            <a:off x="395536" y="5766555"/>
            <a:ext cx="66139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+mj-lt"/>
              </a:rPr>
              <a:t>Рисунок </a:t>
            </a:r>
            <a:r>
              <a:rPr lang="en-US" sz="1600" dirty="0">
                <a:latin typeface="+mj-lt"/>
              </a:rPr>
              <a:t>6 </a:t>
            </a:r>
            <a:r>
              <a:rPr lang="ru-RU" sz="1600" dirty="0">
                <a:latin typeface="+mj-lt"/>
              </a:rPr>
              <a:t>– трехмерное представление распределения показателей по каждой из трех групп добровольцев 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340369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>
            <a:extLst>
              <a:ext uri="{FF2B5EF4-FFF2-40B4-BE49-F238E27FC236}">
                <a16:creationId xmlns:a16="http://schemas.microsoft.com/office/drawing/2014/main" id="{0DAC215F-7DCA-4D91-A674-B31678CA18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0" b="11817"/>
          <a:stretch/>
        </p:blipFill>
        <p:spPr bwMode="auto">
          <a:xfrm>
            <a:off x="1" y="-3155"/>
            <a:ext cx="9144001" cy="159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>
            <a:extLst>
              <a:ext uri="{FF2B5EF4-FFF2-40B4-BE49-F238E27FC236}">
                <a16:creationId xmlns:a16="http://schemas.microsoft.com/office/drawing/2014/main" id="{E120B247-E7A2-4182-84A5-F01DA0FCE8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280" y="-11514"/>
            <a:ext cx="3486720" cy="56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193AA488-DB13-42B2-A92E-CA01AF69A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9321"/>
            <a:ext cx="48205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">
            <a:extLst>
              <a:ext uri="{FF2B5EF4-FFF2-40B4-BE49-F238E27FC236}">
                <a16:creationId xmlns:a16="http://schemas.microsoft.com/office/drawing/2014/main" id="{8AD1FB1D-9806-4A88-A433-8A2CE40C74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4" t="26393" b="26981"/>
          <a:stretch/>
        </p:blipFill>
        <p:spPr bwMode="auto">
          <a:xfrm>
            <a:off x="8385878" y="6309320"/>
            <a:ext cx="758122" cy="5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D:\Латышев\НТС_19.11.2015\лого нбикс.png">
            <a:extLst>
              <a:ext uri="{FF2B5EF4-FFF2-40B4-BE49-F238E27FC236}">
                <a16:creationId xmlns:a16="http://schemas.microsoft.com/office/drawing/2014/main" id="{DA7536C2-3117-4480-B63F-05DD46E682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86" y="6351330"/>
            <a:ext cx="558207" cy="35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CF6AB06B-6AA0-4CD1-990E-CB773ED9AB2C}"/>
              </a:ext>
            </a:extLst>
          </p:cNvPr>
          <p:cNvGrpSpPr/>
          <p:nvPr/>
        </p:nvGrpSpPr>
        <p:grpSpPr>
          <a:xfrm>
            <a:off x="638723" y="2247214"/>
            <a:ext cx="7893717" cy="3486042"/>
            <a:chOff x="492161" y="1850102"/>
            <a:chExt cx="8229600" cy="3486042"/>
          </a:xfrm>
        </p:grpSpPr>
        <p:sp>
          <p:nvSpPr>
            <p:cNvPr id="20" name="Прямоугольник 19">
              <a:extLst>
                <a:ext uri="{FF2B5EF4-FFF2-40B4-BE49-F238E27FC236}">
                  <a16:creationId xmlns:a16="http://schemas.microsoft.com/office/drawing/2014/main" id="{039276A2-AB55-47EA-9F4D-7F00A1FC46E1}"/>
                </a:ext>
              </a:extLst>
            </p:cNvPr>
            <p:cNvSpPr/>
            <p:nvPr/>
          </p:nvSpPr>
          <p:spPr>
            <a:xfrm>
              <a:off x="492161" y="1850102"/>
              <a:ext cx="8229600" cy="845590"/>
            </a:xfrm>
            <a:prstGeom prst="rect">
              <a:avLst/>
            </a:prstGeom>
            <a:solidFill>
              <a:srgbClr val="7B96B8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998" tIns="86998" rIns="86998" bIns="86998" numCol="1" spcCol="1270" anchor="ctr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>
                  <a:solidFill>
                    <a:schemeClr val="bg1"/>
                  </a:solidFill>
                  <a:effectLst/>
                  <a:latin typeface="+mj-lt"/>
                  <a:ea typeface="Times New Roman" panose="02020603050405020304" pitchFamily="18" charset="0"/>
                </a:rPr>
                <a:t>Были выявлены показатели согласованности работы сердца и сосудов при нарушениях мозгового кровоснабжения невертеброгенной природы, которые могут быть использованы для различения пациентов с данной патологией от нормы</a:t>
              </a:r>
              <a:endParaRPr lang="en-US" sz="16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endParaRPr>
            </a:p>
          </p:txBody>
        </p:sp>
        <p:sp>
          <p:nvSpPr>
            <p:cNvPr id="21" name="Прямоугольник 20">
              <a:extLst>
                <a:ext uri="{FF2B5EF4-FFF2-40B4-BE49-F238E27FC236}">
                  <a16:creationId xmlns:a16="http://schemas.microsoft.com/office/drawing/2014/main" id="{1DAF7236-0520-41FB-932E-469F7C2781FF}"/>
                </a:ext>
              </a:extLst>
            </p:cNvPr>
            <p:cNvSpPr/>
            <p:nvPr/>
          </p:nvSpPr>
          <p:spPr>
            <a:xfrm>
              <a:off x="492161" y="2730253"/>
              <a:ext cx="8229600" cy="845590"/>
            </a:xfrm>
            <a:prstGeom prst="rect">
              <a:avLst/>
            </a:prstGeom>
            <a:solidFill>
              <a:srgbClr val="7B96B8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998" tIns="86998" rIns="86998" bIns="86998" numCol="1" spcCol="1270" anchor="ctr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>
                  <a:effectLst/>
                  <a:latin typeface="+mj-lt"/>
                  <a:ea typeface="Times New Roman" panose="02020603050405020304" pitchFamily="18" charset="0"/>
                </a:rPr>
                <a:t>Были выявлены показатели согласованности работы сердца и сосудов при нарушениях мозгового кровоснабжения вертеброгенной природы, которые могут быть использованы для различения пациентов с данной патологией от нормы</a:t>
              </a:r>
              <a:endParaRPr lang="ru-RU" sz="1600" dirty="0">
                <a:latin typeface="+mj-lt"/>
                <a:cs typeface="Calibri Light" panose="020F0302020204030204" pitchFamily="34" charset="0"/>
              </a:endParaRPr>
            </a:p>
          </p:txBody>
        </p:sp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55EC2A0D-43ED-48D7-953A-F4E4FFA7B452}"/>
                </a:ext>
              </a:extLst>
            </p:cNvPr>
            <p:cNvSpPr/>
            <p:nvPr/>
          </p:nvSpPr>
          <p:spPr>
            <a:xfrm>
              <a:off x="492161" y="3610404"/>
              <a:ext cx="8229600" cy="845590"/>
            </a:xfrm>
            <a:prstGeom prst="rect">
              <a:avLst/>
            </a:prstGeom>
            <a:solidFill>
              <a:srgbClr val="7B96B8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998" tIns="86998" rIns="86998" bIns="86998" numCol="1" spcCol="1270" anchor="ctr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Был выявлен конкретный набор и особенности показателей согласованности работы сердца и сосудов, позволяющий осуществлять дифференциальную диагностику рассматриваемых патологий от нормы</a:t>
              </a:r>
              <a:endParaRPr lang="en-US" sz="16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3" name="Прямоугольник 22">
              <a:extLst>
                <a:ext uri="{FF2B5EF4-FFF2-40B4-BE49-F238E27FC236}">
                  <a16:creationId xmlns:a16="http://schemas.microsoft.com/office/drawing/2014/main" id="{97E888DF-3F1C-41C4-B01E-D97D8639D7ED}"/>
                </a:ext>
              </a:extLst>
            </p:cNvPr>
            <p:cNvSpPr/>
            <p:nvPr/>
          </p:nvSpPr>
          <p:spPr>
            <a:xfrm>
              <a:off x="492161" y="4490554"/>
              <a:ext cx="8229600" cy="845590"/>
            </a:xfrm>
            <a:prstGeom prst="rect">
              <a:avLst/>
            </a:prstGeom>
            <a:solidFill>
              <a:srgbClr val="7B96B8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998" tIns="86998" rIns="86998" bIns="86998" numCol="1" spcCol="1270" anchor="ctr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Проведенный дискриминантный анализ показателей согласованности работы сердца и сосудов показал способность показателей к дифференциации добровольцев на группы патологий вертеброгенной и не вертеброгенной природы и группу нормы</a:t>
              </a:r>
              <a:endParaRPr lang="en-US" sz="16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14" name="Нижний колонтитул 28">
            <a:extLst>
              <a:ext uri="{FF2B5EF4-FFF2-40B4-BE49-F238E27FC236}">
                <a16:creationId xmlns:a16="http://schemas.microsoft.com/office/drawing/2014/main" id="{564E6BCC-54EE-4931-8621-7CB55AFD6482}"/>
              </a:ext>
            </a:extLst>
          </p:cNvPr>
          <p:cNvSpPr txBox="1">
            <a:spLocks/>
          </p:cNvSpPr>
          <p:nvPr/>
        </p:nvSpPr>
        <p:spPr>
          <a:xfrm>
            <a:off x="10108" y="6309321"/>
            <a:ext cx="471946" cy="548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DED218C-1922-4D53-B109-BD3ABD99CFF3}" type="slidenum">
              <a:rPr lang="en-US" b="1" smtClean="0">
                <a:solidFill>
                  <a:prstClr val="white"/>
                </a:solidFill>
              </a:rPr>
              <a:t>22</a:t>
            </a:fld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15" name="Заголовок 4">
            <a:extLst>
              <a:ext uri="{FF2B5EF4-FFF2-40B4-BE49-F238E27FC236}">
                <a16:creationId xmlns:a16="http://schemas.microsoft.com/office/drawing/2014/main" id="{BB35B818-97CC-4CF4-8473-51FEE7A7232F}"/>
              </a:ext>
            </a:extLst>
          </p:cNvPr>
          <p:cNvSpPr txBox="1">
            <a:spLocks/>
          </p:cNvSpPr>
          <p:nvPr/>
        </p:nvSpPr>
        <p:spPr>
          <a:xfrm>
            <a:off x="638723" y="985093"/>
            <a:ext cx="7747155" cy="4996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>
                <a:solidFill>
                  <a:schemeClr val="tx1"/>
                </a:solidFill>
              </a:rPr>
              <a:t>ОСНОВНЫЕ РЕЗУЛЬТАТЫ РАБОТЫ</a:t>
            </a:r>
          </a:p>
        </p:txBody>
      </p:sp>
    </p:spTree>
    <p:extLst>
      <p:ext uri="{BB962C8B-B14F-4D97-AF65-F5344CB8AC3E}">
        <p14:creationId xmlns:p14="http://schemas.microsoft.com/office/powerpoint/2010/main" val="40708208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>
            <a:extLst>
              <a:ext uri="{FF2B5EF4-FFF2-40B4-BE49-F238E27FC236}">
                <a16:creationId xmlns:a16="http://schemas.microsoft.com/office/drawing/2014/main" id="{0DAC215F-7DCA-4D91-A674-B31678CA18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0" b="11817"/>
          <a:stretch/>
        </p:blipFill>
        <p:spPr bwMode="auto">
          <a:xfrm>
            <a:off x="1" y="-3155"/>
            <a:ext cx="9144001" cy="159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>
            <a:extLst>
              <a:ext uri="{FF2B5EF4-FFF2-40B4-BE49-F238E27FC236}">
                <a16:creationId xmlns:a16="http://schemas.microsoft.com/office/drawing/2014/main" id="{E120B247-E7A2-4182-84A5-F01DA0FCE8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280" y="-11514"/>
            <a:ext cx="3486720" cy="56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193AA488-DB13-42B2-A92E-CA01AF69A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9321"/>
            <a:ext cx="48205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">
            <a:extLst>
              <a:ext uri="{FF2B5EF4-FFF2-40B4-BE49-F238E27FC236}">
                <a16:creationId xmlns:a16="http://schemas.microsoft.com/office/drawing/2014/main" id="{8AD1FB1D-9806-4A88-A433-8A2CE40C74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4" t="26393" b="26981"/>
          <a:stretch/>
        </p:blipFill>
        <p:spPr bwMode="auto">
          <a:xfrm>
            <a:off x="8385878" y="6309320"/>
            <a:ext cx="758122" cy="5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D:\Латышев\НТС_19.11.2015\лого нбикс.png">
            <a:extLst>
              <a:ext uri="{FF2B5EF4-FFF2-40B4-BE49-F238E27FC236}">
                <a16:creationId xmlns:a16="http://schemas.microsoft.com/office/drawing/2014/main" id="{DA7536C2-3117-4480-B63F-05DD46E682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86" y="6351330"/>
            <a:ext cx="558207" cy="35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Нижний колонтитул 28">
            <a:extLst>
              <a:ext uri="{FF2B5EF4-FFF2-40B4-BE49-F238E27FC236}">
                <a16:creationId xmlns:a16="http://schemas.microsoft.com/office/drawing/2014/main" id="{564E6BCC-54EE-4931-8621-7CB55AFD6482}"/>
              </a:ext>
            </a:extLst>
          </p:cNvPr>
          <p:cNvSpPr txBox="1">
            <a:spLocks/>
          </p:cNvSpPr>
          <p:nvPr/>
        </p:nvSpPr>
        <p:spPr>
          <a:xfrm>
            <a:off x="10108" y="6309321"/>
            <a:ext cx="471946" cy="548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77C5BCA-17EC-4881-9C20-ECC4B3E1E325}" type="slidenum">
              <a:rPr lang="ru-RU" b="1" smtClean="0">
                <a:solidFill>
                  <a:prstClr val="white"/>
                </a:solidFill>
              </a:rPr>
              <a:t>23</a:t>
            </a:fld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16" name="Заголовок 4">
            <a:extLst>
              <a:ext uri="{FF2B5EF4-FFF2-40B4-BE49-F238E27FC236}">
                <a16:creationId xmlns:a16="http://schemas.microsoft.com/office/drawing/2014/main" id="{C031B83F-6434-460A-9F60-CB582754E048}"/>
              </a:ext>
            </a:extLst>
          </p:cNvPr>
          <p:cNvSpPr txBox="1">
            <a:spLocks/>
          </p:cNvSpPr>
          <p:nvPr/>
        </p:nvSpPr>
        <p:spPr>
          <a:xfrm>
            <a:off x="638723" y="985093"/>
            <a:ext cx="7747155" cy="4996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>
                <a:solidFill>
                  <a:schemeClr val="tx1"/>
                </a:solidFill>
              </a:rPr>
              <a:t>СПИСОК ОПУБЛИКОВАННЫХ РАБОТ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04AD420-F78C-4791-AF6F-E661FF808541}"/>
              </a:ext>
            </a:extLst>
          </p:cNvPr>
          <p:cNvSpPr txBox="1"/>
          <p:nvPr/>
        </p:nvSpPr>
        <p:spPr>
          <a:xfrm>
            <a:off x="138489" y="1772816"/>
            <a:ext cx="8626450" cy="48095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indent="-2286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Каркищенко</a:t>
            </a:r>
            <a:r>
              <a:rPr lang="ru-RU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Н.Н., Чайванов Д.Б., Чудина Ю.А., Николаев А.А. Вариабельность сердечного ритма у пациентов с вегетососудистой дистонией головного мозга // Биомедицина – 2018 – №4 – С.63-71.</a:t>
            </a:r>
            <a:endParaRPr lang="en-US" sz="1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 indent="-2286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Вартанов А.А., Николаев А.А., Чайванов Д.Б., Чудина Ю.А. Показатели согласованности и рассогласования временных характеристик ЭКГ и ФПГ у лиц с особенностями кровоснабжения головного мозга, обусловленными сужением кровеносных сосудов вследствие потери их эластичности // Вестник психофизиологии – 2018 – №3 – С.91-100.</a:t>
            </a:r>
            <a:endParaRPr lang="en-US" sz="1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 indent="-2286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Чайванов Д.Б., Чудина Ю.А., Николаев А.А. Показатели вариабельности сердечного ритма при остеохондрозе шейного отдела позвоночника. // Вестник психофизиологии. – 2019. – №2. – С. 79-85.</a:t>
            </a:r>
            <a:endParaRPr lang="en-US" sz="1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 indent="-2286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Каркищенко</a:t>
            </a:r>
            <a:r>
              <a:rPr lang="ru-RU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Н.Н., Николаев А.А., Чудина Ю.А., Чайванов Д.Б., Вартанов А.А., Показатели согласованной работы сердца и сосудов при сосудистой патологии вертеброгенной и невертеброгенной природы. Биомедицина. 2020;16(2):47-59. https://doi.org/10.33647/2074-5982-16-2- 47-59 </a:t>
            </a:r>
            <a:endParaRPr lang="en-US" sz="1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 indent="-2286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Николаев А.А., Чудина Ю.А., </a:t>
            </a:r>
            <a:r>
              <a:rPr lang="ru-RU" sz="1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Каркищенко</a:t>
            </a:r>
            <a:r>
              <a:rPr lang="ru-RU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Н.Н., Чайванов Д.Б. Дифференциальная диагностика соматоформной дисфункции вегетативной нервной системы и синдрома позвоночной артерии при остеохондрозе шейного отдела позвоночника. Вестник психофизиологии. – 2020. – № 2. – С. 96-105.</a:t>
            </a:r>
          </a:p>
          <a:p>
            <a:pPr marL="228600" marR="0" indent="-2286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Вартанов А.А., Чайванов Д.Б., Николаев А.А., «Программа для распознавания состояний возможного нарушения мозгового кровообращения, вызванного вегетососудистой дистонией головного мозга, по производным факторам вариабельности сердечного ритма». Свидетельство о государственной регистрации №2019615621 от 06.05.2019. </a:t>
            </a:r>
            <a:endParaRPr lang="en-US" sz="1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 indent="-2286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Вартанов А.А., Чайванов Д.Б., Николаев А.А., «Программа для распознавания состояний возможного нарушения мозгового кровообращения, вызванных остеохондрозом шейного отдела позвоночника, по производным факторам вариабельности сердечного ритма». Свидетельство о государственной регистрации №2020616146 от 10.06.2020.</a:t>
            </a:r>
            <a:endParaRPr lang="en-US" sz="1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 indent="-2286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Николаев А.А., «Программа для статистической обработки данных согласованности работы сердца и сосудов при сосудистых нарушениях вертеброгенной и невертеброгенной природы». Свидетельство о государственной регистрации №2020662492 от 14.10.2020.</a:t>
            </a:r>
            <a:endParaRPr lang="en-US" sz="1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 indent="-228600" algn="just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Николаев А.А., Чайванов А.А., Вартанов А.А., Чудина Ю.А., «Программа для дифференциации групп нормы и групп с сосудистыми патологиями вертеброгенной и невертеброгенной природы на основе показателей согласованности работы сердца и сосудов». ». Свидетельство о государственной регистрации №2021615365 от 07.04.2021</a:t>
            </a:r>
            <a:endParaRPr lang="en-US" sz="1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 indent="-228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3037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>
            <a:extLst>
              <a:ext uri="{FF2B5EF4-FFF2-40B4-BE49-F238E27FC236}">
                <a16:creationId xmlns:a16="http://schemas.microsoft.com/office/drawing/2014/main" id="{0DAC215F-7DCA-4D91-A674-B31678CA18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0" b="11817"/>
          <a:stretch/>
        </p:blipFill>
        <p:spPr bwMode="auto">
          <a:xfrm>
            <a:off x="1" y="-3155"/>
            <a:ext cx="9144001" cy="159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>
            <a:extLst>
              <a:ext uri="{FF2B5EF4-FFF2-40B4-BE49-F238E27FC236}">
                <a16:creationId xmlns:a16="http://schemas.microsoft.com/office/drawing/2014/main" id="{E120B247-E7A2-4182-84A5-F01DA0FCE8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280" y="-11514"/>
            <a:ext cx="3486720" cy="56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193AA488-DB13-42B2-A92E-CA01AF69A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9321"/>
            <a:ext cx="48205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">
            <a:extLst>
              <a:ext uri="{FF2B5EF4-FFF2-40B4-BE49-F238E27FC236}">
                <a16:creationId xmlns:a16="http://schemas.microsoft.com/office/drawing/2014/main" id="{8AD1FB1D-9806-4A88-A433-8A2CE40C74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4" t="26393" b="26981"/>
          <a:stretch/>
        </p:blipFill>
        <p:spPr bwMode="auto">
          <a:xfrm>
            <a:off x="8385878" y="6309320"/>
            <a:ext cx="758122" cy="5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D:\Латышев\НТС_19.11.2015\лого нбикс.png">
            <a:extLst>
              <a:ext uri="{FF2B5EF4-FFF2-40B4-BE49-F238E27FC236}">
                <a16:creationId xmlns:a16="http://schemas.microsoft.com/office/drawing/2014/main" id="{DA7536C2-3117-4480-B63F-05DD46E682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86" y="6351330"/>
            <a:ext cx="558207" cy="35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Нижний колонтитул 28">
            <a:extLst>
              <a:ext uri="{FF2B5EF4-FFF2-40B4-BE49-F238E27FC236}">
                <a16:creationId xmlns:a16="http://schemas.microsoft.com/office/drawing/2014/main" id="{564E6BCC-54EE-4931-8621-7CB55AFD6482}"/>
              </a:ext>
            </a:extLst>
          </p:cNvPr>
          <p:cNvSpPr txBox="1">
            <a:spLocks/>
          </p:cNvSpPr>
          <p:nvPr/>
        </p:nvSpPr>
        <p:spPr>
          <a:xfrm>
            <a:off x="10108" y="6309321"/>
            <a:ext cx="471946" cy="548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023132A-BA19-4CEC-9CB0-D156F73CDF48}" type="slidenum">
              <a:rPr lang="ru-RU" b="1" smtClean="0">
                <a:solidFill>
                  <a:prstClr val="white"/>
                </a:solidFill>
              </a:rPr>
              <a:t>24</a:t>
            </a:fld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15" name="Заголовок 4">
            <a:extLst>
              <a:ext uri="{FF2B5EF4-FFF2-40B4-BE49-F238E27FC236}">
                <a16:creationId xmlns:a16="http://schemas.microsoft.com/office/drawing/2014/main" id="{BB35B818-97CC-4CF4-8473-51FEE7A7232F}"/>
              </a:ext>
            </a:extLst>
          </p:cNvPr>
          <p:cNvSpPr txBox="1">
            <a:spLocks/>
          </p:cNvSpPr>
          <p:nvPr/>
        </p:nvSpPr>
        <p:spPr>
          <a:xfrm>
            <a:off x="2916452" y="3229226"/>
            <a:ext cx="3311095" cy="3995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Спасибо за внимание!</a:t>
            </a:r>
          </a:p>
        </p:txBody>
      </p:sp>
      <p:pic>
        <p:nvPicPr>
          <p:cNvPr id="2" name="Graphic 2" descr="Send">
            <a:extLst>
              <a:ext uri="{FF2B5EF4-FFF2-40B4-BE49-F238E27FC236}">
                <a16:creationId xmlns:a16="http://schemas.microsoft.com/office/drawing/2014/main" id="{7E2E4D0F-4355-144F-AABA-0C5288DEC1C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7174" y="5632098"/>
            <a:ext cx="482054" cy="482054"/>
          </a:xfrm>
          <a:prstGeom prst="rect">
            <a:avLst/>
          </a:prstGeom>
        </p:spPr>
      </p:pic>
      <p:pic>
        <p:nvPicPr>
          <p:cNvPr id="3" name="Graphic 3" descr="Receiver">
            <a:extLst>
              <a:ext uri="{FF2B5EF4-FFF2-40B4-BE49-F238E27FC236}">
                <a16:creationId xmlns:a16="http://schemas.microsoft.com/office/drawing/2014/main" id="{39A890F4-7464-9E40-9C91-EBE526807D1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82054" y="5033714"/>
            <a:ext cx="403216" cy="403216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85DB6C38-CAFD-6E49-93A9-3DE57B38CD57}"/>
              </a:ext>
            </a:extLst>
          </p:cNvPr>
          <p:cNvSpPr txBox="1"/>
          <p:nvPr/>
        </p:nvSpPr>
        <p:spPr>
          <a:xfrm>
            <a:off x="885270" y="5050656"/>
            <a:ext cx="2981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dirty="0"/>
              <a:t>(499) 196-7100 (</a:t>
            </a:r>
            <a:r>
              <a:rPr lang="ru-RU" dirty="0" err="1"/>
              <a:t>доб</a:t>
            </a:r>
            <a:r>
              <a:rPr lang="ru-RU" dirty="0"/>
              <a:t>. 6224)</a:t>
            </a:r>
            <a:endParaRPr lang="en-RU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A81AF5-2F51-4048-A963-1CA399BB7C99}"/>
              </a:ext>
            </a:extLst>
          </p:cNvPr>
          <p:cNvSpPr txBox="1"/>
          <p:nvPr/>
        </p:nvSpPr>
        <p:spPr>
          <a:xfrm>
            <a:off x="899228" y="5688459"/>
            <a:ext cx="2555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/>
              <a:t>Nikolaev-AA@nrcki.ru</a:t>
            </a:r>
            <a:endParaRPr lang="en-RU" dirty="0"/>
          </a:p>
        </p:txBody>
      </p:sp>
    </p:spTree>
    <p:extLst>
      <p:ext uri="{BB962C8B-B14F-4D97-AF65-F5344CB8AC3E}">
        <p14:creationId xmlns:p14="http://schemas.microsoft.com/office/powerpoint/2010/main" val="1109972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40A980AE-11BA-4C5E-BA73-8C61D5E07911}"/>
              </a:ext>
            </a:extLst>
          </p:cNvPr>
          <p:cNvCxnSpPr>
            <a:cxnSpLocks/>
          </p:cNvCxnSpPr>
          <p:nvPr/>
        </p:nvCxnSpPr>
        <p:spPr>
          <a:xfrm>
            <a:off x="1950444" y="3608860"/>
            <a:ext cx="0" cy="900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7BAE243B-9EEE-4111-9DDC-B8BBB71F008C}"/>
              </a:ext>
            </a:extLst>
          </p:cNvPr>
          <p:cNvCxnSpPr>
            <a:cxnSpLocks/>
          </p:cNvCxnSpPr>
          <p:nvPr/>
        </p:nvCxnSpPr>
        <p:spPr>
          <a:xfrm>
            <a:off x="7063012" y="3730403"/>
            <a:ext cx="0" cy="7787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Схема 27">
            <a:extLst>
              <a:ext uri="{FF2B5EF4-FFF2-40B4-BE49-F238E27FC236}">
                <a16:creationId xmlns:a16="http://schemas.microsoft.com/office/drawing/2014/main" id="{E5123E4E-4734-4E35-9375-6F5FBFAA25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5100686"/>
              </p:ext>
            </p:extLst>
          </p:nvPr>
        </p:nvGraphicFramePr>
        <p:xfrm>
          <a:off x="453453" y="528568"/>
          <a:ext cx="8096569" cy="5060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" name="Picture 7">
            <a:extLst>
              <a:ext uri="{FF2B5EF4-FFF2-40B4-BE49-F238E27FC236}">
                <a16:creationId xmlns:a16="http://schemas.microsoft.com/office/drawing/2014/main" id="{3A2973D3-7F9D-4343-80F5-55B426BE6C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0" b="11817"/>
          <a:stretch/>
        </p:blipFill>
        <p:spPr bwMode="auto">
          <a:xfrm>
            <a:off x="1" y="-3155"/>
            <a:ext cx="9144001" cy="159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7">
            <a:extLst>
              <a:ext uri="{FF2B5EF4-FFF2-40B4-BE49-F238E27FC236}">
                <a16:creationId xmlns:a16="http://schemas.microsoft.com/office/drawing/2014/main" id="{68C76474-65D3-4BBC-A639-DCD914D651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280" y="-11514"/>
            <a:ext cx="3486720" cy="56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>
            <a:extLst>
              <a:ext uri="{FF2B5EF4-FFF2-40B4-BE49-F238E27FC236}">
                <a16:creationId xmlns:a16="http://schemas.microsoft.com/office/drawing/2014/main" id="{141CD45B-B45C-49EE-8719-8C80709425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9321"/>
            <a:ext cx="48205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0">
            <a:extLst>
              <a:ext uri="{FF2B5EF4-FFF2-40B4-BE49-F238E27FC236}">
                <a16:creationId xmlns:a16="http://schemas.microsoft.com/office/drawing/2014/main" id="{90F3433C-FD60-49B0-A17A-BE252C95AD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4" t="26393" b="26981"/>
          <a:stretch/>
        </p:blipFill>
        <p:spPr bwMode="auto">
          <a:xfrm>
            <a:off x="8385878" y="6309320"/>
            <a:ext cx="758122" cy="5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 descr="D:\Латышев\НТС_19.11.2015\лого нбикс.png">
            <a:extLst>
              <a:ext uri="{FF2B5EF4-FFF2-40B4-BE49-F238E27FC236}">
                <a16:creationId xmlns:a16="http://schemas.microsoft.com/office/drawing/2014/main" id="{398D16EB-1098-4209-ADCD-407854EFC8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86" y="6351330"/>
            <a:ext cx="558207" cy="35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4826ADC1-60B0-457E-B56C-0544DC1FB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9199" y="751027"/>
            <a:ext cx="2165601" cy="634082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ПРОБЛЕМА</a:t>
            </a:r>
          </a:p>
        </p:txBody>
      </p:sp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C668A4F0-CD0C-4418-90CC-605879C960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075044"/>
              </p:ext>
            </p:extLst>
          </p:nvPr>
        </p:nvGraphicFramePr>
        <p:xfrm>
          <a:off x="985072" y="1916832"/>
          <a:ext cx="2808313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E1668D64-AD3C-4726-8C15-E1B6A75203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180057"/>
              </p:ext>
            </p:extLst>
          </p:nvPr>
        </p:nvGraphicFramePr>
        <p:xfrm>
          <a:off x="5364088" y="1916832"/>
          <a:ext cx="2880320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30" name="Схема 29">
            <a:extLst>
              <a:ext uri="{FF2B5EF4-FFF2-40B4-BE49-F238E27FC236}">
                <a16:creationId xmlns:a16="http://schemas.microsoft.com/office/drawing/2014/main" id="{D0D97826-7AEF-43BC-9829-B945C3B4BE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5401807"/>
              </p:ext>
            </p:extLst>
          </p:nvPr>
        </p:nvGraphicFramePr>
        <p:xfrm>
          <a:off x="761936" y="3552037"/>
          <a:ext cx="3523300" cy="2785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31" name="Схема 30">
            <a:extLst>
              <a:ext uri="{FF2B5EF4-FFF2-40B4-BE49-F238E27FC236}">
                <a16:creationId xmlns:a16="http://schemas.microsoft.com/office/drawing/2014/main" id="{43DD9822-6CE6-4BC5-AEE8-93BCFAA69C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2602070"/>
              </p:ext>
            </p:extLst>
          </p:nvPr>
        </p:nvGraphicFramePr>
        <p:xfrm>
          <a:off x="4862578" y="3622697"/>
          <a:ext cx="3523300" cy="2498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sp>
        <p:nvSpPr>
          <p:cNvPr id="25" name="Нижний колонтитул 28">
            <a:extLst>
              <a:ext uri="{FF2B5EF4-FFF2-40B4-BE49-F238E27FC236}">
                <a16:creationId xmlns:a16="http://schemas.microsoft.com/office/drawing/2014/main" id="{E8151F5C-18A7-4731-B6C5-7B169AC9FB1C}"/>
              </a:ext>
            </a:extLst>
          </p:cNvPr>
          <p:cNvSpPr txBox="1">
            <a:spLocks/>
          </p:cNvSpPr>
          <p:nvPr/>
        </p:nvSpPr>
        <p:spPr>
          <a:xfrm>
            <a:off x="10108" y="6309321"/>
            <a:ext cx="471946" cy="548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2FC0392-8882-46A7-AE68-354A2AFF68AD}" type="slidenum">
              <a:rPr lang="en-US" b="1" smtClean="0">
                <a:solidFill>
                  <a:prstClr val="white"/>
                </a:solidFill>
              </a:rPr>
              <a:t>3</a:t>
            </a:fld>
            <a:endParaRPr lang="ru-RU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946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40A980AE-11BA-4C5E-BA73-8C61D5E07911}"/>
              </a:ext>
            </a:extLst>
          </p:cNvPr>
          <p:cNvCxnSpPr>
            <a:cxnSpLocks/>
          </p:cNvCxnSpPr>
          <p:nvPr/>
        </p:nvCxnSpPr>
        <p:spPr>
          <a:xfrm>
            <a:off x="1950444" y="3608860"/>
            <a:ext cx="0" cy="900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7BAE243B-9EEE-4111-9DDC-B8BBB71F008C}"/>
              </a:ext>
            </a:extLst>
          </p:cNvPr>
          <p:cNvCxnSpPr>
            <a:cxnSpLocks/>
          </p:cNvCxnSpPr>
          <p:nvPr/>
        </p:nvCxnSpPr>
        <p:spPr>
          <a:xfrm>
            <a:off x="7063012" y="3730403"/>
            <a:ext cx="0" cy="7787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Схема 27">
            <a:extLst>
              <a:ext uri="{FF2B5EF4-FFF2-40B4-BE49-F238E27FC236}">
                <a16:creationId xmlns:a16="http://schemas.microsoft.com/office/drawing/2014/main" id="{E5123E4E-4734-4E35-9375-6F5FBFAA25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574223"/>
              </p:ext>
            </p:extLst>
          </p:nvPr>
        </p:nvGraphicFramePr>
        <p:xfrm>
          <a:off x="453453" y="528568"/>
          <a:ext cx="8096569" cy="5060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" name="Picture 7">
            <a:extLst>
              <a:ext uri="{FF2B5EF4-FFF2-40B4-BE49-F238E27FC236}">
                <a16:creationId xmlns:a16="http://schemas.microsoft.com/office/drawing/2014/main" id="{3A2973D3-7F9D-4343-80F5-55B426BE6C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0" b="11817"/>
          <a:stretch/>
        </p:blipFill>
        <p:spPr bwMode="auto">
          <a:xfrm>
            <a:off x="1" y="-3155"/>
            <a:ext cx="9144001" cy="159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7">
            <a:extLst>
              <a:ext uri="{FF2B5EF4-FFF2-40B4-BE49-F238E27FC236}">
                <a16:creationId xmlns:a16="http://schemas.microsoft.com/office/drawing/2014/main" id="{68C76474-65D3-4BBC-A639-DCD914D651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280" y="-11514"/>
            <a:ext cx="3486720" cy="56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>
            <a:extLst>
              <a:ext uri="{FF2B5EF4-FFF2-40B4-BE49-F238E27FC236}">
                <a16:creationId xmlns:a16="http://schemas.microsoft.com/office/drawing/2014/main" id="{141CD45B-B45C-49EE-8719-8C80709425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9321"/>
            <a:ext cx="48205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0">
            <a:extLst>
              <a:ext uri="{FF2B5EF4-FFF2-40B4-BE49-F238E27FC236}">
                <a16:creationId xmlns:a16="http://schemas.microsoft.com/office/drawing/2014/main" id="{90F3433C-FD60-49B0-A17A-BE252C95AD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4" t="26393" b="26981"/>
          <a:stretch/>
        </p:blipFill>
        <p:spPr bwMode="auto">
          <a:xfrm>
            <a:off x="8385878" y="6309320"/>
            <a:ext cx="758122" cy="5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 descr="D:\Латышев\НТС_19.11.2015\лого нбикс.png">
            <a:extLst>
              <a:ext uri="{FF2B5EF4-FFF2-40B4-BE49-F238E27FC236}">
                <a16:creationId xmlns:a16="http://schemas.microsoft.com/office/drawing/2014/main" id="{398D16EB-1098-4209-ADCD-407854EFC8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86" y="6351330"/>
            <a:ext cx="558207" cy="35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4826ADC1-60B0-457E-B56C-0544DC1FB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6573" y="751027"/>
            <a:ext cx="2310853" cy="634082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ПРОБЛЕМА</a:t>
            </a:r>
          </a:p>
        </p:txBody>
      </p:sp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C668A4F0-CD0C-4418-90CC-605879C9600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85072" y="1916832"/>
          <a:ext cx="2808313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E1668D64-AD3C-4726-8C15-E1B6A7520388}"/>
              </a:ext>
            </a:extLst>
          </p:cNvPr>
          <p:cNvGraphicFramePr/>
          <p:nvPr/>
        </p:nvGraphicFramePr>
        <p:xfrm>
          <a:off x="5364088" y="1916832"/>
          <a:ext cx="2880320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30" name="Схема 29">
            <a:extLst>
              <a:ext uri="{FF2B5EF4-FFF2-40B4-BE49-F238E27FC236}">
                <a16:creationId xmlns:a16="http://schemas.microsoft.com/office/drawing/2014/main" id="{D0D97826-7AEF-43BC-9829-B945C3B4BE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6393517"/>
              </p:ext>
            </p:extLst>
          </p:nvPr>
        </p:nvGraphicFramePr>
        <p:xfrm>
          <a:off x="761936" y="3552037"/>
          <a:ext cx="3523300" cy="2785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31" name="Схема 30">
            <a:extLst>
              <a:ext uri="{FF2B5EF4-FFF2-40B4-BE49-F238E27FC236}">
                <a16:creationId xmlns:a16="http://schemas.microsoft.com/office/drawing/2014/main" id="{43DD9822-6CE6-4BC5-AEE8-93BCFAA69C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3212031"/>
              </p:ext>
            </p:extLst>
          </p:nvPr>
        </p:nvGraphicFramePr>
        <p:xfrm>
          <a:off x="4862578" y="3622697"/>
          <a:ext cx="3523300" cy="2498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sp>
        <p:nvSpPr>
          <p:cNvPr id="25" name="Нижний колонтитул 28">
            <a:extLst>
              <a:ext uri="{FF2B5EF4-FFF2-40B4-BE49-F238E27FC236}">
                <a16:creationId xmlns:a16="http://schemas.microsoft.com/office/drawing/2014/main" id="{E8151F5C-18A7-4731-B6C5-7B169AC9FB1C}"/>
              </a:ext>
            </a:extLst>
          </p:cNvPr>
          <p:cNvSpPr txBox="1">
            <a:spLocks/>
          </p:cNvSpPr>
          <p:nvPr/>
        </p:nvSpPr>
        <p:spPr>
          <a:xfrm>
            <a:off x="10108" y="6309321"/>
            <a:ext cx="471946" cy="548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D0FC482-BB1A-46B0-A45C-28672243EFC8}" type="slidenum">
              <a:rPr lang="ru-RU" b="1" smtClean="0">
                <a:solidFill>
                  <a:prstClr val="white"/>
                </a:solidFill>
              </a:rPr>
              <a:t>4</a:t>
            </a:fld>
            <a:endParaRPr lang="ru-RU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69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>
            <a:extLst>
              <a:ext uri="{FF2B5EF4-FFF2-40B4-BE49-F238E27FC236}">
                <a16:creationId xmlns:a16="http://schemas.microsoft.com/office/drawing/2014/main" id="{B9EAED62-EEDD-403C-A9F6-121DD9410C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0" b="11817"/>
          <a:stretch/>
        </p:blipFill>
        <p:spPr bwMode="auto">
          <a:xfrm>
            <a:off x="1" y="-3155"/>
            <a:ext cx="9144001" cy="159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>
            <a:extLst>
              <a:ext uri="{FF2B5EF4-FFF2-40B4-BE49-F238E27FC236}">
                <a16:creationId xmlns:a16="http://schemas.microsoft.com/office/drawing/2014/main" id="{F477AC18-9755-40B2-8F2C-CC5592F9D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280" y="-11514"/>
            <a:ext cx="3486720" cy="56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882AC6CA-AB02-47DD-87F4-8AD575D504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9321"/>
            <a:ext cx="48205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>
            <a:extLst>
              <a:ext uri="{FF2B5EF4-FFF2-40B4-BE49-F238E27FC236}">
                <a16:creationId xmlns:a16="http://schemas.microsoft.com/office/drawing/2014/main" id="{1801DF48-6E53-41A0-B9C0-BB050D5392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4" t="26393" b="26981"/>
          <a:stretch/>
        </p:blipFill>
        <p:spPr bwMode="auto">
          <a:xfrm>
            <a:off x="8385878" y="6309320"/>
            <a:ext cx="758122" cy="5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D:\Латышев\НТС_19.11.2015\лого нбикс.png">
            <a:extLst>
              <a:ext uri="{FF2B5EF4-FFF2-40B4-BE49-F238E27FC236}">
                <a16:creationId xmlns:a16="http://schemas.microsoft.com/office/drawing/2014/main" id="{AA240325-E6F1-41E4-81E8-5CD6C42062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86" y="6351330"/>
            <a:ext cx="558207" cy="35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4826ADC1-60B0-457E-B56C-0544DC1FB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5610" y="752364"/>
            <a:ext cx="2752779" cy="634082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ЦЕЛЬ 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9066" y="2172320"/>
            <a:ext cx="7951091" cy="86792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latin typeface="+mj-lt"/>
              </a:rPr>
              <a:t>Разработка и создание метода непрерывного мониторинга и диагностики особенностей кровоснабжения головного мозга</a:t>
            </a:r>
          </a:p>
        </p:txBody>
      </p:sp>
      <p:sp>
        <p:nvSpPr>
          <p:cNvPr id="6" name="Заголовок 4">
            <a:extLst>
              <a:ext uri="{FF2B5EF4-FFF2-40B4-BE49-F238E27FC236}">
                <a16:creationId xmlns:a16="http://schemas.microsoft.com/office/drawing/2014/main" id="{7FF6FB17-9EDB-48B2-AC8C-D2FAA89A5D40}"/>
              </a:ext>
            </a:extLst>
          </p:cNvPr>
          <p:cNvSpPr txBox="1">
            <a:spLocks/>
          </p:cNvSpPr>
          <p:nvPr/>
        </p:nvSpPr>
        <p:spPr>
          <a:xfrm>
            <a:off x="752468" y="4156017"/>
            <a:ext cx="7788313" cy="2016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18" name="Нижний колонтитул 28">
            <a:extLst>
              <a:ext uri="{FF2B5EF4-FFF2-40B4-BE49-F238E27FC236}">
                <a16:creationId xmlns:a16="http://schemas.microsoft.com/office/drawing/2014/main" id="{FA313665-022C-4AAF-97D8-D956F88C08EE}"/>
              </a:ext>
            </a:extLst>
          </p:cNvPr>
          <p:cNvSpPr txBox="1">
            <a:spLocks/>
          </p:cNvSpPr>
          <p:nvPr/>
        </p:nvSpPr>
        <p:spPr>
          <a:xfrm>
            <a:off x="10108" y="6309321"/>
            <a:ext cx="471946" cy="548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A123126-97E1-4A2E-9745-75DCCAE1FBDD}" type="slidenum">
              <a:rPr lang="ru-RU" b="1" smtClean="0">
                <a:solidFill>
                  <a:prstClr val="white"/>
                </a:solidFill>
              </a:rPr>
              <a:t>5</a:t>
            </a:fld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19" name="Объект 2">
            <a:extLst>
              <a:ext uri="{FF2B5EF4-FFF2-40B4-BE49-F238E27FC236}">
                <a16:creationId xmlns:a16="http://schemas.microsoft.com/office/drawing/2014/main" id="{54A6472B-5470-E148-A387-46F3B262439F}"/>
              </a:ext>
            </a:extLst>
          </p:cNvPr>
          <p:cNvSpPr txBox="1">
            <a:spLocks/>
          </p:cNvSpPr>
          <p:nvPr/>
        </p:nvSpPr>
        <p:spPr>
          <a:xfrm>
            <a:off x="828856" y="4820218"/>
            <a:ext cx="7486286" cy="73361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alibri" panose="020F0502020204030204" pitchFamily="34" charset="0"/>
              <a:buNone/>
            </a:pPr>
            <a:r>
              <a:rPr lang="ru-RU" sz="2400" dirty="0">
                <a:latin typeface="+mj-lt"/>
              </a:rPr>
              <a:t>на основе показателей согласованности работы сердца и сосудов</a:t>
            </a:r>
            <a:r>
              <a:rPr lang="en-US" sz="2400" dirty="0">
                <a:latin typeface="+mj-lt"/>
              </a:rPr>
              <a:t> </a:t>
            </a:r>
            <a:r>
              <a:rPr lang="ru-RU" sz="2400" dirty="0">
                <a:latin typeface="+mj-lt"/>
              </a:rPr>
              <a:t>при патологиях вертеброгенной и невертеброгенной природы</a:t>
            </a:r>
            <a:endParaRPr lang="ru-RU" sz="2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BE9EFC-B88B-1842-A3D0-280CD7DA60CE}"/>
              </a:ext>
            </a:extLst>
          </p:cNvPr>
          <p:cNvSpPr txBox="1"/>
          <p:nvPr/>
        </p:nvSpPr>
        <p:spPr>
          <a:xfrm>
            <a:off x="969218" y="3422399"/>
            <a:ext cx="3480283" cy="707886"/>
          </a:xfrm>
          <a:prstGeom prst="rect">
            <a:avLst/>
          </a:prstGeom>
          <a:solidFill>
            <a:srgbClr val="7B96B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Данные электрокардиограммы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A8FB45-7A68-7E48-BEB6-6D7591640C51}"/>
              </a:ext>
            </a:extLst>
          </p:cNvPr>
          <p:cNvSpPr txBox="1"/>
          <p:nvPr/>
        </p:nvSpPr>
        <p:spPr>
          <a:xfrm>
            <a:off x="4905595" y="3422399"/>
            <a:ext cx="3480283" cy="707886"/>
          </a:xfrm>
          <a:prstGeom prst="rect">
            <a:avLst/>
          </a:prstGeom>
          <a:solidFill>
            <a:srgbClr val="7B96B8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Данные 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фотоплетизмограммы</a:t>
            </a:r>
          </a:p>
        </p:txBody>
      </p:sp>
    </p:spTree>
    <p:extLst>
      <p:ext uri="{BB962C8B-B14F-4D97-AF65-F5344CB8AC3E}">
        <p14:creationId xmlns:p14="http://schemas.microsoft.com/office/powerpoint/2010/main" val="1725871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>
            <a:extLst>
              <a:ext uri="{FF2B5EF4-FFF2-40B4-BE49-F238E27FC236}">
                <a16:creationId xmlns:a16="http://schemas.microsoft.com/office/drawing/2014/main" id="{B9EAED62-EEDD-403C-A9F6-121DD9410C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0" b="11817"/>
          <a:stretch/>
        </p:blipFill>
        <p:spPr bwMode="auto">
          <a:xfrm>
            <a:off x="1" y="-3155"/>
            <a:ext cx="9144001" cy="159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>
            <a:extLst>
              <a:ext uri="{FF2B5EF4-FFF2-40B4-BE49-F238E27FC236}">
                <a16:creationId xmlns:a16="http://schemas.microsoft.com/office/drawing/2014/main" id="{F477AC18-9755-40B2-8F2C-CC5592F9D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280" y="-11514"/>
            <a:ext cx="3486720" cy="56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882AC6CA-AB02-47DD-87F4-8AD575D504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9321"/>
            <a:ext cx="48205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>
            <a:extLst>
              <a:ext uri="{FF2B5EF4-FFF2-40B4-BE49-F238E27FC236}">
                <a16:creationId xmlns:a16="http://schemas.microsoft.com/office/drawing/2014/main" id="{1801DF48-6E53-41A0-B9C0-BB050D5392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4" t="26393" b="26981"/>
          <a:stretch/>
        </p:blipFill>
        <p:spPr bwMode="auto">
          <a:xfrm>
            <a:off x="8385878" y="6309320"/>
            <a:ext cx="758122" cy="5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D:\Латышев\НТС_19.11.2015\лого нбикс.png">
            <a:extLst>
              <a:ext uri="{FF2B5EF4-FFF2-40B4-BE49-F238E27FC236}">
                <a16:creationId xmlns:a16="http://schemas.microsoft.com/office/drawing/2014/main" id="{AA240325-E6F1-41E4-81E8-5CD6C42062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86" y="6351330"/>
            <a:ext cx="558207" cy="35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4826ADC1-60B0-457E-B56C-0544DC1FB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5610" y="752364"/>
            <a:ext cx="2752779" cy="634082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ЗАДАЧИ</a:t>
            </a:r>
          </a:p>
        </p:txBody>
      </p:sp>
      <p:sp>
        <p:nvSpPr>
          <p:cNvPr id="6" name="Заголовок 4">
            <a:extLst>
              <a:ext uri="{FF2B5EF4-FFF2-40B4-BE49-F238E27FC236}">
                <a16:creationId xmlns:a16="http://schemas.microsoft.com/office/drawing/2014/main" id="{7FF6FB17-9EDB-48B2-AC8C-D2FAA89A5D40}"/>
              </a:ext>
            </a:extLst>
          </p:cNvPr>
          <p:cNvSpPr txBox="1">
            <a:spLocks/>
          </p:cNvSpPr>
          <p:nvPr/>
        </p:nvSpPr>
        <p:spPr>
          <a:xfrm>
            <a:off x="752468" y="4156017"/>
            <a:ext cx="7788313" cy="2016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18" name="Нижний колонтитул 28">
            <a:extLst>
              <a:ext uri="{FF2B5EF4-FFF2-40B4-BE49-F238E27FC236}">
                <a16:creationId xmlns:a16="http://schemas.microsoft.com/office/drawing/2014/main" id="{FA313665-022C-4AAF-97D8-D956F88C08EE}"/>
              </a:ext>
            </a:extLst>
          </p:cNvPr>
          <p:cNvSpPr txBox="1">
            <a:spLocks/>
          </p:cNvSpPr>
          <p:nvPr/>
        </p:nvSpPr>
        <p:spPr>
          <a:xfrm>
            <a:off x="10108" y="6309321"/>
            <a:ext cx="471946" cy="548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5EE022E-7995-418B-A3E0-58AC36DBEC7D}" type="slidenum">
              <a:rPr lang="ru-RU" b="1" smtClean="0">
                <a:solidFill>
                  <a:prstClr val="white"/>
                </a:solidFill>
              </a:rPr>
              <a:t>6</a:t>
            </a:fld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BE9EFC-B88B-1842-A3D0-280CD7DA60CE}"/>
              </a:ext>
            </a:extLst>
          </p:cNvPr>
          <p:cNvSpPr txBox="1"/>
          <p:nvPr/>
        </p:nvSpPr>
        <p:spPr>
          <a:xfrm>
            <a:off x="683568" y="2085816"/>
            <a:ext cx="3480283" cy="1938992"/>
          </a:xfrm>
          <a:prstGeom prst="rect">
            <a:avLst/>
          </a:prstGeom>
          <a:solidFill>
            <a:srgbClr val="7B96B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Исследование особенностей дифференциальных характеристик по данным ЭКГ И ФПГ у лиц с СДВНС по сравнению со здоровыми добровольцами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A8FB45-7A68-7E48-BEB6-6D7591640C51}"/>
              </a:ext>
            </a:extLst>
          </p:cNvPr>
          <p:cNvSpPr txBox="1"/>
          <p:nvPr/>
        </p:nvSpPr>
        <p:spPr>
          <a:xfrm>
            <a:off x="4980151" y="2085816"/>
            <a:ext cx="3480283" cy="1938992"/>
          </a:xfrm>
          <a:prstGeom prst="rect">
            <a:avLst/>
          </a:prstGeom>
          <a:solidFill>
            <a:srgbClr val="7B96B8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Исследование особенностей дифференциальных характеристик по данным ЭКГ И ФПГ</a:t>
            </a:r>
            <a:r>
              <a:rPr lang="en-US" sz="2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у лиц с СПА при ОШОП по сравнению со здоровыми добровольцами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5F80B2E-D6F7-495E-89F0-9E5CB564B506}"/>
              </a:ext>
            </a:extLst>
          </p:cNvPr>
          <p:cNvSpPr txBox="1"/>
          <p:nvPr/>
        </p:nvSpPr>
        <p:spPr>
          <a:xfrm>
            <a:off x="683568" y="4318064"/>
            <a:ext cx="3480283" cy="1631216"/>
          </a:xfrm>
          <a:prstGeom prst="rect">
            <a:avLst/>
          </a:prstGeom>
          <a:solidFill>
            <a:srgbClr val="7B96B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Сопоставление показателей ВСР с показателями согласованности работы сердца и сосудов при данных патологиях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4105C96-CA93-4E06-80B8-BCE1C4F21CC4}"/>
              </a:ext>
            </a:extLst>
          </p:cNvPr>
          <p:cNvSpPr txBox="1"/>
          <p:nvPr/>
        </p:nvSpPr>
        <p:spPr>
          <a:xfrm>
            <a:off x="4979984" y="4318064"/>
            <a:ext cx="3480283" cy="1631216"/>
          </a:xfrm>
          <a:prstGeom prst="rect">
            <a:avLst/>
          </a:prstGeom>
          <a:solidFill>
            <a:srgbClr val="7B96B8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Создание алгоритма дифференциации на основе дискриминантного анализа показателей согласованной работы сердца и сосудов</a:t>
            </a:r>
          </a:p>
        </p:txBody>
      </p:sp>
    </p:spTree>
    <p:extLst>
      <p:ext uri="{BB962C8B-B14F-4D97-AF65-F5344CB8AC3E}">
        <p14:creationId xmlns:p14="http://schemas.microsoft.com/office/powerpoint/2010/main" val="2043601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>
            <a:extLst>
              <a:ext uri="{FF2B5EF4-FFF2-40B4-BE49-F238E27FC236}">
                <a16:creationId xmlns:a16="http://schemas.microsoft.com/office/drawing/2014/main" id="{B9EAED62-EEDD-403C-A9F6-121DD9410C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0" b="11817"/>
          <a:stretch/>
        </p:blipFill>
        <p:spPr bwMode="auto">
          <a:xfrm>
            <a:off x="1" y="-3155"/>
            <a:ext cx="9144001" cy="159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>
            <a:extLst>
              <a:ext uri="{FF2B5EF4-FFF2-40B4-BE49-F238E27FC236}">
                <a16:creationId xmlns:a16="http://schemas.microsoft.com/office/drawing/2014/main" id="{F477AC18-9755-40B2-8F2C-CC5592F9D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280" y="-11514"/>
            <a:ext cx="3486720" cy="56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882AC6CA-AB02-47DD-87F4-8AD575D504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9321"/>
            <a:ext cx="48205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>
            <a:extLst>
              <a:ext uri="{FF2B5EF4-FFF2-40B4-BE49-F238E27FC236}">
                <a16:creationId xmlns:a16="http://schemas.microsoft.com/office/drawing/2014/main" id="{1801DF48-6E53-41A0-B9C0-BB050D5392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4" t="26393" b="26981"/>
          <a:stretch/>
        </p:blipFill>
        <p:spPr bwMode="auto">
          <a:xfrm>
            <a:off x="8385878" y="6309320"/>
            <a:ext cx="758122" cy="5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D:\Латышев\НТС_19.11.2015\лого нбикс.png">
            <a:extLst>
              <a:ext uri="{FF2B5EF4-FFF2-40B4-BE49-F238E27FC236}">
                <a16:creationId xmlns:a16="http://schemas.microsoft.com/office/drawing/2014/main" id="{AA240325-E6F1-41E4-81E8-5CD6C42062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86" y="6351330"/>
            <a:ext cx="558207" cy="35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4826ADC1-60B0-457E-B56C-0544DC1FB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545" y="742181"/>
            <a:ext cx="5120909" cy="634082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МЕТОДИКИ ИССЛЕДОВАНИЙ</a:t>
            </a: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240F4512-F882-4A9D-B4B8-B521363015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2970397"/>
              </p:ext>
            </p:extLst>
          </p:nvPr>
        </p:nvGraphicFramePr>
        <p:xfrm>
          <a:off x="827584" y="1804636"/>
          <a:ext cx="7486286" cy="4332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8" name="Нижний колонтитул 28">
            <a:extLst>
              <a:ext uri="{FF2B5EF4-FFF2-40B4-BE49-F238E27FC236}">
                <a16:creationId xmlns:a16="http://schemas.microsoft.com/office/drawing/2014/main" id="{FA313665-022C-4AAF-97D8-D956F88C08EE}"/>
              </a:ext>
            </a:extLst>
          </p:cNvPr>
          <p:cNvSpPr txBox="1">
            <a:spLocks/>
          </p:cNvSpPr>
          <p:nvPr/>
        </p:nvSpPr>
        <p:spPr>
          <a:xfrm>
            <a:off x="10108" y="6309321"/>
            <a:ext cx="471946" cy="548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62EFD7E-89DF-468A-9EC8-44A17D121B3C}" type="slidenum">
              <a:rPr lang="ru-RU" b="1" smtClean="0">
                <a:solidFill>
                  <a:prstClr val="white"/>
                </a:solidFill>
              </a:rPr>
              <a:t>7</a:t>
            </a:fld>
            <a:endParaRPr lang="ru-RU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511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>
            <a:extLst>
              <a:ext uri="{FF2B5EF4-FFF2-40B4-BE49-F238E27FC236}">
                <a16:creationId xmlns:a16="http://schemas.microsoft.com/office/drawing/2014/main" id="{B9EAED62-EEDD-403C-A9F6-121DD9410C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0" b="11817"/>
          <a:stretch/>
        </p:blipFill>
        <p:spPr bwMode="auto">
          <a:xfrm>
            <a:off x="1" y="-3155"/>
            <a:ext cx="9144001" cy="159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>
            <a:extLst>
              <a:ext uri="{FF2B5EF4-FFF2-40B4-BE49-F238E27FC236}">
                <a16:creationId xmlns:a16="http://schemas.microsoft.com/office/drawing/2014/main" id="{F477AC18-9755-40B2-8F2C-CC5592F9D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280" y="-11514"/>
            <a:ext cx="3486720" cy="56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882AC6CA-AB02-47DD-87F4-8AD575D504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9321"/>
            <a:ext cx="48205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>
            <a:extLst>
              <a:ext uri="{FF2B5EF4-FFF2-40B4-BE49-F238E27FC236}">
                <a16:creationId xmlns:a16="http://schemas.microsoft.com/office/drawing/2014/main" id="{1801DF48-6E53-41A0-B9C0-BB050D5392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4" t="26393" b="26981"/>
          <a:stretch/>
        </p:blipFill>
        <p:spPr bwMode="auto">
          <a:xfrm>
            <a:off x="8385878" y="6309320"/>
            <a:ext cx="758122" cy="5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D:\Латышев\НТС_19.11.2015\лого нбикс.png">
            <a:extLst>
              <a:ext uri="{FF2B5EF4-FFF2-40B4-BE49-F238E27FC236}">
                <a16:creationId xmlns:a16="http://schemas.microsoft.com/office/drawing/2014/main" id="{AA240325-E6F1-41E4-81E8-5CD6C42062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86" y="6351330"/>
            <a:ext cx="558207" cy="35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4826ADC1-60B0-457E-B56C-0544DC1FB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742181"/>
            <a:ext cx="7272807" cy="634082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ЭКСПЕРИМЕНТАЛЬНАЯ УСТАНОВКА</a:t>
            </a:r>
          </a:p>
        </p:txBody>
      </p:sp>
      <p:sp>
        <p:nvSpPr>
          <p:cNvPr id="18" name="Нижний колонтитул 28">
            <a:extLst>
              <a:ext uri="{FF2B5EF4-FFF2-40B4-BE49-F238E27FC236}">
                <a16:creationId xmlns:a16="http://schemas.microsoft.com/office/drawing/2014/main" id="{FA313665-022C-4AAF-97D8-D956F88C08EE}"/>
              </a:ext>
            </a:extLst>
          </p:cNvPr>
          <p:cNvSpPr txBox="1">
            <a:spLocks/>
          </p:cNvSpPr>
          <p:nvPr/>
        </p:nvSpPr>
        <p:spPr>
          <a:xfrm>
            <a:off x="10108" y="6309321"/>
            <a:ext cx="471946" cy="548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1930474-6444-4F1D-811B-5E892D07AADB}" type="slidenum">
              <a:rPr lang="ru-RU" b="1" smtClean="0">
                <a:solidFill>
                  <a:prstClr val="white"/>
                </a:solidFill>
              </a:rPr>
              <a:t>8</a:t>
            </a:fld>
            <a:endParaRPr lang="ru-RU" b="1" dirty="0">
              <a:solidFill>
                <a:prstClr val="white"/>
              </a:solidFill>
            </a:endParaRPr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D6C89FDF-898C-49EF-BA35-7A11989C0C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2564904"/>
            <a:ext cx="3952437" cy="271804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E59481C-D705-4B77-8F68-9F3FDFB4C38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68038" y="2564904"/>
            <a:ext cx="4017853" cy="2726401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380E3D4-8325-4D7F-9F80-157D2868EE73}"/>
              </a:ext>
            </a:extLst>
          </p:cNvPr>
          <p:cNvSpPr txBox="1"/>
          <p:nvPr/>
        </p:nvSpPr>
        <p:spPr>
          <a:xfrm>
            <a:off x="935596" y="5589240"/>
            <a:ext cx="7272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+mj-lt"/>
              </a:rPr>
              <a:t>Рисунок 1, 2 – аппаратно-программный комплекс «Реакор» (Медиком МТД)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6408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>
            <a:extLst>
              <a:ext uri="{FF2B5EF4-FFF2-40B4-BE49-F238E27FC236}">
                <a16:creationId xmlns:a16="http://schemas.microsoft.com/office/drawing/2014/main" id="{7FCFE506-3AD5-4436-B844-934252A349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0" b="11817"/>
          <a:stretch/>
        </p:blipFill>
        <p:spPr bwMode="auto">
          <a:xfrm>
            <a:off x="1" y="-3155"/>
            <a:ext cx="9144001" cy="159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">
            <a:extLst>
              <a:ext uri="{FF2B5EF4-FFF2-40B4-BE49-F238E27FC236}">
                <a16:creationId xmlns:a16="http://schemas.microsoft.com/office/drawing/2014/main" id="{728C1DA2-0FA7-462C-8374-013F2A24A9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280" y="-11514"/>
            <a:ext cx="3486720" cy="56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0C854EFA-9ADC-4BDC-87E3-1C19BCB2F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9321"/>
            <a:ext cx="48205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0">
            <a:extLst>
              <a:ext uri="{FF2B5EF4-FFF2-40B4-BE49-F238E27FC236}">
                <a16:creationId xmlns:a16="http://schemas.microsoft.com/office/drawing/2014/main" id="{64411E31-C423-4F1D-9D33-85155E6FB5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4" t="26393" b="26981"/>
          <a:stretch/>
        </p:blipFill>
        <p:spPr bwMode="auto">
          <a:xfrm>
            <a:off x="8385878" y="6309320"/>
            <a:ext cx="758122" cy="5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D:\Латышев\НТС_19.11.2015\лого нбикс.png">
            <a:extLst>
              <a:ext uri="{FF2B5EF4-FFF2-40B4-BE49-F238E27FC236}">
                <a16:creationId xmlns:a16="http://schemas.microsoft.com/office/drawing/2014/main" id="{B0AA1E9F-CA9B-4F40-BB9A-D9ACB3083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86" y="6351330"/>
            <a:ext cx="558207" cy="35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8A850C33-28E9-4102-8031-57658397BA19}"/>
              </a:ext>
            </a:extLst>
          </p:cNvPr>
          <p:cNvGrpSpPr/>
          <p:nvPr/>
        </p:nvGrpSpPr>
        <p:grpSpPr>
          <a:xfrm>
            <a:off x="761201" y="2283000"/>
            <a:ext cx="3522766" cy="3500840"/>
            <a:chOff x="569542" y="2530347"/>
            <a:chExt cx="3522766" cy="3500840"/>
          </a:xfrm>
        </p:grpSpPr>
        <p:sp>
          <p:nvSpPr>
            <p:cNvPr id="22" name="Полилиния: фигура 21">
              <a:extLst>
                <a:ext uri="{FF2B5EF4-FFF2-40B4-BE49-F238E27FC236}">
                  <a16:creationId xmlns:a16="http://schemas.microsoft.com/office/drawing/2014/main" id="{434DE15D-A941-4993-8299-518702C6D2E3}"/>
                </a:ext>
              </a:extLst>
            </p:cNvPr>
            <p:cNvSpPr/>
            <p:nvPr/>
          </p:nvSpPr>
          <p:spPr>
            <a:xfrm>
              <a:off x="3669847" y="3120877"/>
              <a:ext cx="176492" cy="67955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24111" y="0"/>
                  </a:moveTo>
                  <a:lnTo>
                    <a:pt x="324111" y="705588"/>
                  </a:lnTo>
                  <a:lnTo>
                    <a:pt x="0" y="705588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Полилиния: фигура 22">
              <a:extLst>
                <a:ext uri="{FF2B5EF4-FFF2-40B4-BE49-F238E27FC236}">
                  <a16:creationId xmlns:a16="http://schemas.microsoft.com/office/drawing/2014/main" id="{2F240FBB-D9F0-4A6E-BDEF-602D0926B9A7}"/>
                </a:ext>
              </a:extLst>
            </p:cNvPr>
            <p:cNvSpPr/>
            <p:nvPr/>
          </p:nvSpPr>
          <p:spPr>
            <a:xfrm>
              <a:off x="569542" y="3367944"/>
              <a:ext cx="3202461" cy="933745"/>
            </a:xfrm>
            <a:custGeom>
              <a:avLst/>
              <a:gdLst>
                <a:gd name="connsiteX0" fmla="*/ 0 w 3202461"/>
                <a:gd name="connsiteY0" fmla="*/ 0 h 949253"/>
                <a:gd name="connsiteX1" fmla="*/ 3202461 w 3202461"/>
                <a:gd name="connsiteY1" fmla="*/ 0 h 949253"/>
                <a:gd name="connsiteX2" fmla="*/ 3202461 w 3202461"/>
                <a:gd name="connsiteY2" fmla="*/ 949253 h 949253"/>
                <a:gd name="connsiteX3" fmla="*/ 0 w 3202461"/>
                <a:gd name="connsiteY3" fmla="*/ 949253 h 949253"/>
                <a:gd name="connsiteX4" fmla="*/ 0 w 3202461"/>
                <a:gd name="connsiteY4" fmla="*/ 0 h 949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02461" h="949253">
                  <a:moveTo>
                    <a:pt x="0" y="0"/>
                  </a:moveTo>
                  <a:lnTo>
                    <a:pt x="3202461" y="0"/>
                  </a:lnTo>
                  <a:lnTo>
                    <a:pt x="3202461" y="949253"/>
                  </a:lnTo>
                  <a:lnTo>
                    <a:pt x="0" y="949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96B8">
                <a:alpha val="90000"/>
              </a:srgb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solidFill>
                    <a:srgbClr val="FFFFFF"/>
                  </a:solidFill>
                  <a:latin typeface="Calibri Light" panose="020F0302020204030204" pitchFamily="34" charset="0"/>
                  <a:ea typeface="+mn-ea"/>
                  <a:cs typeface="Calibri Light" panose="020F0302020204030204" pitchFamily="34" charset="0"/>
                </a:rPr>
                <a:t>Добровольцы с синдромом позвоночной артерии, развившимся в результате остеохондроза шейного отдела позвоночника</a:t>
              </a:r>
              <a:endParaRPr lang="en-US" sz="1600" kern="1200" dirty="0">
                <a:solidFill>
                  <a:srgbClr val="FFFFFF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24" name="Полилиния: фигура 23">
              <a:extLst>
                <a:ext uri="{FF2B5EF4-FFF2-40B4-BE49-F238E27FC236}">
                  <a16:creationId xmlns:a16="http://schemas.microsoft.com/office/drawing/2014/main" id="{7AE01819-4DA9-4639-B4F1-1846007F1EF5}"/>
                </a:ext>
              </a:extLst>
            </p:cNvPr>
            <p:cNvSpPr/>
            <p:nvPr/>
          </p:nvSpPr>
          <p:spPr>
            <a:xfrm>
              <a:off x="3672650" y="3115707"/>
              <a:ext cx="176491" cy="169989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24111" y="0"/>
                  </a:moveTo>
                  <a:lnTo>
                    <a:pt x="324111" y="1727384"/>
                  </a:lnTo>
                  <a:lnTo>
                    <a:pt x="0" y="1727384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Полилиния: фигура 24">
              <a:extLst>
                <a:ext uri="{FF2B5EF4-FFF2-40B4-BE49-F238E27FC236}">
                  <a16:creationId xmlns:a16="http://schemas.microsoft.com/office/drawing/2014/main" id="{4904EFFB-AED5-4705-B3A4-4E36E5E542BF}"/>
                </a:ext>
              </a:extLst>
            </p:cNvPr>
            <p:cNvSpPr/>
            <p:nvPr/>
          </p:nvSpPr>
          <p:spPr>
            <a:xfrm>
              <a:off x="569542" y="4589534"/>
              <a:ext cx="3202461" cy="593848"/>
            </a:xfrm>
            <a:custGeom>
              <a:avLst/>
              <a:gdLst>
                <a:gd name="connsiteX0" fmla="*/ 0 w 3202461"/>
                <a:gd name="connsiteY0" fmla="*/ 0 h 636134"/>
                <a:gd name="connsiteX1" fmla="*/ 3202461 w 3202461"/>
                <a:gd name="connsiteY1" fmla="*/ 0 h 636134"/>
                <a:gd name="connsiteX2" fmla="*/ 3202461 w 3202461"/>
                <a:gd name="connsiteY2" fmla="*/ 636134 h 636134"/>
                <a:gd name="connsiteX3" fmla="*/ 0 w 3202461"/>
                <a:gd name="connsiteY3" fmla="*/ 636134 h 636134"/>
                <a:gd name="connsiteX4" fmla="*/ 0 w 3202461"/>
                <a:gd name="connsiteY4" fmla="*/ 0 h 636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02461" h="636134">
                  <a:moveTo>
                    <a:pt x="0" y="0"/>
                  </a:moveTo>
                  <a:lnTo>
                    <a:pt x="3202461" y="0"/>
                  </a:lnTo>
                  <a:lnTo>
                    <a:pt x="3202461" y="636134"/>
                  </a:lnTo>
                  <a:lnTo>
                    <a:pt x="0" y="6361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96B8">
                <a:alpha val="90000"/>
              </a:srgb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solidFill>
                    <a:srgbClr val="FFFFFF"/>
                  </a:solidFill>
                  <a:latin typeface="Calibri Light" panose="020F0302020204030204" pitchFamily="34" charset="0"/>
                  <a:ea typeface="+mn-ea"/>
                  <a:cs typeface="Calibri Light" panose="020F0302020204030204" pitchFamily="34" charset="0"/>
                </a:rPr>
                <a:t>состав 6 человек</a:t>
              </a:r>
              <a:endParaRPr lang="en-US" sz="1600" kern="1200" dirty="0">
                <a:solidFill>
                  <a:srgbClr val="FFFFFF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26" name="Полилиния: фигура 25">
              <a:extLst>
                <a:ext uri="{FF2B5EF4-FFF2-40B4-BE49-F238E27FC236}">
                  <a16:creationId xmlns:a16="http://schemas.microsoft.com/office/drawing/2014/main" id="{1885D409-36BF-48F9-B93D-2250D61E40F3}"/>
                </a:ext>
              </a:extLst>
            </p:cNvPr>
            <p:cNvSpPr/>
            <p:nvPr/>
          </p:nvSpPr>
          <p:spPr>
            <a:xfrm>
              <a:off x="3672651" y="3119726"/>
              <a:ext cx="176491" cy="258156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24111" y="0"/>
                  </a:moveTo>
                  <a:lnTo>
                    <a:pt x="324111" y="2583462"/>
                  </a:lnTo>
                  <a:lnTo>
                    <a:pt x="0" y="258346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Полилиния: фигура 26">
              <a:extLst>
                <a:ext uri="{FF2B5EF4-FFF2-40B4-BE49-F238E27FC236}">
                  <a16:creationId xmlns:a16="http://schemas.microsoft.com/office/drawing/2014/main" id="{D731E5F6-3112-4FDB-A7FE-2B57C25B5635}"/>
                </a:ext>
              </a:extLst>
            </p:cNvPr>
            <p:cNvSpPr/>
            <p:nvPr/>
          </p:nvSpPr>
          <p:spPr>
            <a:xfrm>
              <a:off x="569542" y="5371393"/>
              <a:ext cx="3202461" cy="659794"/>
            </a:xfrm>
            <a:custGeom>
              <a:avLst/>
              <a:gdLst>
                <a:gd name="connsiteX0" fmla="*/ 0 w 3202461"/>
                <a:gd name="connsiteY0" fmla="*/ 0 h 617815"/>
                <a:gd name="connsiteX1" fmla="*/ 3202461 w 3202461"/>
                <a:gd name="connsiteY1" fmla="*/ 0 h 617815"/>
                <a:gd name="connsiteX2" fmla="*/ 3202461 w 3202461"/>
                <a:gd name="connsiteY2" fmla="*/ 617815 h 617815"/>
                <a:gd name="connsiteX3" fmla="*/ 0 w 3202461"/>
                <a:gd name="connsiteY3" fmla="*/ 617815 h 617815"/>
                <a:gd name="connsiteX4" fmla="*/ 0 w 3202461"/>
                <a:gd name="connsiteY4" fmla="*/ 0 h 61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02461" h="617815">
                  <a:moveTo>
                    <a:pt x="0" y="0"/>
                  </a:moveTo>
                  <a:lnTo>
                    <a:pt x="3202461" y="0"/>
                  </a:lnTo>
                  <a:lnTo>
                    <a:pt x="3202461" y="617815"/>
                  </a:lnTo>
                  <a:lnTo>
                    <a:pt x="0" y="6178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96B8">
                <a:alpha val="90000"/>
              </a:srgb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solidFill>
                    <a:srgbClr val="FFFFFF"/>
                  </a:solidFill>
                  <a:latin typeface="Calibri Light" panose="020F0302020204030204" pitchFamily="34" charset="0"/>
                  <a:ea typeface="+mn-ea"/>
                  <a:cs typeface="Calibri Light" panose="020F0302020204030204" pitchFamily="34" charset="0"/>
                </a:rPr>
                <a:t>средний возраст - 34 года</a:t>
              </a:r>
              <a:endParaRPr lang="en-US" sz="1600" kern="1200" dirty="0">
                <a:solidFill>
                  <a:srgbClr val="FFFFFF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21" name="Полилиния: фигура 20">
              <a:extLst>
                <a:ext uri="{FF2B5EF4-FFF2-40B4-BE49-F238E27FC236}">
                  <a16:creationId xmlns:a16="http://schemas.microsoft.com/office/drawing/2014/main" id="{3AC8764B-DCD8-4D0D-9B4C-5B759D7C5FBD}"/>
                </a:ext>
              </a:extLst>
            </p:cNvPr>
            <p:cNvSpPr/>
            <p:nvPr/>
          </p:nvSpPr>
          <p:spPr>
            <a:xfrm>
              <a:off x="1258029" y="2530347"/>
              <a:ext cx="2834279" cy="655998"/>
            </a:xfrm>
            <a:custGeom>
              <a:avLst/>
              <a:gdLst>
                <a:gd name="connsiteX0" fmla="*/ 0 w 3631692"/>
                <a:gd name="connsiteY0" fmla="*/ 0 h 860810"/>
                <a:gd name="connsiteX1" fmla="*/ 3631692 w 3631692"/>
                <a:gd name="connsiteY1" fmla="*/ 0 h 860810"/>
                <a:gd name="connsiteX2" fmla="*/ 3631692 w 3631692"/>
                <a:gd name="connsiteY2" fmla="*/ 860810 h 860810"/>
                <a:gd name="connsiteX3" fmla="*/ 0 w 3631692"/>
                <a:gd name="connsiteY3" fmla="*/ 860810 h 860810"/>
                <a:gd name="connsiteX4" fmla="*/ 0 w 3631692"/>
                <a:gd name="connsiteY4" fmla="*/ 0 h 860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31692" h="860810">
                  <a:moveTo>
                    <a:pt x="0" y="0"/>
                  </a:moveTo>
                  <a:lnTo>
                    <a:pt x="3631692" y="0"/>
                  </a:lnTo>
                  <a:lnTo>
                    <a:pt x="3631692" y="860810"/>
                  </a:lnTo>
                  <a:lnTo>
                    <a:pt x="0" y="860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96B8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8100" tIns="25400" rIns="38100" bIns="254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000" kern="120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Группа СПА </a:t>
              </a:r>
              <a:endParaRPr lang="en-US" sz="2000" kern="12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D3EA0F2A-8C2A-452C-A64F-E3A7E7C4F80B}"/>
              </a:ext>
            </a:extLst>
          </p:cNvPr>
          <p:cNvGrpSpPr/>
          <p:nvPr/>
        </p:nvGrpSpPr>
        <p:grpSpPr>
          <a:xfrm>
            <a:off x="4860035" y="2276872"/>
            <a:ext cx="3447726" cy="3506968"/>
            <a:chOff x="4936479" y="2540410"/>
            <a:chExt cx="3447726" cy="3506968"/>
          </a:xfrm>
        </p:grpSpPr>
        <p:sp>
          <p:nvSpPr>
            <p:cNvPr id="29" name="Полилиния: фигура 28">
              <a:extLst>
                <a:ext uri="{FF2B5EF4-FFF2-40B4-BE49-F238E27FC236}">
                  <a16:creationId xmlns:a16="http://schemas.microsoft.com/office/drawing/2014/main" id="{8F3C40B2-5676-4451-B115-1E43AFE6C174}"/>
                </a:ext>
              </a:extLst>
            </p:cNvPr>
            <p:cNvSpPr/>
            <p:nvPr/>
          </p:nvSpPr>
          <p:spPr>
            <a:xfrm>
              <a:off x="4936479" y="2540410"/>
              <a:ext cx="2879468" cy="655998"/>
            </a:xfrm>
            <a:custGeom>
              <a:avLst/>
              <a:gdLst>
                <a:gd name="connsiteX0" fmla="*/ 0 w 3689038"/>
                <a:gd name="connsiteY0" fmla="*/ 0 h 863611"/>
                <a:gd name="connsiteX1" fmla="*/ 3689038 w 3689038"/>
                <a:gd name="connsiteY1" fmla="*/ 0 h 863611"/>
                <a:gd name="connsiteX2" fmla="*/ 3689038 w 3689038"/>
                <a:gd name="connsiteY2" fmla="*/ 863611 h 863611"/>
                <a:gd name="connsiteX3" fmla="*/ 0 w 3689038"/>
                <a:gd name="connsiteY3" fmla="*/ 863611 h 863611"/>
                <a:gd name="connsiteX4" fmla="*/ 0 w 3689038"/>
                <a:gd name="connsiteY4" fmla="*/ 0 h 863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89038" h="863611">
                  <a:moveTo>
                    <a:pt x="0" y="0"/>
                  </a:moveTo>
                  <a:lnTo>
                    <a:pt x="3689038" y="0"/>
                  </a:lnTo>
                  <a:lnTo>
                    <a:pt x="3689038" y="863611"/>
                  </a:lnTo>
                  <a:lnTo>
                    <a:pt x="0" y="8636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96B8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8100" tIns="25400" rIns="38100" bIns="254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000" kern="1200" dirty="0">
                  <a:solidFill>
                    <a:srgbClr val="FFFFFF"/>
                  </a:solidFill>
                  <a:latin typeface="Calibri Light" panose="020F0302020204030204" pitchFamily="34" charset="0"/>
                  <a:ea typeface="+mn-ea"/>
                  <a:cs typeface="Calibri Light" panose="020F0302020204030204" pitchFamily="34" charset="0"/>
                </a:rPr>
                <a:t>Группа СДВНС</a:t>
              </a:r>
              <a:endParaRPr lang="en-US" sz="2000" kern="1200" dirty="0">
                <a:solidFill>
                  <a:srgbClr val="FFFFFF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30" name="Полилиния: фигура 29">
              <a:extLst>
                <a:ext uri="{FF2B5EF4-FFF2-40B4-BE49-F238E27FC236}">
                  <a16:creationId xmlns:a16="http://schemas.microsoft.com/office/drawing/2014/main" id="{650B9C7A-01E8-40C0-A615-8AAFCE176149}"/>
                </a:ext>
              </a:extLst>
            </p:cNvPr>
            <p:cNvSpPr/>
            <p:nvPr/>
          </p:nvSpPr>
          <p:spPr>
            <a:xfrm>
              <a:off x="5013618" y="3198307"/>
              <a:ext cx="368903" cy="65468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654684"/>
                  </a:lnTo>
                  <a:lnTo>
                    <a:pt x="368903" y="654684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Полилиния: фигура 30">
              <a:extLst>
                <a:ext uri="{FF2B5EF4-FFF2-40B4-BE49-F238E27FC236}">
                  <a16:creationId xmlns:a16="http://schemas.microsoft.com/office/drawing/2014/main" id="{4A45DD26-3F24-44EC-8111-BA336010636E}"/>
                </a:ext>
              </a:extLst>
            </p:cNvPr>
            <p:cNvSpPr/>
            <p:nvPr/>
          </p:nvSpPr>
          <p:spPr>
            <a:xfrm>
              <a:off x="5382522" y="3386317"/>
              <a:ext cx="3001683" cy="933348"/>
            </a:xfrm>
            <a:custGeom>
              <a:avLst/>
              <a:gdLst>
                <a:gd name="connsiteX0" fmla="*/ 0 w 3001683"/>
                <a:gd name="connsiteY0" fmla="*/ 0 h 933348"/>
                <a:gd name="connsiteX1" fmla="*/ 3001683 w 3001683"/>
                <a:gd name="connsiteY1" fmla="*/ 0 h 933348"/>
                <a:gd name="connsiteX2" fmla="*/ 3001683 w 3001683"/>
                <a:gd name="connsiteY2" fmla="*/ 933348 h 933348"/>
                <a:gd name="connsiteX3" fmla="*/ 0 w 3001683"/>
                <a:gd name="connsiteY3" fmla="*/ 933348 h 933348"/>
                <a:gd name="connsiteX4" fmla="*/ 0 w 3001683"/>
                <a:gd name="connsiteY4" fmla="*/ 0 h 9333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01683" h="933348">
                  <a:moveTo>
                    <a:pt x="0" y="0"/>
                  </a:moveTo>
                  <a:lnTo>
                    <a:pt x="3001683" y="0"/>
                  </a:lnTo>
                  <a:lnTo>
                    <a:pt x="3001683" y="933348"/>
                  </a:lnTo>
                  <a:lnTo>
                    <a:pt x="0" y="933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96B8">
                <a:alpha val="90000"/>
              </a:srgb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solidFill>
                    <a:srgbClr val="FFFFFF"/>
                  </a:solidFill>
                  <a:latin typeface="Calibri Light" panose="020F0302020204030204" pitchFamily="34" charset="0"/>
                  <a:ea typeface="+mn-ea"/>
                  <a:cs typeface="Calibri Light" panose="020F0302020204030204" pitchFamily="34" charset="0"/>
                </a:rPr>
                <a:t>Добровольцы с соматоформной дисфункцией вегетативной нервной системы</a:t>
              </a:r>
              <a:endParaRPr lang="en-US" sz="1600" kern="1200" dirty="0">
                <a:solidFill>
                  <a:srgbClr val="FFFFFF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32" name="Полилиния: фигура 31">
              <a:extLst>
                <a:ext uri="{FF2B5EF4-FFF2-40B4-BE49-F238E27FC236}">
                  <a16:creationId xmlns:a16="http://schemas.microsoft.com/office/drawing/2014/main" id="{1B8705FB-AFA4-4E14-8571-187A60BCD396}"/>
                </a:ext>
              </a:extLst>
            </p:cNvPr>
            <p:cNvSpPr/>
            <p:nvPr/>
          </p:nvSpPr>
          <p:spPr>
            <a:xfrm>
              <a:off x="5013618" y="3198307"/>
              <a:ext cx="368903" cy="165531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655317"/>
                  </a:lnTo>
                  <a:lnTo>
                    <a:pt x="368903" y="1655317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Полилиния: фигура 32">
              <a:extLst>
                <a:ext uri="{FF2B5EF4-FFF2-40B4-BE49-F238E27FC236}">
                  <a16:creationId xmlns:a16="http://schemas.microsoft.com/office/drawing/2014/main" id="{BEBB61C8-24A0-42D3-8B6B-F1BFDCBF7BC6}"/>
                </a:ext>
              </a:extLst>
            </p:cNvPr>
            <p:cNvSpPr/>
            <p:nvPr/>
          </p:nvSpPr>
          <p:spPr>
            <a:xfrm>
              <a:off x="5382522" y="4605726"/>
              <a:ext cx="3001683" cy="593848"/>
            </a:xfrm>
            <a:custGeom>
              <a:avLst/>
              <a:gdLst>
                <a:gd name="connsiteX0" fmla="*/ 0 w 3001683"/>
                <a:gd name="connsiteY0" fmla="*/ 0 h 691898"/>
                <a:gd name="connsiteX1" fmla="*/ 3001683 w 3001683"/>
                <a:gd name="connsiteY1" fmla="*/ 0 h 691898"/>
                <a:gd name="connsiteX2" fmla="*/ 3001683 w 3001683"/>
                <a:gd name="connsiteY2" fmla="*/ 691898 h 691898"/>
                <a:gd name="connsiteX3" fmla="*/ 0 w 3001683"/>
                <a:gd name="connsiteY3" fmla="*/ 691898 h 691898"/>
                <a:gd name="connsiteX4" fmla="*/ 0 w 3001683"/>
                <a:gd name="connsiteY4" fmla="*/ 0 h 691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01683" h="691898">
                  <a:moveTo>
                    <a:pt x="0" y="0"/>
                  </a:moveTo>
                  <a:lnTo>
                    <a:pt x="3001683" y="0"/>
                  </a:lnTo>
                  <a:lnTo>
                    <a:pt x="3001683" y="691898"/>
                  </a:lnTo>
                  <a:lnTo>
                    <a:pt x="0" y="6918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96B8">
                <a:alpha val="90000"/>
              </a:srgb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solidFill>
                    <a:srgbClr val="FFFFFF"/>
                  </a:solidFill>
                  <a:latin typeface="Calibri Light" panose="020F0302020204030204" pitchFamily="34" charset="0"/>
                  <a:ea typeface="+mn-ea"/>
                  <a:cs typeface="Calibri Light" panose="020F0302020204030204" pitchFamily="34" charset="0"/>
                </a:rPr>
                <a:t>состав 18 человек </a:t>
              </a:r>
              <a:endParaRPr lang="en-US" sz="1600" kern="1200" dirty="0">
                <a:solidFill>
                  <a:srgbClr val="FFFFFF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34" name="Полилиния: фигура 33">
              <a:extLst>
                <a:ext uri="{FF2B5EF4-FFF2-40B4-BE49-F238E27FC236}">
                  <a16:creationId xmlns:a16="http://schemas.microsoft.com/office/drawing/2014/main" id="{D32B096C-3CA4-464C-A057-024FAF4BA1CC}"/>
                </a:ext>
              </a:extLst>
            </p:cNvPr>
            <p:cNvSpPr/>
            <p:nvPr/>
          </p:nvSpPr>
          <p:spPr>
            <a:xfrm>
              <a:off x="5013618" y="3198307"/>
              <a:ext cx="368903" cy="258156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519173"/>
                  </a:lnTo>
                  <a:lnTo>
                    <a:pt x="368903" y="2519173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Полилиния: фигура 34">
              <a:extLst>
                <a:ext uri="{FF2B5EF4-FFF2-40B4-BE49-F238E27FC236}">
                  <a16:creationId xmlns:a16="http://schemas.microsoft.com/office/drawing/2014/main" id="{05C53534-144F-406A-82E3-9277DEF0B617}"/>
                </a:ext>
              </a:extLst>
            </p:cNvPr>
            <p:cNvSpPr/>
            <p:nvPr/>
          </p:nvSpPr>
          <p:spPr>
            <a:xfrm>
              <a:off x="5382522" y="5387584"/>
              <a:ext cx="3001683" cy="659794"/>
            </a:xfrm>
            <a:custGeom>
              <a:avLst/>
              <a:gdLst>
                <a:gd name="connsiteX0" fmla="*/ 0 w 3001683"/>
                <a:gd name="connsiteY0" fmla="*/ 0 h 659794"/>
                <a:gd name="connsiteX1" fmla="*/ 3001683 w 3001683"/>
                <a:gd name="connsiteY1" fmla="*/ 0 h 659794"/>
                <a:gd name="connsiteX2" fmla="*/ 3001683 w 3001683"/>
                <a:gd name="connsiteY2" fmla="*/ 659794 h 659794"/>
                <a:gd name="connsiteX3" fmla="*/ 0 w 3001683"/>
                <a:gd name="connsiteY3" fmla="*/ 659794 h 659794"/>
                <a:gd name="connsiteX4" fmla="*/ 0 w 3001683"/>
                <a:gd name="connsiteY4" fmla="*/ 0 h 659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01683" h="659794">
                  <a:moveTo>
                    <a:pt x="0" y="0"/>
                  </a:moveTo>
                  <a:lnTo>
                    <a:pt x="3001683" y="0"/>
                  </a:lnTo>
                  <a:lnTo>
                    <a:pt x="3001683" y="659794"/>
                  </a:lnTo>
                  <a:lnTo>
                    <a:pt x="0" y="6597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96B8">
                <a:alpha val="90000"/>
              </a:srgb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solidFill>
                    <a:srgbClr val="FFFFFF"/>
                  </a:solidFill>
                  <a:latin typeface="Calibri Light" panose="020F0302020204030204" pitchFamily="34" charset="0"/>
                  <a:ea typeface="+mn-ea"/>
                  <a:cs typeface="Calibri Light" panose="020F0302020204030204" pitchFamily="34" charset="0"/>
                </a:rPr>
                <a:t>средний возраст - 30 лет</a:t>
              </a:r>
              <a:endParaRPr lang="en-US" sz="1600" kern="1200" dirty="0">
                <a:solidFill>
                  <a:srgbClr val="FFFFFF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</p:grpSp>
      <p:sp>
        <p:nvSpPr>
          <p:cNvPr id="16" name="Нижний колонтитул 28">
            <a:extLst>
              <a:ext uri="{FF2B5EF4-FFF2-40B4-BE49-F238E27FC236}">
                <a16:creationId xmlns:a16="http://schemas.microsoft.com/office/drawing/2014/main" id="{E5E3A8DE-CCF8-4F7D-8CA2-628023E68A56}"/>
              </a:ext>
            </a:extLst>
          </p:cNvPr>
          <p:cNvSpPr txBox="1">
            <a:spLocks/>
          </p:cNvSpPr>
          <p:nvPr/>
        </p:nvSpPr>
        <p:spPr>
          <a:xfrm>
            <a:off x="10108" y="6309321"/>
            <a:ext cx="471946" cy="548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BDB7A5E-2C3F-49A7-BF00-EE7928D92823}" type="slidenum">
              <a:rPr lang="ru-RU" b="1" smtClean="0">
                <a:solidFill>
                  <a:prstClr val="white"/>
                </a:solidFill>
              </a:rPr>
              <a:t>9</a:t>
            </a:fld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18" name="Заголовок 4">
            <a:extLst>
              <a:ext uri="{FF2B5EF4-FFF2-40B4-BE49-F238E27FC236}">
                <a16:creationId xmlns:a16="http://schemas.microsoft.com/office/drawing/2014/main" id="{3E13794D-9C1D-4BD6-9442-8F28AB52ECAC}"/>
              </a:ext>
            </a:extLst>
          </p:cNvPr>
          <p:cNvSpPr txBox="1">
            <a:spLocks/>
          </p:cNvSpPr>
          <p:nvPr/>
        </p:nvSpPr>
        <p:spPr>
          <a:xfrm>
            <a:off x="1619672" y="721173"/>
            <a:ext cx="6766206" cy="6340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>
                <a:solidFill>
                  <a:schemeClr val="tx1"/>
                </a:solidFill>
              </a:rPr>
              <a:t>ЭКСПЕРИМЕНТАЛЬНЫЕ ГРУППЫ</a:t>
            </a:r>
          </a:p>
        </p:txBody>
      </p:sp>
    </p:spTree>
    <p:extLst>
      <p:ext uri="{BB962C8B-B14F-4D97-AF65-F5344CB8AC3E}">
        <p14:creationId xmlns:p14="http://schemas.microsoft.com/office/powerpoint/2010/main" val="2114334931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1758</TotalTime>
  <Words>2517</Words>
  <Application>Microsoft Office PowerPoint</Application>
  <PresentationFormat>On-screen Show (4:3)</PresentationFormat>
  <Paragraphs>1247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Ретро</vt:lpstr>
      <vt:lpstr>Электрооптические методы диагностики лиц с особенностями кровоснабжения головного мозга</vt:lpstr>
      <vt:lpstr>АКТУАЛЬНОСТЬ РАБОТЫ</vt:lpstr>
      <vt:lpstr>ПРОБЛЕМА</vt:lpstr>
      <vt:lpstr>ПРОБЛЕМА</vt:lpstr>
      <vt:lpstr>ЦЕЛЬ РАБОТЫ</vt:lpstr>
      <vt:lpstr>ЗАДАЧИ</vt:lpstr>
      <vt:lpstr>МЕТОДИКИ ИССЛЕДОВАНИЙ</vt:lpstr>
      <vt:lpstr>ЭКСПЕРИМЕНТАЛЬНАЯ УСТАНОВКА</vt:lpstr>
      <vt:lpstr>PowerPoint Presentation</vt:lpstr>
      <vt:lpstr>PowerPoint Presentation</vt:lpstr>
      <vt:lpstr>PowerPoint Presentation</vt:lpstr>
      <vt:lpstr>Корреляционно-регрессионный анализ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Исследования восприятия изображений, представленных комплексом видимых характеристик, в рамках векторной психофизиологии перцептивных процессов и модулярной концепции зрения</dc:title>
  <dc:creator>Юлия</dc:creator>
  <cp:lastModifiedBy>Andrew Bestik</cp:lastModifiedBy>
  <cp:revision>214</cp:revision>
  <cp:lastPrinted>2014-11-27T06:08:19Z</cp:lastPrinted>
  <dcterms:created xsi:type="dcterms:W3CDTF">2014-11-24T06:31:41Z</dcterms:created>
  <dcterms:modified xsi:type="dcterms:W3CDTF">2021-05-17T07:14:08Z</dcterms:modified>
</cp:coreProperties>
</file>