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7" r:id="rId4"/>
    <p:sldId id="268" r:id="rId5"/>
    <p:sldId id="260" r:id="rId6"/>
    <p:sldId id="289" r:id="rId7"/>
    <p:sldId id="262" r:id="rId8"/>
    <p:sldId id="264" r:id="rId9"/>
    <p:sldId id="265" r:id="rId10"/>
    <p:sldId id="290" r:id="rId11"/>
    <p:sldId id="310" r:id="rId12"/>
    <p:sldId id="303" r:id="rId13"/>
    <p:sldId id="304" r:id="rId14"/>
    <p:sldId id="307" r:id="rId15"/>
    <p:sldId id="28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>
      <p:cViewPr varScale="1">
        <p:scale>
          <a:sx n="97" d="100"/>
          <a:sy n="97" d="100"/>
        </p:scale>
        <p:origin x="1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&#1051;&#1080;&#1079;&#1072;&#1074;&#1077;&#1090;&#1072;\Desktop\&#1051;&#1080;&#1089;&#1090;%20Microsoft%20Excel%20(2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&#1051;&#1080;&#1079;&#1072;&#1074;&#1077;&#1090;&#1072;\Desktop\&#1051;&#1080;&#1089;&#1090;%20Microsoft%20Excel%20(2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&#1051;&#1080;&#1079;&#1072;&#1074;&#1077;&#1090;&#1072;\Desktop\&#1051;&#1080;&#1089;&#1090;%20Microsoft%20Excel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995081695869107E-2"/>
          <c:y val="2.895689071395836E-2"/>
          <c:w val="0.93999290629211885"/>
          <c:h val="0.90997495446596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Ротарод!$D$3</c:f>
              <c:strCache>
                <c:ptCount val="1"/>
                <c:pt idx="0">
                  <c:v>до тренировки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A2-45C2-8E2F-5E90FA5957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A2-45C2-8E2F-5E90FA59576A}"/>
              </c:ext>
            </c:extLst>
          </c:dPt>
          <c:dPt>
            <c:idx val="2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A2-45C2-8E2F-5E90FA59576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FA2-45C2-8E2F-5E90FA59576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FA2-45C2-8E2F-5E90FA59576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FA2-45C2-8E2F-5E90FA59576A}"/>
              </c:ext>
            </c:extLst>
          </c:dPt>
          <c:errBars>
            <c:errBarType val="both"/>
            <c:errValType val="cust"/>
            <c:noEndCap val="0"/>
            <c:plus>
              <c:numRef>
                <c:f>Ротарод!$G$4:$G$9</c:f>
                <c:numCache>
                  <c:formatCode>General</c:formatCode>
                  <c:ptCount val="6"/>
                  <c:pt idx="0">
                    <c:v>3.7</c:v>
                  </c:pt>
                  <c:pt idx="1">
                    <c:v>2.4</c:v>
                  </c:pt>
                  <c:pt idx="2">
                    <c:v>4.3</c:v>
                  </c:pt>
                  <c:pt idx="3">
                    <c:v>2.7</c:v>
                  </c:pt>
                  <c:pt idx="4">
                    <c:v>4</c:v>
                  </c:pt>
                  <c:pt idx="5">
                    <c:v>6</c:v>
                  </c:pt>
                </c:numCache>
              </c:numRef>
            </c:plus>
            <c:minus>
              <c:numRef>
                <c:f>Ротарод!$G$4:$G$9</c:f>
                <c:numCache>
                  <c:formatCode>General</c:formatCode>
                  <c:ptCount val="6"/>
                  <c:pt idx="0">
                    <c:v>3.7</c:v>
                  </c:pt>
                  <c:pt idx="1">
                    <c:v>2.4</c:v>
                  </c:pt>
                  <c:pt idx="2">
                    <c:v>4.3</c:v>
                  </c:pt>
                  <c:pt idx="3">
                    <c:v>2.7</c:v>
                  </c:pt>
                  <c:pt idx="4">
                    <c:v>4</c:v>
                  </c:pt>
                  <c:pt idx="5">
                    <c:v>6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Ротарод!$C$4:$C$9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Ротарод!$D$4:$D$9</c:f>
              <c:numCache>
                <c:formatCode>General</c:formatCode>
                <c:ptCount val="6"/>
                <c:pt idx="0">
                  <c:v>29.6</c:v>
                </c:pt>
                <c:pt idx="1">
                  <c:v>42.8</c:v>
                </c:pt>
                <c:pt idx="2">
                  <c:v>47.6</c:v>
                </c:pt>
                <c:pt idx="3">
                  <c:v>44.1</c:v>
                </c:pt>
                <c:pt idx="4">
                  <c:v>43.6</c:v>
                </c:pt>
                <c:pt idx="5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FA2-45C2-8E2F-5E90FA59576A}"/>
            </c:ext>
          </c:extLst>
        </c:ser>
        <c:ser>
          <c:idx val="1"/>
          <c:order val="1"/>
          <c:tx>
            <c:strRef>
              <c:f>Ротарод!$E$3</c:f>
              <c:strCache>
                <c:ptCount val="1"/>
                <c:pt idx="0">
                  <c:v>после тренировки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FA2-45C2-8E2F-5E90FA59576A}"/>
              </c:ext>
            </c:extLst>
          </c:dPt>
          <c:dPt>
            <c:idx val="1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FA2-45C2-8E2F-5E90FA59576A}"/>
              </c:ext>
            </c:extLst>
          </c:dPt>
          <c:dPt>
            <c:idx val="2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6FA2-45C2-8E2F-5E90FA59576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6FA2-45C2-8E2F-5E90FA59576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6FA2-45C2-8E2F-5E90FA59576A}"/>
              </c:ext>
            </c:extLst>
          </c:dPt>
          <c:dPt>
            <c:idx val="5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6FA2-45C2-8E2F-5E90FA59576A}"/>
              </c:ext>
            </c:extLst>
          </c:dPt>
          <c:errBars>
            <c:errBarType val="both"/>
            <c:errValType val="cust"/>
            <c:noEndCap val="0"/>
            <c:plus>
              <c:numRef>
                <c:f>Ротарод!$H$4:$H$9</c:f>
                <c:numCache>
                  <c:formatCode>General</c:formatCode>
                  <c:ptCount val="6"/>
                  <c:pt idx="0">
                    <c:v>0.7</c:v>
                  </c:pt>
                  <c:pt idx="1">
                    <c:v>1</c:v>
                  </c:pt>
                  <c:pt idx="2">
                    <c:v>1.3</c:v>
                  </c:pt>
                  <c:pt idx="3">
                    <c:v>0.8</c:v>
                  </c:pt>
                  <c:pt idx="4">
                    <c:v>1.4</c:v>
                  </c:pt>
                  <c:pt idx="5">
                    <c:v>0.7</c:v>
                  </c:pt>
                </c:numCache>
              </c:numRef>
            </c:plus>
            <c:minus>
              <c:numRef>
                <c:f>Ротарод!$H$4:$H$9</c:f>
                <c:numCache>
                  <c:formatCode>General</c:formatCode>
                  <c:ptCount val="6"/>
                  <c:pt idx="0">
                    <c:v>0.7</c:v>
                  </c:pt>
                  <c:pt idx="1">
                    <c:v>1</c:v>
                  </c:pt>
                  <c:pt idx="2">
                    <c:v>1.3</c:v>
                  </c:pt>
                  <c:pt idx="3">
                    <c:v>0.8</c:v>
                  </c:pt>
                  <c:pt idx="4">
                    <c:v>1.4</c:v>
                  </c:pt>
                  <c:pt idx="5">
                    <c:v>0.7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Ротарод!$C$4:$C$9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Ротарод!$E$4:$E$9</c:f>
              <c:numCache>
                <c:formatCode>General</c:formatCode>
                <c:ptCount val="6"/>
                <c:pt idx="0">
                  <c:v>39.6</c:v>
                </c:pt>
                <c:pt idx="1">
                  <c:v>58.5</c:v>
                </c:pt>
                <c:pt idx="2">
                  <c:v>52.6</c:v>
                </c:pt>
                <c:pt idx="3">
                  <c:v>38.299999999999997</c:v>
                </c:pt>
                <c:pt idx="4">
                  <c:v>40.9</c:v>
                </c:pt>
                <c:pt idx="5">
                  <c:v>53.1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6FA2-45C2-8E2F-5E90FA5957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3837272"/>
        <c:axId val="403837664"/>
      </c:barChart>
      <c:catAx>
        <c:axId val="40383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837664"/>
        <c:crosses val="autoZero"/>
        <c:auto val="1"/>
        <c:lblAlgn val="ctr"/>
        <c:lblOffset val="100"/>
        <c:noMultiLvlLbl val="0"/>
      </c:catAx>
      <c:valAx>
        <c:axId val="40383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83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C8-483E-B4F4-E5E1F59F8DE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C8-483E-B4F4-E5E1F59F8DE7}"/>
              </c:ext>
            </c:extLst>
          </c:dPt>
          <c:dPt>
            <c:idx val="2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C8-483E-B4F4-E5E1F59F8DE7}"/>
              </c:ext>
            </c:extLst>
          </c:dPt>
          <c:dPt>
            <c:idx val="3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C8-483E-B4F4-E5E1F59F8DE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C8-483E-B4F4-E5E1F59F8DE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C8-483E-B4F4-E5E1F59F8DE7}"/>
              </c:ext>
            </c:extLst>
          </c:dPt>
          <c:errBars>
            <c:errBarType val="both"/>
            <c:errValType val="cust"/>
            <c:noEndCap val="0"/>
            <c:plus>
              <c:numRef>
                <c:f>' СХ'!$G$4:$G$9</c:f>
                <c:numCache>
                  <c:formatCode>General</c:formatCode>
                  <c:ptCount val="6"/>
                  <c:pt idx="0">
                    <c:v>0.53668193298653533</c:v>
                  </c:pt>
                  <c:pt idx="1">
                    <c:v>1.2864906611009259</c:v>
                  </c:pt>
                  <c:pt idx="2">
                    <c:v>0.46605900793533178</c:v>
                  </c:pt>
                  <c:pt idx="3">
                    <c:v>0.29557506391149635</c:v>
                  </c:pt>
                  <c:pt idx="4">
                    <c:v>1.0364769711790673</c:v>
                  </c:pt>
                  <c:pt idx="5">
                    <c:v>0.92651239844207689</c:v>
                  </c:pt>
                </c:numCache>
              </c:numRef>
            </c:plus>
            <c:minus>
              <c:numRef>
                <c:f>' СХ'!$G$4:$G$9</c:f>
                <c:numCache>
                  <c:formatCode>General</c:formatCode>
                  <c:ptCount val="6"/>
                  <c:pt idx="0">
                    <c:v>0.53668193298653533</c:v>
                  </c:pt>
                  <c:pt idx="1">
                    <c:v>1.2864906611009259</c:v>
                  </c:pt>
                  <c:pt idx="2">
                    <c:v>0.46605900793533178</c:v>
                  </c:pt>
                  <c:pt idx="3">
                    <c:v>0.29557506391149635</c:v>
                  </c:pt>
                  <c:pt idx="4">
                    <c:v>1.0364769711790673</c:v>
                  </c:pt>
                  <c:pt idx="5">
                    <c:v>0.92651239844207689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' СХ'!$C$4:$C$9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' СХ'!$D$4:$D$9</c:f>
              <c:numCache>
                <c:formatCode>0.0</c:formatCode>
                <c:ptCount val="6"/>
                <c:pt idx="0">
                  <c:v>24.561111111111117</c:v>
                </c:pt>
                <c:pt idx="1">
                  <c:v>24.663888888888888</c:v>
                </c:pt>
                <c:pt idx="2">
                  <c:v>28.555555555555557</c:v>
                </c:pt>
                <c:pt idx="3">
                  <c:v>28.536111111111111</c:v>
                </c:pt>
                <c:pt idx="4">
                  <c:v>26.749999999999996</c:v>
                </c:pt>
                <c:pt idx="5">
                  <c:v>25.263888888888889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C8-483E-B4F4-E5E1F59F8DE7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21C8-483E-B4F4-E5E1F59F8DE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21C8-483E-B4F4-E5E1F59F8DE7}"/>
              </c:ext>
            </c:extLst>
          </c:dPt>
          <c:dPt>
            <c:idx val="2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21C8-483E-B4F4-E5E1F59F8DE7}"/>
              </c:ext>
            </c:extLst>
          </c:dPt>
          <c:dPt>
            <c:idx val="3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21C8-483E-B4F4-E5E1F59F8DE7}"/>
              </c:ext>
            </c:extLst>
          </c:dPt>
          <c:dPt>
            <c:idx val="4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21C8-483E-B4F4-E5E1F59F8DE7}"/>
              </c:ext>
            </c:extLst>
          </c:dPt>
          <c:dPt>
            <c:idx val="5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21C8-483E-B4F4-E5E1F59F8DE7}"/>
              </c:ext>
            </c:extLst>
          </c:dPt>
          <c:errBars>
            <c:errBarType val="both"/>
            <c:errValType val="cust"/>
            <c:noEndCap val="0"/>
            <c:plus>
              <c:numRef>
                <c:f>' СХ'!$H$4:$H$9</c:f>
                <c:numCache>
                  <c:formatCode>General</c:formatCode>
                  <c:ptCount val="6"/>
                  <c:pt idx="0">
                    <c:v>0.55755765236815258</c:v>
                  </c:pt>
                  <c:pt idx="1">
                    <c:v>1.0410224198217004</c:v>
                  </c:pt>
                  <c:pt idx="2">
                    <c:v>0.86767340794629744</c:v>
                  </c:pt>
                  <c:pt idx="3">
                    <c:v>1.1191514642799691</c:v>
                  </c:pt>
                  <c:pt idx="4">
                    <c:v>1.5524270552604991</c:v>
                  </c:pt>
                  <c:pt idx="5">
                    <c:v>1.2480530472420468</c:v>
                  </c:pt>
                </c:numCache>
              </c:numRef>
            </c:plus>
            <c:minus>
              <c:numRef>
                <c:f>' СХ'!$H$4:$H$9</c:f>
                <c:numCache>
                  <c:formatCode>General</c:formatCode>
                  <c:ptCount val="6"/>
                  <c:pt idx="0">
                    <c:v>0.55755765236815258</c:v>
                  </c:pt>
                  <c:pt idx="1">
                    <c:v>1.0410224198217004</c:v>
                  </c:pt>
                  <c:pt idx="2">
                    <c:v>0.86767340794629744</c:v>
                  </c:pt>
                  <c:pt idx="3">
                    <c:v>1.1191514642799691</c:v>
                  </c:pt>
                  <c:pt idx="4">
                    <c:v>1.5524270552604991</c:v>
                  </c:pt>
                  <c:pt idx="5">
                    <c:v>1.2480530472420468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' СХ'!$C$4:$C$9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' СХ'!$E$4:$E$9</c:f>
              <c:numCache>
                <c:formatCode>0.0</c:formatCode>
                <c:ptCount val="6"/>
                <c:pt idx="0">
                  <c:v>30.412500000000001</c:v>
                </c:pt>
                <c:pt idx="1">
                  <c:v>32.612499999999997</c:v>
                </c:pt>
                <c:pt idx="2">
                  <c:v>42.25</c:v>
                </c:pt>
                <c:pt idx="3">
                  <c:v>41.4</c:v>
                </c:pt>
                <c:pt idx="4">
                  <c:v>37.975000000000001</c:v>
                </c:pt>
                <c:pt idx="5">
                  <c:v>38.229166666666664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21C8-483E-B4F4-E5E1F59F8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3836096"/>
        <c:axId val="403836488"/>
      </c:barChart>
      <c:catAx>
        <c:axId val="4038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836488"/>
        <c:crosses val="autoZero"/>
        <c:auto val="1"/>
        <c:lblAlgn val="ctr"/>
        <c:lblOffset val="100"/>
        <c:noMultiLvlLbl val="0"/>
      </c:catAx>
      <c:valAx>
        <c:axId val="403836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83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DF-4423-8A1C-4A203EFD4D5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DF-4423-8A1C-4A203EFD4D5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DF-4423-8A1C-4A203EFD4D59}"/>
              </c:ext>
            </c:extLst>
          </c:dPt>
          <c:dPt>
            <c:idx val="3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4DF-4423-8A1C-4A203EFD4D59}"/>
              </c:ext>
            </c:extLst>
          </c:dPt>
          <c:dPt>
            <c:idx val="4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4DF-4423-8A1C-4A203EFD4D5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4DF-4423-8A1C-4A203EFD4D59}"/>
              </c:ext>
            </c:extLst>
          </c:dPt>
          <c:errBars>
            <c:errBarType val="both"/>
            <c:errValType val="cust"/>
            <c:noEndCap val="0"/>
            <c:plus>
              <c:numRef>
                <c:f>' СХ'!$G$4:$G$9</c:f>
                <c:numCache>
                  <c:formatCode>General</c:formatCode>
                  <c:ptCount val="6"/>
                  <c:pt idx="0">
                    <c:v>0.53668193298653533</c:v>
                  </c:pt>
                  <c:pt idx="1">
                    <c:v>1.2864906611009259</c:v>
                  </c:pt>
                  <c:pt idx="2">
                    <c:v>0.46605900793533178</c:v>
                  </c:pt>
                  <c:pt idx="3">
                    <c:v>0.29557506391149635</c:v>
                  </c:pt>
                  <c:pt idx="4">
                    <c:v>1.0364769711790673</c:v>
                  </c:pt>
                  <c:pt idx="5">
                    <c:v>0.92651239844207689</c:v>
                  </c:pt>
                </c:numCache>
              </c:numRef>
            </c:plus>
            <c:minus>
              <c:numRef>
                <c:f>' СХ'!$G$4:$G$9</c:f>
                <c:numCache>
                  <c:formatCode>General</c:formatCode>
                  <c:ptCount val="6"/>
                  <c:pt idx="0">
                    <c:v>0.53668193298653533</c:v>
                  </c:pt>
                  <c:pt idx="1">
                    <c:v>1.2864906611009259</c:v>
                  </c:pt>
                  <c:pt idx="2">
                    <c:v>0.46605900793533178</c:v>
                  </c:pt>
                  <c:pt idx="3">
                    <c:v>0.29557506391149635</c:v>
                  </c:pt>
                  <c:pt idx="4">
                    <c:v>1.0364769711790673</c:v>
                  </c:pt>
                  <c:pt idx="5">
                    <c:v>0.92651239844207689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' СХ'!$C$24:$C$29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' СХ'!$D$24:$D$29</c:f>
              <c:numCache>
                <c:formatCode>0.0</c:formatCode>
                <c:ptCount val="6"/>
                <c:pt idx="0">
                  <c:v>35.950000000000003</c:v>
                </c:pt>
                <c:pt idx="1">
                  <c:v>38.19166666666667</c:v>
                </c:pt>
                <c:pt idx="2">
                  <c:v>37.772222222222219</c:v>
                </c:pt>
                <c:pt idx="3">
                  <c:v>43.147222222222219</c:v>
                </c:pt>
                <c:pt idx="4">
                  <c:v>40.352777777777781</c:v>
                </c:pt>
                <c:pt idx="5">
                  <c:v>36.87777777777778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4DF-4423-8A1C-4A203EFD4D59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74DF-4423-8A1C-4A203EFD4D5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74DF-4423-8A1C-4A203EFD4D59}"/>
              </c:ext>
            </c:extLst>
          </c:dPt>
          <c:dPt>
            <c:idx val="2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74DF-4423-8A1C-4A203EFD4D59}"/>
              </c:ext>
            </c:extLst>
          </c:dPt>
          <c:dPt>
            <c:idx val="3"/>
            <c:invertIfNegative val="0"/>
            <c:bubble3D val="0"/>
            <c:spPr>
              <a:pattFill prst="trellis">
                <a:fgClr>
                  <a:schemeClr val="accent2"/>
                </a:fgClr>
                <a:bgClr>
                  <a:schemeClr val="bg1"/>
                </a:bgClr>
              </a:patt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74DF-4423-8A1C-4A203EFD4D5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76200" cap="flat" cmpd="sng" algn="ctr">
                <a:solidFill>
                  <a:sysClr val="windowText" lastClr="0000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74DF-4423-8A1C-4A203EFD4D5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74DF-4423-8A1C-4A203EFD4D59}"/>
              </c:ext>
            </c:extLst>
          </c:dPt>
          <c:errBars>
            <c:errBarType val="both"/>
            <c:errValType val="cust"/>
            <c:noEndCap val="0"/>
            <c:plus>
              <c:numRef>
                <c:f>' СХ'!$H$4:$H$9</c:f>
                <c:numCache>
                  <c:formatCode>General</c:formatCode>
                  <c:ptCount val="6"/>
                  <c:pt idx="0">
                    <c:v>0.55755765236815258</c:v>
                  </c:pt>
                  <c:pt idx="1">
                    <c:v>1.0410224198217004</c:v>
                  </c:pt>
                  <c:pt idx="2">
                    <c:v>0.86767340794629744</c:v>
                  </c:pt>
                  <c:pt idx="3">
                    <c:v>1.1191514642799691</c:v>
                  </c:pt>
                  <c:pt idx="4">
                    <c:v>1.5524270552604991</c:v>
                  </c:pt>
                  <c:pt idx="5">
                    <c:v>1.2480530472420468</c:v>
                  </c:pt>
                </c:numCache>
              </c:numRef>
            </c:plus>
            <c:minus>
              <c:numRef>
                <c:f>' СХ'!$H$4:$H$9</c:f>
                <c:numCache>
                  <c:formatCode>General</c:formatCode>
                  <c:ptCount val="6"/>
                  <c:pt idx="0">
                    <c:v>0.55755765236815258</c:v>
                  </c:pt>
                  <c:pt idx="1">
                    <c:v>1.0410224198217004</c:v>
                  </c:pt>
                  <c:pt idx="2">
                    <c:v>0.86767340794629744</c:v>
                  </c:pt>
                  <c:pt idx="3">
                    <c:v>1.1191514642799691</c:v>
                  </c:pt>
                  <c:pt idx="4">
                    <c:v>1.5524270552604991</c:v>
                  </c:pt>
                  <c:pt idx="5">
                    <c:v>1.2480530472420468</c:v>
                  </c:pt>
                </c:numCache>
              </c:numRef>
            </c:minus>
            <c:spPr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errBars>
          <c:cat>
            <c:strRef>
              <c:f>' СХ'!$C$24:$C$29</c:f>
              <c:strCache>
                <c:ptCount val="6"/>
                <c:pt idx="0">
                  <c:v>Контроль</c:v>
                </c:pt>
                <c:pt idx="1">
                  <c:v>ЭТБ</c:v>
                </c:pt>
                <c:pt idx="2">
                  <c:v>ДМАЭ-малат</c:v>
                </c:pt>
                <c:pt idx="3">
                  <c:v>ДМАЭ-кетоглутарат</c:v>
                </c:pt>
                <c:pt idx="4">
                  <c:v>ДМАЭ-сукцинат</c:v>
                </c:pt>
                <c:pt idx="5">
                  <c:v>ДМАЭ-фумарат</c:v>
                </c:pt>
              </c:strCache>
            </c:strRef>
          </c:cat>
          <c:val>
            <c:numRef>
              <c:f>' СХ'!$E$24:$E$29</c:f>
              <c:numCache>
                <c:formatCode>0.0</c:formatCode>
                <c:ptCount val="6"/>
                <c:pt idx="0">
                  <c:v>43.424999999999997</c:v>
                </c:pt>
                <c:pt idx="1">
                  <c:v>47.31666666666667</c:v>
                </c:pt>
                <c:pt idx="2">
                  <c:v>51.737499999999997</c:v>
                </c:pt>
                <c:pt idx="3">
                  <c:v>52.387500000000003</c:v>
                </c:pt>
                <c:pt idx="4">
                  <c:v>50.475000000000001</c:v>
                </c:pt>
                <c:pt idx="5">
                  <c:v>39.216666666666669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74DF-4423-8A1C-4A203EFD4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05022488"/>
        <c:axId val="405026408"/>
      </c:barChart>
      <c:catAx>
        <c:axId val="405022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5026408"/>
        <c:crosses val="autoZero"/>
        <c:auto val="1"/>
        <c:lblAlgn val="ctr"/>
        <c:lblOffset val="100"/>
        <c:noMultiLvlLbl val="0"/>
      </c:catAx>
      <c:valAx>
        <c:axId val="40502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5022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A83E5-4B30-4DB1-AF73-16B4985B89CA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01B12-986B-4642-9605-42ECE44AA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2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01B12-986B-4642-9605-42ECE44AAF6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4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A45DE-6F2E-459D-B891-D13D2B1E8170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D2839-7D15-4411-A204-029EB91030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33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37E1-F012-487E-BA8E-DF9073523908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AC3B6-451D-4D14-AD87-46BDFD3E67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95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F31D5-77BB-4B6E-9C54-2EEADF08704E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CD88B-65A5-48A1-9A64-66BE5C8E3B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798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BD7F9-B4BE-4BBA-94B1-C3A54DFB1267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E183C-C4B9-4B43-BD83-2E19FED9D5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30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C37C3-E7DD-4664-B600-22951D42D586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71225-2F06-4E8B-9B75-02E36A0830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290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A60B-AA40-4BC3-B8D6-9F85262D3CF5}" type="datetime1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F95BA-CF71-44A3-9F67-1A47D1DD40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509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7B4A-735B-4A4E-AEF9-D0845919655E}" type="datetime1">
              <a:rPr lang="ru-RU" smtClean="0"/>
              <a:t>28.05.2021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407E-DB56-40C9-A93A-E6726C1C8E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1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7E1C0-57BB-4D97-A934-48678B4839CF}" type="datetime1">
              <a:rPr lang="ru-RU" smtClean="0"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BD988-FC4B-4824-82DB-49E575D2C6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687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BE3C0-CC01-4796-BEA3-D7637C864CE6}" type="datetime1">
              <a:rPr lang="ru-RU" smtClean="0"/>
              <a:t>28.05.2021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A0C44-CC4D-40AD-83F5-43F51F7909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0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F2A1-93F5-4161-8134-E7A9F7E46106}" type="datetime1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E9A26-95C9-4DEB-BB8D-D82E16009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349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7BBE8-F97C-412F-AD44-FC53DA3D7FC5}" type="datetime1">
              <a:rPr lang="ru-RU" smtClean="0"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FF9D8-C74D-43B8-BDDA-524C36FC82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361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D825B3-232E-441B-9509-471BACF2FF57}" type="datetime1">
              <a:rPr lang="ru-RU" smtClean="0"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6748020-D985-4EF7-A9E5-3069859935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/>
          <a:lstStyle/>
          <a:p>
            <a:r>
              <a:rPr lang="ru-RU" sz="3600" b="1" dirty="0"/>
              <a:t>Экспериментальное изучение влияния производных диметиламиноэтанола на выносливость лабораторных животных</a:t>
            </a:r>
            <a:endParaRPr lang="ru-RU" alt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97152"/>
            <a:ext cx="8640960" cy="1752600"/>
          </a:xfrm>
        </p:spPr>
        <p:txBody>
          <a:bodyPr rtlCol="0">
            <a:normAutofit fontScale="40000" lnSpcReduction="20000"/>
          </a:bodyPr>
          <a:lstStyle/>
          <a:p>
            <a:pPr indent="269875" algn="ctr"/>
            <a:r>
              <a:rPr lang="ru-RU" sz="5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Е.Ю. Чистякова</a:t>
            </a:r>
            <a:r>
              <a:rPr lang="ru-RU" sz="5100" b="1" baseline="30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5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Д.С. Лисицкий</a:t>
            </a:r>
            <a:r>
              <a:rPr lang="ru-RU" sz="5100" b="1" baseline="30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5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А.Б. Верведа</a:t>
            </a:r>
            <a:r>
              <a:rPr lang="ru-RU" sz="5100" b="1" baseline="30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ru-RU" sz="59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ctr"/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ctr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ФГБОУ ВО «Санкт-Петербургский государственный химико-фармацевтический университет» Минздрава России</a:t>
            </a:r>
            <a:endParaRPr lang="ru-RU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ctr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197022, Российская Федерация, Санкт-Петербург, ул. Профессора Попова, д. 14, лит. А</a:t>
            </a:r>
            <a:endParaRPr lang="ru-RU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ctr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–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ФГБУ «Научно-клинический центр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токсикологии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имени академика С.Н. Голикова Федерального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медико-биологического агентства»</a:t>
            </a:r>
          </a:p>
          <a:p>
            <a:pPr indent="269875" algn="ctr"/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192019, Российская Федерация, Санкт-Петербург, ул. Бехтерева, д. 1</a:t>
            </a:r>
            <a:endParaRPr lang="ru-RU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9875" algn="ctr"/>
            <a:endParaRPr lang="ru-RU" sz="3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="" xmlns:a16="http://schemas.microsoft.com/office/drawing/2014/main" id="{1771A419-8E41-426B-B411-C9FB441DC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42888"/>
            <a:ext cx="495617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4">
            <a:extLst>
              <a:ext uri="{FF2B5EF4-FFF2-40B4-BE49-F238E27FC236}">
                <a16:creationId xmlns="" xmlns:a16="http://schemas.microsoft.com/office/drawing/2014/main" id="{6CFC7DAE-91E0-4161-A2ED-32BD2306A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b="1"/>
              <a:t>Результаты исследования</a:t>
            </a: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AD29A961-9881-49D0-9EE2-53C77D39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="" xmlns:a16="http://schemas.microsoft.com/office/drawing/2014/main" id="{C389BCF0-C3B5-4503-83ED-99782308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13" y="173038"/>
            <a:ext cx="9037637" cy="1143000"/>
          </a:xfrm>
        </p:spPr>
        <p:txBody>
          <a:bodyPr/>
          <a:lstStyle/>
          <a:p>
            <a:r>
              <a:rPr lang="ru-RU" altLang="ru-RU" sz="2800" dirty="0"/>
              <a:t>Оценка влияния </a:t>
            </a:r>
            <a:r>
              <a:rPr lang="ru-RU" altLang="ru-RU" sz="2800" b="1" dirty="0">
                <a:solidFill>
                  <a:srgbClr val="00B050"/>
                </a:solidFill>
              </a:rPr>
              <a:t>препаратов</a:t>
            </a:r>
            <a:r>
              <a:rPr lang="ru-RU" altLang="ru-RU" sz="2800" dirty="0"/>
              <a:t> на </a:t>
            </a:r>
            <a:r>
              <a:rPr lang="ru-RU" altLang="ru-RU" sz="2800" b="1" dirty="0"/>
              <a:t>динамическую выносливость </a:t>
            </a:r>
            <a:r>
              <a:rPr lang="ru-RU" altLang="ru-RU" sz="2800" b="1" u="sng" dirty="0">
                <a:solidFill>
                  <a:srgbClr val="FF0000"/>
                </a:solidFill>
              </a:rPr>
              <a:t>(4 неделя)</a:t>
            </a:r>
            <a:br>
              <a:rPr lang="ru-RU" altLang="ru-RU" sz="2800" b="1" u="sng" dirty="0">
                <a:solidFill>
                  <a:srgbClr val="FF0000"/>
                </a:solidFill>
              </a:rPr>
            </a:br>
            <a:r>
              <a:rPr lang="ru-RU" altLang="ru-RU" sz="2000" b="1" dirty="0">
                <a:solidFill>
                  <a:srgbClr val="000000"/>
                </a:solidFill>
              </a:rPr>
              <a:t>n = 12 во всех группах (сек)</a:t>
            </a:r>
            <a:r>
              <a:rPr lang="ru-RU" altLang="ru-RU" sz="2800" dirty="0"/>
              <a:t/>
            </a:r>
            <a:br>
              <a:rPr lang="ru-RU" altLang="ru-RU" sz="2800" dirty="0"/>
            </a:br>
            <a:endParaRPr lang="ru-RU" altLang="ru-RU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51957607-8992-45EA-9DE8-2388236E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0986AA3-FBAE-4189-B4F5-8FC395DE1CD0}" type="slidenum">
              <a:rPr lang="ru-RU" altLang="ru-RU" sz="2000" b="1">
                <a:solidFill>
                  <a:srgbClr val="404040"/>
                </a:solidFill>
              </a:rPr>
              <a:pPr/>
              <a:t>11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F8B73B54-7D8A-482C-8633-547208AC30EC}"/>
              </a:ext>
            </a:extLst>
          </p:cNvPr>
          <p:cNvGraphicFramePr>
            <a:graphicFrameLocks/>
          </p:cNvGraphicFramePr>
          <p:nvPr/>
        </p:nvGraphicFramePr>
        <p:xfrm>
          <a:off x="651899" y="1597123"/>
          <a:ext cx="7688957" cy="3672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Соединительная линия уступом 6">
            <a:extLst>
              <a:ext uri="{FF2B5EF4-FFF2-40B4-BE49-F238E27FC236}">
                <a16:creationId xmlns="" xmlns:a16="http://schemas.microsoft.com/office/drawing/2014/main" id="{7632C365-5818-4FDF-86F6-FEE38DAFCA50}"/>
              </a:ext>
            </a:extLst>
          </p:cNvPr>
          <p:cNvCxnSpPr/>
          <p:nvPr/>
        </p:nvCxnSpPr>
        <p:spPr>
          <a:xfrm rot="16200000" flipV="1">
            <a:off x="-206375" y="1968500"/>
            <a:ext cx="2343150" cy="104775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>
            <a:extLst>
              <a:ext uri="{FF2B5EF4-FFF2-40B4-BE49-F238E27FC236}">
                <a16:creationId xmlns="" xmlns:a16="http://schemas.microsoft.com/office/drawing/2014/main" id="{603E14C8-0F4B-4A55-9618-C582AA56A3EB}"/>
              </a:ext>
            </a:extLst>
          </p:cNvPr>
          <p:cNvCxnSpPr/>
          <p:nvPr/>
        </p:nvCxnSpPr>
        <p:spPr>
          <a:xfrm rot="5400000" flipH="1" flipV="1">
            <a:off x="1236663" y="2117725"/>
            <a:ext cx="1658937" cy="36036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1" name="TextBox 15">
            <a:extLst>
              <a:ext uri="{FF2B5EF4-FFF2-40B4-BE49-F238E27FC236}">
                <a16:creationId xmlns="" xmlns:a16="http://schemas.microsoft.com/office/drawing/2014/main" id="{3CF44389-E750-4F94-A3BC-0EE207FA1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950913"/>
            <a:ext cx="1943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1"/>
                </a:solidFill>
              </a:rPr>
              <a:t>«до тренировки»</a:t>
            </a:r>
          </a:p>
        </p:txBody>
      </p:sp>
      <p:sp>
        <p:nvSpPr>
          <p:cNvPr id="36872" name="TextBox 16">
            <a:extLst>
              <a:ext uri="{FF2B5EF4-FFF2-40B4-BE49-F238E27FC236}">
                <a16:creationId xmlns="" xmlns:a16="http://schemas.microsoft.com/office/drawing/2014/main" id="{FB4168FC-AE28-44FC-A16F-0F1F1A4C0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187450"/>
            <a:ext cx="2592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2"/>
                </a:solidFill>
              </a:rPr>
              <a:t>«после тренировки»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9B9AB2C3-F280-4BDC-9D37-A5968003E6D7}"/>
              </a:ext>
            </a:extLst>
          </p:cNvPr>
          <p:cNvSpPr/>
          <p:nvPr/>
        </p:nvSpPr>
        <p:spPr>
          <a:xfrm>
            <a:off x="0" y="6413500"/>
            <a:ext cx="878522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i="1" dirty="0">
                <a:latin typeface="+mj-lt"/>
              </a:rPr>
              <a:t>U-тест Манна-Уитни, t-критерий Стьюдента, </a:t>
            </a:r>
            <a:r>
              <a:rPr lang="ru-RU" sz="1400" dirty="0" err="1"/>
              <a:t>One</a:t>
            </a:r>
            <a:r>
              <a:rPr lang="ru-RU" sz="1400" dirty="0"/>
              <a:t> </a:t>
            </a:r>
            <a:r>
              <a:rPr lang="ru-RU" sz="1400" dirty="0" err="1"/>
              <a:t>Way</a:t>
            </a:r>
            <a:r>
              <a:rPr lang="ru-RU" sz="1400" dirty="0"/>
              <a:t> ANOVA, </a:t>
            </a:r>
            <a:r>
              <a:rPr lang="ru-RU" sz="1400" i="1" dirty="0">
                <a:latin typeface="+mj-lt"/>
              </a:rPr>
              <a:t>критерии </a:t>
            </a:r>
            <a:r>
              <a:rPr lang="ru-RU" sz="1400" i="1" dirty="0" err="1">
                <a:latin typeface="+mj-lt"/>
              </a:rPr>
              <a:t>Дуннета</a:t>
            </a:r>
            <a:r>
              <a:rPr lang="ru-RU" sz="1400" i="1" dirty="0">
                <a:latin typeface="+mj-lt"/>
              </a:rPr>
              <a:t> и </a:t>
            </a:r>
            <a:r>
              <a:rPr lang="ru-RU" sz="1400" i="1" dirty="0" err="1">
                <a:latin typeface="+mj-lt"/>
              </a:rPr>
              <a:t>Ньюмена-Кеулса</a:t>
            </a:r>
            <a:endParaRPr lang="ru-RU" sz="1400" i="1" dirty="0">
              <a:latin typeface="+mj-lt"/>
            </a:endParaRPr>
          </a:p>
        </p:txBody>
      </p:sp>
      <p:sp>
        <p:nvSpPr>
          <p:cNvPr id="36874" name="TextBox 14">
            <a:extLst>
              <a:ext uri="{FF2B5EF4-FFF2-40B4-BE49-F238E27FC236}">
                <a16:creationId xmlns="" xmlns:a16="http://schemas.microsoft.com/office/drawing/2014/main" id="{15DA78A2-13E7-4FBF-83AE-7B0FE688D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1973263"/>
            <a:ext cx="331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75" name="TextBox 18">
            <a:extLst>
              <a:ext uri="{FF2B5EF4-FFF2-40B4-BE49-F238E27FC236}">
                <a16:creationId xmlns="" xmlns:a16="http://schemas.microsoft.com/office/drawing/2014/main" id="{2A191357-0677-48D4-AFF1-1588C36F9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1720850"/>
            <a:ext cx="531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76" name="TextBox 20">
            <a:extLst>
              <a:ext uri="{FF2B5EF4-FFF2-40B4-BE49-F238E27FC236}">
                <a16:creationId xmlns="" xmlns:a16="http://schemas.microsoft.com/office/drawing/2014/main" id="{688A6A3D-686B-48A1-9F14-69EB655A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513" y="1774825"/>
            <a:ext cx="33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77" name="TextBox 21">
            <a:extLst>
              <a:ext uri="{FF2B5EF4-FFF2-40B4-BE49-F238E27FC236}">
                <a16:creationId xmlns="" xmlns:a16="http://schemas.microsoft.com/office/drawing/2014/main" id="{04EF2617-54C1-45A6-ABE8-EF19F09B5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513" y="1522413"/>
            <a:ext cx="531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78" name="TextBox 22">
            <a:extLst>
              <a:ext uri="{FF2B5EF4-FFF2-40B4-BE49-F238E27FC236}">
                <a16:creationId xmlns="" xmlns:a16="http://schemas.microsoft.com/office/drawing/2014/main" id="{EBEFA620-444C-4FB2-ADEF-0EADC252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13" y="1984375"/>
            <a:ext cx="331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79" name="TextBox 23">
            <a:extLst>
              <a:ext uri="{FF2B5EF4-FFF2-40B4-BE49-F238E27FC236}">
                <a16:creationId xmlns="" xmlns:a16="http://schemas.microsoft.com/office/drawing/2014/main" id="{057DCEA8-68F1-47B0-8CCB-2EE2C71B1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13" y="1731963"/>
            <a:ext cx="531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80" name="Прямоугольник 24">
            <a:extLst>
              <a:ext uri="{FF2B5EF4-FFF2-40B4-BE49-F238E27FC236}">
                <a16:creationId xmlns="" xmlns:a16="http://schemas.microsoft.com/office/drawing/2014/main" id="{414B2482-CA17-4B9D-ABB8-ABCE95171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510213"/>
            <a:ext cx="8794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/>
              <a:t>1 – по сравнению с контролем</a:t>
            </a:r>
          </a:p>
          <a:p>
            <a:pPr eaLnBrk="1" hangingPunct="1"/>
            <a:r>
              <a:rPr lang="ru-RU" altLang="ru-RU" sz="1600"/>
              <a:t>2 – по сравнению с интактной группой</a:t>
            </a:r>
          </a:p>
          <a:p>
            <a:pPr eaLnBrk="1" hangingPunct="1"/>
            <a:r>
              <a:rPr lang="ru-RU" altLang="ru-RU" sz="1600"/>
              <a:t>3 – по сравнению с фоном</a:t>
            </a:r>
          </a:p>
          <a:p>
            <a:pPr eaLnBrk="1" hangingPunct="1"/>
            <a:endParaRPr lang="ru-RU" altLang="ru-RU" sz="1600"/>
          </a:p>
        </p:txBody>
      </p:sp>
      <p:sp>
        <p:nvSpPr>
          <p:cNvPr id="36881" name="TextBox 27">
            <a:extLst>
              <a:ext uri="{FF2B5EF4-FFF2-40B4-BE49-F238E27FC236}">
                <a16:creationId xmlns="" xmlns:a16="http://schemas.microsoft.com/office/drawing/2014/main" id="{9A45035F-688A-4AAD-9464-0E1131D1E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150" y="2132013"/>
            <a:ext cx="331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82" name="TextBox 28">
            <a:extLst>
              <a:ext uri="{FF2B5EF4-FFF2-40B4-BE49-F238E27FC236}">
                <a16:creationId xmlns="" xmlns:a16="http://schemas.microsoft.com/office/drawing/2014/main" id="{7580E460-7DD9-4131-98B4-70B4293E2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150" y="1879600"/>
            <a:ext cx="531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83" name="TextBox 29">
            <a:extLst>
              <a:ext uri="{FF2B5EF4-FFF2-40B4-BE49-F238E27FC236}">
                <a16:creationId xmlns="" xmlns:a16="http://schemas.microsoft.com/office/drawing/2014/main" id="{A491D988-B606-4EC4-8AD9-5A5F74623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2401888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84" name="TextBox 30">
            <a:extLst>
              <a:ext uri="{FF2B5EF4-FFF2-40B4-BE49-F238E27FC236}">
                <a16:creationId xmlns="" xmlns:a16="http://schemas.microsoft.com/office/drawing/2014/main" id="{FBAACCB1-9823-4F3A-B3C4-6032556F3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2149475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85" name="TextBox 31">
            <a:extLst>
              <a:ext uri="{FF2B5EF4-FFF2-40B4-BE49-F238E27FC236}">
                <a16:creationId xmlns="" xmlns:a16="http://schemas.microsoft.com/office/drawing/2014/main" id="{55322351-BA03-46D3-8F81-B97CC2E1D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1879600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6886" name="TextBox 32">
            <a:extLst>
              <a:ext uri="{FF2B5EF4-FFF2-40B4-BE49-F238E27FC236}">
                <a16:creationId xmlns="" xmlns:a16="http://schemas.microsoft.com/office/drawing/2014/main" id="{89813623-F2D5-4B26-B59D-ED42EE595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2401888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6887" name="TextBox 33">
            <a:extLst>
              <a:ext uri="{FF2B5EF4-FFF2-40B4-BE49-F238E27FC236}">
                <a16:creationId xmlns="" xmlns:a16="http://schemas.microsoft.com/office/drawing/2014/main" id="{015B1360-30EA-479C-9142-988B335CB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2149475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6888" name="TextBox 34">
            <a:extLst>
              <a:ext uri="{FF2B5EF4-FFF2-40B4-BE49-F238E27FC236}">
                <a16:creationId xmlns="" xmlns:a16="http://schemas.microsoft.com/office/drawing/2014/main" id="{FBA4B0FD-9BA8-4555-9837-5C5B3B2BC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1879600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>
            <a:extLst>
              <a:ext uri="{FF2B5EF4-FFF2-40B4-BE49-F238E27FC236}">
                <a16:creationId xmlns="" xmlns:a16="http://schemas.microsoft.com/office/drawing/2014/main" id="{D31D1FB0-6472-4451-B2A6-420BCA43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640762" cy="981075"/>
          </a:xfrm>
        </p:spPr>
        <p:txBody>
          <a:bodyPr/>
          <a:lstStyle/>
          <a:p>
            <a:r>
              <a:rPr lang="ru-RU" altLang="ru-RU" sz="2800"/>
              <a:t>Оценка влияния </a:t>
            </a:r>
            <a:r>
              <a:rPr lang="ru-RU" altLang="ru-RU" sz="2800" b="1">
                <a:solidFill>
                  <a:srgbClr val="00B050"/>
                </a:solidFill>
              </a:rPr>
              <a:t>препаратов</a:t>
            </a:r>
            <a:r>
              <a:rPr lang="ru-RU" altLang="ru-RU" sz="2800"/>
              <a:t> на </a:t>
            </a:r>
            <a:r>
              <a:rPr lang="ru-RU" altLang="ru-RU" sz="2800" b="1"/>
              <a:t>статическую выносливость </a:t>
            </a:r>
            <a:r>
              <a:rPr lang="ru-RU" altLang="ru-RU" sz="2800"/>
              <a:t>мышей </a:t>
            </a:r>
            <a:r>
              <a:rPr lang="ru-RU" altLang="ru-RU" sz="2800" b="1">
                <a:solidFill>
                  <a:srgbClr val="FF0000"/>
                </a:solidFill>
              </a:rPr>
              <a:t>(</a:t>
            </a:r>
            <a:r>
              <a:rPr lang="ru-RU" altLang="ru-RU" sz="2800" b="1" u="sng">
                <a:solidFill>
                  <a:srgbClr val="FF0000"/>
                </a:solidFill>
              </a:rPr>
              <a:t>2 неделя)</a:t>
            </a:r>
            <a:r>
              <a:rPr lang="ru-RU" altLang="ru-RU" sz="2800" b="1">
                <a:solidFill>
                  <a:srgbClr val="FF0000"/>
                </a:solidFill>
              </a:rPr>
              <a:t> </a:t>
            </a:r>
            <a:r>
              <a:rPr lang="ru-RU" altLang="ru-RU" sz="2000" b="1">
                <a:solidFill>
                  <a:srgbClr val="000000"/>
                </a:solidFill>
              </a:rPr>
              <a:t>n = 12 (грамм-сила)</a:t>
            </a:r>
            <a:endParaRPr lang="ru-RU" altLang="ru-RU" sz="2800" b="1" u="sng">
              <a:solidFill>
                <a:srgbClr val="FF0000"/>
              </a:solidFill>
            </a:endParaRPr>
          </a:p>
        </p:txBody>
      </p:sp>
      <p:sp>
        <p:nvSpPr>
          <p:cNvPr id="11" name="Номер слайда 1">
            <a:extLst>
              <a:ext uri="{FF2B5EF4-FFF2-40B4-BE49-F238E27FC236}">
                <a16:creationId xmlns="" xmlns:a16="http://schemas.microsoft.com/office/drawing/2014/main" id="{B3157044-3BAC-4C5F-BD60-00DC67E9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23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B5356560-4C4D-4D9E-9C0B-CD8661467830}"/>
              </a:ext>
            </a:extLst>
          </p:cNvPr>
          <p:cNvGraphicFramePr>
            <a:graphicFrameLocks/>
          </p:cNvGraphicFramePr>
          <p:nvPr/>
        </p:nvGraphicFramePr>
        <p:xfrm>
          <a:off x="619125" y="1631156"/>
          <a:ext cx="7905750" cy="359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Соединительная линия уступом 5">
            <a:extLst>
              <a:ext uri="{FF2B5EF4-FFF2-40B4-BE49-F238E27FC236}">
                <a16:creationId xmlns="" xmlns:a16="http://schemas.microsoft.com/office/drawing/2014/main" id="{B4AE3352-36DC-4854-B78C-49F4C07E93EA}"/>
              </a:ext>
            </a:extLst>
          </p:cNvPr>
          <p:cNvCxnSpPr/>
          <p:nvPr/>
        </p:nvCxnSpPr>
        <p:spPr>
          <a:xfrm rot="16200000" flipV="1">
            <a:off x="71438" y="1952625"/>
            <a:ext cx="1728788" cy="1081087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>
            <a:extLst>
              <a:ext uri="{FF2B5EF4-FFF2-40B4-BE49-F238E27FC236}">
                <a16:creationId xmlns="" xmlns:a16="http://schemas.microsoft.com/office/drawing/2014/main" id="{0350D618-595C-4D02-BBDD-03895EB80479}"/>
              </a:ext>
            </a:extLst>
          </p:cNvPr>
          <p:cNvCxnSpPr/>
          <p:nvPr/>
        </p:nvCxnSpPr>
        <p:spPr>
          <a:xfrm rot="5400000" flipH="1" flipV="1">
            <a:off x="1871663" y="2168525"/>
            <a:ext cx="936625" cy="72072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5" name="TextBox 7">
            <a:extLst>
              <a:ext uri="{FF2B5EF4-FFF2-40B4-BE49-F238E27FC236}">
                <a16:creationId xmlns="" xmlns:a16="http://schemas.microsoft.com/office/drawing/2014/main" id="{B69B2B3D-5784-464F-B9D3-59CCC1E8E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219200"/>
            <a:ext cx="194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1"/>
                </a:solidFill>
              </a:rPr>
              <a:t>«до тренировки»</a:t>
            </a:r>
          </a:p>
        </p:txBody>
      </p:sp>
      <p:sp>
        <p:nvSpPr>
          <p:cNvPr id="37896" name="TextBox 8">
            <a:extLst>
              <a:ext uri="{FF2B5EF4-FFF2-40B4-BE49-F238E27FC236}">
                <a16:creationId xmlns="" xmlns:a16="http://schemas.microsoft.com/office/drawing/2014/main" id="{BF2A240A-F3BD-45C5-9EDF-AEC47BA9F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1692275"/>
            <a:ext cx="2592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2"/>
                </a:solidFill>
              </a:rPr>
              <a:t>«после тренировки»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DA88219-9ECE-4704-B3E4-5199DDC74FD3}"/>
              </a:ext>
            </a:extLst>
          </p:cNvPr>
          <p:cNvSpPr/>
          <p:nvPr/>
        </p:nvSpPr>
        <p:spPr>
          <a:xfrm>
            <a:off x="0" y="6413500"/>
            <a:ext cx="878522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000000"/>
                </a:solidFill>
                <a:latin typeface="+mj-lt"/>
              </a:rPr>
              <a:t>*</a:t>
            </a:r>
            <a:r>
              <a:rPr lang="ru-RU" sz="1400" i="1" dirty="0">
                <a:latin typeface="+mj-lt"/>
              </a:rPr>
              <a:t>U-тест Манна-Уитни, t-критерий Стьюдента, </a:t>
            </a:r>
            <a:r>
              <a:rPr lang="ru-RU" sz="1400" dirty="0" err="1"/>
              <a:t>One</a:t>
            </a:r>
            <a:r>
              <a:rPr lang="ru-RU" sz="1400" dirty="0"/>
              <a:t> </a:t>
            </a:r>
            <a:r>
              <a:rPr lang="ru-RU" sz="1400" dirty="0" err="1"/>
              <a:t>Way</a:t>
            </a:r>
            <a:r>
              <a:rPr lang="ru-RU" sz="1400" dirty="0"/>
              <a:t> ANOVA, </a:t>
            </a:r>
            <a:r>
              <a:rPr lang="ru-RU" sz="1400" i="1" dirty="0">
                <a:latin typeface="+mj-lt"/>
              </a:rPr>
              <a:t>критерии </a:t>
            </a:r>
            <a:r>
              <a:rPr lang="ru-RU" sz="1400" i="1" dirty="0" err="1">
                <a:latin typeface="+mj-lt"/>
              </a:rPr>
              <a:t>Дуннета</a:t>
            </a:r>
            <a:r>
              <a:rPr lang="ru-RU" sz="1400" i="1" dirty="0">
                <a:latin typeface="+mj-lt"/>
              </a:rPr>
              <a:t> и </a:t>
            </a:r>
            <a:r>
              <a:rPr lang="ru-RU" sz="1400" i="1" dirty="0" err="1">
                <a:latin typeface="+mj-lt"/>
              </a:rPr>
              <a:t>Ньюмена-Кеулса</a:t>
            </a:r>
            <a:endParaRPr lang="ru-RU" sz="1400" i="1" dirty="0">
              <a:latin typeface="+mj-lt"/>
            </a:endParaRPr>
          </a:p>
        </p:txBody>
      </p:sp>
      <p:sp>
        <p:nvSpPr>
          <p:cNvPr id="37898" name="TextBox 9">
            <a:extLst>
              <a:ext uri="{FF2B5EF4-FFF2-40B4-BE49-F238E27FC236}">
                <a16:creationId xmlns="" xmlns:a16="http://schemas.microsoft.com/office/drawing/2014/main" id="{F9AD4C1E-B6E2-4376-A6F7-134FFA9BD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1743075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899" name="TextBox 11">
            <a:extLst>
              <a:ext uri="{FF2B5EF4-FFF2-40B4-BE49-F238E27FC236}">
                <a16:creationId xmlns="" xmlns:a16="http://schemas.microsoft.com/office/drawing/2014/main" id="{D1C07AB8-489C-43ED-93A1-D0B39FD83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149066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7900" name="Прямоугольник 21">
            <a:extLst>
              <a:ext uri="{FF2B5EF4-FFF2-40B4-BE49-F238E27FC236}">
                <a16:creationId xmlns="" xmlns:a16="http://schemas.microsoft.com/office/drawing/2014/main" id="{7A24CFF2-1B33-4B5F-A4CE-F36E3797F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510213"/>
            <a:ext cx="8794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/>
              <a:t>1 – по сравнению с контролем</a:t>
            </a:r>
          </a:p>
          <a:p>
            <a:pPr eaLnBrk="1" hangingPunct="1"/>
            <a:r>
              <a:rPr lang="ru-RU" altLang="ru-RU" sz="1600"/>
              <a:t>2 – по сравнению с интактной группой</a:t>
            </a:r>
          </a:p>
          <a:p>
            <a:pPr eaLnBrk="1" hangingPunct="1"/>
            <a:r>
              <a:rPr lang="ru-RU" altLang="ru-RU" sz="1600"/>
              <a:t>3 – по сравнению с фоном</a:t>
            </a:r>
          </a:p>
          <a:p>
            <a:pPr eaLnBrk="1" hangingPunct="1"/>
            <a:endParaRPr lang="ru-RU" altLang="ru-RU" sz="1600"/>
          </a:p>
        </p:txBody>
      </p:sp>
      <p:sp>
        <p:nvSpPr>
          <p:cNvPr id="37901" name="TextBox 26">
            <a:extLst>
              <a:ext uri="{FF2B5EF4-FFF2-40B4-BE49-F238E27FC236}">
                <a16:creationId xmlns="" xmlns:a16="http://schemas.microsoft.com/office/drawing/2014/main" id="{870E8234-6746-49C1-9933-166AE270D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963" y="122237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7902" name="TextBox 28">
            <a:extLst>
              <a:ext uri="{FF2B5EF4-FFF2-40B4-BE49-F238E27FC236}">
                <a16:creationId xmlns="" xmlns:a16="http://schemas.microsoft.com/office/drawing/2014/main" id="{D79D0142-9E7E-4F1C-B7D3-3A047D69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1762125"/>
            <a:ext cx="360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903" name="TextBox 29">
            <a:extLst>
              <a:ext uri="{FF2B5EF4-FFF2-40B4-BE49-F238E27FC236}">
                <a16:creationId xmlns="" xmlns:a16="http://schemas.microsoft.com/office/drawing/2014/main" id="{F073483B-6190-4281-9F11-B977FBEE1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150971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7904" name="TextBox 30">
            <a:extLst>
              <a:ext uri="{FF2B5EF4-FFF2-40B4-BE49-F238E27FC236}">
                <a16:creationId xmlns="" xmlns:a16="http://schemas.microsoft.com/office/drawing/2014/main" id="{D0E16F1E-39B6-42B7-8041-CE54063BF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1239838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7905" name="TextBox 31">
            <a:extLst>
              <a:ext uri="{FF2B5EF4-FFF2-40B4-BE49-F238E27FC236}">
                <a16:creationId xmlns="" xmlns:a16="http://schemas.microsoft.com/office/drawing/2014/main" id="{BCFF3A37-CFE3-49A7-95B1-7E413C9D3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1935163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906" name="TextBox 32">
            <a:extLst>
              <a:ext uri="{FF2B5EF4-FFF2-40B4-BE49-F238E27FC236}">
                <a16:creationId xmlns="" xmlns:a16="http://schemas.microsoft.com/office/drawing/2014/main" id="{FC189F7C-4C8B-4838-8CE0-AE6922A04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1682750"/>
            <a:ext cx="576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7907" name="TextBox 33">
            <a:extLst>
              <a:ext uri="{FF2B5EF4-FFF2-40B4-BE49-F238E27FC236}">
                <a16:creationId xmlns="" xmlns:a16="http://schemas.microsoft.com/office/drawing/2014/main" id="{BA894FEF-27CE-47E8-ACEC-F004C9814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1414463"/>
            <a:ext cx="576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7908" name="TextBox 34">
            <a:extLst>
              <a:ext uri="{FF2B5EF4-FFF2-40B4-BE49-F238E27FC236}">
                <a16:creationId xmlns="" xmlns:a16="http://schemas.microsoft.com/office/drawing/2014/main" id="{2A352BED-7A39-455A-929A-4D577E197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5" y="1957388"/>
            <a:ext cx="358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909" name="TextBox 35">
            <a:extLst>
              <a:ext uri="{FF2B5EF4-FFF2-40B4-BE49-F238E27FC236}">
                <a16:creationId xmlns="" xmlns:a16="http://schemas.microsoft.com/office/drawing/2014/main" id="{6359A4B6-E2A6-4B00-9760-180BA60DF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5" y="1704975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7910" name="TextBox 36">
            <a:extLst>
              <a:ext uri="{FF2B5EF4-FFF2-40B4-BE49-F238E27FC236}">
                <a16:creationId xmlns="" xmlns:a16="http://schemas.microsoft.com/office/drawing/2014/main" id="{AA962FA7-3D14-439E-B10A-7BE2185BA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5" y="1435100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7911" name="TextBox 24">
            <a:extLst>
              <a:ext uri="{FF2B5EF4-FFF2-40B4-BE49-F238E27FC236}">
                <a16:creationId xmlns="" xmlns:a16="http://schemas.microsoft.com/office/drawing/2014/main" id="{1776BF51-0C3D-485B-92D0-5F2FBFB25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13" y="2659063"/>
            <a:ext cx="331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912" name="TextBox 25">
            <a:extLst>
              <a:ext uri="{FF2B5EF4-FFF2-40B4-BE49-F238E27FC236}">
                <a16:creationId xmlns="" xmlns:a16="http://schemas.microsoft.com/office/drawing/2014/main" id="{0A79FF78-9928-4FE4-8761-B76931422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13" y="2406650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7913" name="TextBox 38">
            <a:extLst>
              <a:ext uri="{FF2B5EF4-FFF2-40B4-BE49-F238E27FC236}">
                <a16:creationId xmlns="" xmlns:a16="http://schemas.microsoft.com/office/drawing/2014/main" id="{387C58DD-E6A7-493D-B838-62B1D6A60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5" y="2708275"/>
            <a:ext cx="331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7914" name="TextBox 39">
            <a:extLst>
              <a:ext uri="{FF2B5EF4-FFF2-40B4-BE49-F238E27FC236}">
                <a16:creationId xmlns="" xmlns:a16="http://schemas.microsoft.com/office/drawing/2014/main" id="{BBC09027-98EC-4B77-88D3-99184033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5" y="2455863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="" xmlns:a16="http://schemas.microsoft.com/office/drawing/2014/main" id="{8CC1C2B3-8A3E-40AE-B98F-754D57E5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24</a:t>
            </a:r>
          </a:p>
        </p:txBody>
      </p:sp>
      <p:sp>
        <p:nvSpPr>
          <p:cNvPr id="38915" name="Заголовок 1">
            <a:extLst>
              <a:ext uri="{FF2B5EF4-FFF2-40B4-BE49-F238E27FC236}">
                <a16:creationId xmlns="" xmlns:a16="http://schemas.microsoft.com/office/drawing/2014/main" id="{7DB45B5D-5F6E-4A09-80DE-638865BC2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388"/>
            <a:ext cx="9036050" cy="981075"/>
          </a:xfrm>
        </p:spPr>
        <p:txBody>
          <a:bodyPr/>
          <a:lstStyle/>
          <a:p>
            <a:r>
              <a:rPr lang="ru-RU" altLang="ru-RU" sz="2800"/>
              <a:t>Оценка влияния </a:t>
            </a:r>
            <a:r>
              <a:rPr lang="ru-RU" altLang="ru-RU" sz="2800" b="1">
                <a:solidFill>
                  <a:srgbClr val="00B050"/>
                </a:solidFill>
              </a:rPr>
              <a:t>препаратов</a:t>
            </a:r>
            <a:r>
              <a:rPr lang="ru-RU" altLang="ru-RU" sz="2800"/>
              <a:t> на показатели </a:t>
            </a:r>
            <a:r>
              <a:rPr lang="ru-RU" altLang="ru-RU" sz="2800" b="1"/>
              <a:t>статической выносливости </a:t>
            </a:r>
            <a:r>
              <a:rPr lang="ru-RU" altLang="ru-RU" sz="2800"/>
              <a:t>мышей </a:t>
            </a:r>
            <a:r>
              <a:rPr lang="ru-RU" altLang="ru-RU" sz="2800" b="1">
                <a:solidFill>
                  <a:srgbClr val="FF0000"/>
                </a:solidFill>
              </a:rPr>
              <a:t>(</a:t>
            </a:r>
            <a:r>
              <a:rPr lang="ru-RU" altLang="ru-RU" sz="2800" b="1" u="sng">
                <a:solidFill>
                  <a:srgbClr val="FF0000"/>
                </a:solidFill>
              </a:rPr>
              <a:t>4 неделя)</a:t>
            </a:r>
            <a:r>
              <a:rPr lang="ru-RU" altLang="ru-RU" sz="2800" b="1">
                <a:solidFill>
                  <a:srgbClr val="FF0000"/>
                </a:solidFill>
              </a:rPr>
              <a:t> </a:t>
            </a:r>
            <a:r>
              <a:rPr lang="ru-RU" altLang="ru-RU" sz="2000" b="1">
                <a:solidFill>
                  <a:srgbClr val="000000"/>
                </a:solidFill>
              </a:rPr>
              <a:t>n = 12 (грамм-сила)</a:t>
            </a:r>
            <a:endParaRPr lang="ru-RU" altLang="ru-RU" sz="2800" b="1" u="sng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20013401-DDD4-4DB4-B6DC-9C3011959D5F}"/>
              </a:ext>
            </a:extLst>
          </p:cNvPr>
          <p:cNvGraphicFramePr>
            <a:graphicFrameLocks/>
          </p:cNvGraphicFramePr>
          <p:nvPr/>
        </p:nvGraphicFramePr>
        <p:xfrm>
          <a:off x="619125" y="1631156"/>
          <a:ext cx="7905750" cy="359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Соединительная линия уступом 6">
            <a:extLst>
              <a:ext uri="{FF2B5EF4-FFF2-40B4-BE49-F238E27FC236}">
                <a16:creationId xmlns="" xmlns:a16="http://schemas.microsoft.com/office/drawing/2014/main" id="{48E85CED-9D55-4016-A657-893D2552E921}"/>
              </a:ext>
            </a:extLst>
          </p:cNvPr>
          <p:cNvCxnSpPr/>
          <p:nvPr/>
        </p:nvCxnSpPr>
        <p:spPr>
          <a:xfrm rot="16200000" flipV="1">
            <a:off x="204788" y="1771650"/>
            <a:ext cx="1474788" cy="1068387"/>
          </a:xfrm>
          <a:prstGeom prst="bentConnector3">
            <a:avLst>
              <a:gd name="adj1" fmla="val 6441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>
            <a:extLst>
              <a:ext uri="{FF2B5EF4-FFF2-40B4-BE49-F238E27FC236}">
                <a16:creationId xmlns="" xmlns:a16="http://schemas.microsoft.com/office/drawing/2014/main" id="{7481969E-F676-44EA-B693-ED1284FCD9CC}"/>
              </a:ext>
            </a:extLst>
          </p:cNvPr>
          <p:cNvCxnSpPr/>
          <p:nvPr/>
        </p:nvCxnSpPr>
        <p:spPr>
          <a:xfrm rot="5400000" flipH="1" flipV="1">
            <a:off x="1857376" y="1793875"/>
            <a:ext cx="965200" cy="72072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9" name="TextBox 8">
            <a:extLst>
              <a:ext uri="{FF2B5EF4-FFF2-40B4-BE49-F238E27FC236}">
                <a16:creationId xmlns="" xmlns:a16="http://schemas.microsoft.com/office/drawing/2014/main" id="{7EE3D669-A176-4CEA-89AF-7A718370B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1158875"/>
            <a:ext cx="194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1"/>
                </a:solidFill>
              </a:rPr>
              <a:t>«до тренировки»</a:t>
            </a:r>
          </a:p>
        </p:txBody>
      </p:sp>
      <p:sp>
        <p:nvSpPr>
          <p:cNvPr id="38920" name="TextBox 11">
            <a:extLst>
              <a:ext uri="{FF2B5EF4-FFF2-40B4-BE49-F238E27FC236}">
                <a16:creationId xmlns="" xmlns:a16="http://schemas.microsoft.com/office/drawing/2014/main" id="{AFA1D326-DA9C-46F2-B970-6B767123A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1384300"/>
            <a:ext cx="2592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chemeClr val="accent2"/>
                </a:solidFill>
              </a:rPr>
              <a:t>«после тренировки»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1583225-F401-4080-9E9D-57B0EDA35212}"/>
              </a:ext>
            </a:extLst>
          </p:cNvPr>
          <p:cNvSpPr/>
          <p:nvPr/>
        </p:nvSpPr>
        <p:spPr>
          <a:xfrm>
            <a:off x="0" y="6413500"/>
            <a:ext cx="878522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400" i="1" dirty="0">
                <a:latin typeface="+mj-lt"/>
              </a:rPr>
              <a:t>U-тест Манна-Уитни, t-критерий Стьюдента, </a:t>
            </a:r>
            <a:r>
              <a:rPr lang="ru-RU" sz="1400" dirty="0" err="1"/>
              <a:t>One</a:t>
            </a:r>
            <a:r>
              <a:rPr lang="ru-RU" sz="1400" dirty="0"/>
              <a:t> </a:t>
            </a:r>
            <a:r>
              <a:rPr lang="ru-RU" sz="1400" dirty="0" err="1"/>
              <a:t>Way</a:t>
            </a:r>
            <a:r>
              <a:rPr lang="ru-RU" sz="1400" dirty="0"/>
              <a:t> ANOVA, </a:t>
            </a:r>
            <a:r>
              <a:rPr lang="ru-RU" sz="1400" i="1" dirty="0">
                <a:latin typeface="+mj-lt"/>
              </a:rPr>
              <a:t>критерии </a:t>
            </a:r>
            <a:r>
              <a:rPr lang="ru-RU" sz="1400" i="1" dirty="0" err="1">
                <a:latin typeface="+mj-lt"/>
              </a:rPr>
              <a:t>Дуннета</a:t>
            </a:r>
            <a:r>
              <a:rPr lang="ru-RU" sz="1400" i="1" dirty="0">
                <a:latin typeface="+mj-lt"/>
              </a:rPr>
              <a:t> и </a:t>
            </a:r>
            <a:r>
              <a:rPr lang="ru-RU" sz="1400" i="1" dirty="0" err="1">
                <a:latin typeface="+mj-lt"/>
              </a:rPr>
              <a:t>Ньюмена-Кеулса</a:t>
            </a:r>
            <a:endParaRPr lang="ru-RU" sz="1400" i="1" dirty="0">
              <a:latin typeface="+mj-lt"/>
            </a:endParaRPr>
          </a:p>
        </p:txBody>
      </p:sp>
      <p:sp>
        <p:nvSpPr>
          <p:cNvPr id="38922" name="TextBox 16">
            <a:extLst>
              <a:ext uri="{FF2B5EF4-FFF2-40B4-BE49-F238E27FC236}">
                <a16:creationId xmlns="" xmlns:a16="http://schemas.microsoft.com/office/drawing/2014/main" id="{D76B229E-1A63-47E9-B97D-88893F741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5900" y="5651500"/>
            <a:ext cx="5172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Arial" panose="020B0604020202020204" pitchFamily="34" charset="0"/>
              </a:rPr>
              <a:t>▲ - по сравнению с другими препаратами</a:t>
            </a:r>
          </a:p>
          <a:p>
            <a:pPr eaLnBrk="1" hangingPunct="1"/>
            <a:r>
              <a:rPr lang="ru-RU" altLang="ru-RU">
                <a:latin typeface="Arial" panose="020B0604020202020204" pitchFamily="34" charset="0"/>
              </a:rPr>
              <a:t>● - по сравнению с этилтиобензимидазолом</a:t>
            </a:r>
            <a:endParaRPr lang="ru-RU" altLang="ru-RU"/>
          </a:p>
        </p:txBody>
      </p:sp>
      <p:sp>
        <p:nvSpPr>
          <p:cNvPr id="38923" name="TextBox 17">
            <a:extLst>
              <a:ext uri="{FF2B5EF4-FFF2-40B4-BE49-F238E27FC236}">
                <a16:creationId xmlns="" xmlns:a16="http://schemas.microsoft.com/office/drawing/2014/main" id="{27D3247E-6B56-4424-A464-32E060A0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2266950"/>
            <a:ext cx="60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Arial" panose="020B0604020202020204" pitchFamily="34" charset="0"/>
              </a:rPr>
              <a:t>▲●</a:t>
            </a:r>
            <a:endParaRPr lang="ru-RU" altLang="ru-RU"/>
          </a:p>
        </p:txBody>
      </p:sp>
      <p:sp>
        <p:nvSpPr>
          <p:cNvPr id="38924" name="TextBox 18">
            <a:extLst>
              <a:ext uri="{FF2B5EF4-FFF2-40B4-BE49-F238E27FC236}">
                <a16:creationId xmlns="" xmlns:a16="http://schemas.microsoft.com/office/drawing/2014/main" id="{BE7A06FA-5FBE-435B-905F-26F2D6BCB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452688"/>
            <a:ext cx="600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Arial" panose="020B0604020202020204" pitchFamily="34" charset="0"/>
              </a:rPr>
              <a:t>▲●</a:t>
            </a:r>
            <a:endParaRPr lang="ru-RU" altLang="ru-RU"/>
          </a:p>
        </p:txBody>
      </p:sp>
      <p:sp>
        <p:nvSpPr>
          <p:cNvPr id="38925" name="TextBox 21">
            <a:extLst>
              <a:ext uri="{FF2B5EF4-FFF2-40B4-BE49-F238E27FC236}">
                <a16:creationId xmlns="" xmlns:a16="http://schemas.microsoft.com/office/drawing/2014/main" id="{033B61C9-45A1-4BE3-A63F-9A2490CE7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1630363"/>
            <a:ext cx="360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8926" name="TextBox 22">
            <a:extLst>
              <a:ext uri="{FF2B5EF4-FFF2-40B4-BE49-F238E27FC236}">
                <a16:creationId xmlns="" xmlns:a16="http://schemas.microsoft.com/office/drawing/2014/main" id="{45F62CC6-7D19-467B-A962-FF1C2DC8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137636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8927" name="TextBox 23">
            <a:extLst>
              <a:ext uri="{FF2B5EF4-FFF2-40B4-BE49-F238E27FC236}">
                <a16:creationId xmlns="" xmlns:a16="http://schemas.microsoft.com/office/drawing/2014/main" id="{C9322AFD-13ED-4E05-A637-C61180FC5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1108075"/>
            <a:ext cx="576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8928" name="Прямоугольник 24">
            <a:extLst>
              <a:ext uri="{FF2B5EF4-FFF2-40B4-BE49-F238E27FC236}">
                <a16:creationId xmlns="" xmlns:a16="http://schemas.microsoft.com/office/drawing/2014/main" id="{5C26514E-393B-42E7-90D5-7AF00A8C5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510213"/>
            <a:ext cx="8794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/>
              <a:t>1 – по сравнению с контролем</a:t>
            </a:r>
          </a:p>
          <a:p>
            <a:pPr eaLnBrk="1" hangingPunct="1"/>
            <a:r>
              <a:rPr lang="ru-RU" altLang="ru-RU" sz="1600"/>
              <a:t>2 – по сравнению с интактной группой</a:t>
            </a:r>
          </a:p>
          <a:p>
            <a:pPr eaLnBrk="1" hangingPunct="1"/>
            <a:r>
              <a:rPr lang="ru-RU" altLang="ru-RU" sz="1600"/>
              <a:t>3 – по сравнению с фоном</a:t>
            </a:r>
          </a:p>
          <a:p>
            <a:pPr eaLnBrk="1" hangingPunct="1"/>
            <a:endParaRPr lang="ru-RU" altLang="ru-RU" sz="1600"/>
          </a:p>
        </p:txBody>
      </p:sp>
      <p:sp>
        <p:nvSpPr>
          <p:cNvPr id="38929" name="TextBox 19">
            <a:extLst>
              <a:ext uri="{FF2B5EF4-FFF2-40B4-BE49-F238E27FC236}">
                <a16:creationId xmlns="" xmlns:a16="http://schemas.microsoft.com/office/drawing/2014/main" id="{85E33F8A-5407-4B65-9DCB-CFE1BC4CE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688" y="1908175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8930" name="TextBox 25">
            <a:extLst>
              <a:ext uri="{FF2B5EF4-FFF2-40B4-BE49-F238E27FC236}">
                <a16:creationId xmlns="" xmlns:a16="http://schemas.microsoft.com/office/drawing/2014/main" id="{9866C574-6346-4EBC-AB9D-D765DE3B0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688" y="165576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8931" name="TextBox 27">
            <a:extLst>
              <a:ext uri="{FF2B5EF4-FFF2-40B4-BE49-F238E27FC236}">
                <a16:creationId xmlns="" xmlns:a16="http://schemas.microsoft.com/office/drawing/2014/main" id="{5E895137-F9DA-4E32-8B92-42D9CFAD5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2112963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8932" name="TextBox 28">
            <a:extLst>
              <a:ext uri="{FF2B5EF4-FFF2-40B4-BE49-F238E27FC236}">
                <a16:creationId xmlns="" xmlns:a16="http://schemas.microsoft.com/office/drawing/2014/main" id="{C04B0F20-EA4F-467F-836F-2B84DFEA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1860550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8933" name="TextBox 31">
            <a:extLst>
              <a:ext uri="{FF2B5EF4-FFF2-40B4-BE49-F238E27FC236}">
                <a16:creationId xmlns="" xmlns:a16="http://schemas.microsoft.com/office/drawing/2014/main" id="{1A00E0A0-40DE-40E9-B406-06B6D0123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413" y="1758950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  <p:sp>
        <p:nvSpPr>
          <p:cNvPr id="38934" name="TextBox 32">
            <a:extLst>
              <a:ext uri="{FF2B5EF4-FFF2-40B4-BE49-F238E27FC236}">
                <a16:creationId xmlns="" xmlns:a16="http://schemas.microsoft.com/office/drawing/2014/main" id="{27614FDB-FBD9-4E1B-9302-833ADB594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1690688"/>
            <a:ext cx="360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1</a:t>
            </a:r>
          </a:p>
        </p:txBody>
      </p:sp>
      <p:sp>
        <p:nvSpPr>
          <p:cNvPr id="38935" name="TextBox 33">
            <a:extLst>
              <a:ext uri="{FF2B5EF4-FFF2-40B4-BE49-F238E27FC236}">
                <a16:creationId xmlns="" xmlns:a16="http://schemas.microsoft.com/office/drawing/2014/main" id="{A57F50CC-146A-4666-B254-FD2FD12B7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143827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2</a:t>
            </a:r>
          </a:p>
        </p:txBody>
      </p:sp>
      <p:sp>
        <p:nvSpPr>
          <p:cNvPr id="38936" name="TextBox 34">
            <a:extLst>
              <a:ext uri="{FF2B5EF4-FFF2-40B4-BE49-F238E27FC236}">
                <a16:creationId xmlns="" xmlns:a16="http://schemas.microsoft.com/office/drawing/2014/main" id="{AA6AA1BB-487D-4832-B6F4-10B045DA8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1168400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="" xmlns:a16="http://schemas.microsoft.com/office/drawing/2014/main" id="{C1FF7E63-3F45-46A6-9703-52050EA9B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6925"/>
          </a:xfrm>
        </p:spPr>
        <p:txBody>
          <a:bodyPr/>
          <a:lstStyle/>
          <a:p>
            <a:r>
              <a:rPr lang="ru-RU" altLang="ru-RU" b="1" dirty="0"/>
              <a:t>Выводы</a:t>
            </a:r>
            <a:r>
              <a:rPr lang="ru-RU" altLang="ru-RU" dirty="0"/>
              <a:t>: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57A9C1D-AF87-48D3-AB00-92FAB20C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</a:t>
            </a:r>
          </a:p>
        </p:txBody>
      </p:sp>
      <p:sp>
        <p:nvSpPr>
          <p:cNvPr id="44036" name="Прямоугольник 7">
            <a:extLst>
              <a:ext uri="{FF2B5EF4-FFF2-40B4-BE49-F238E27FC236}">
                <a16:creationId xmlns="" xmlns:a16="http://schemas.microsoft.com/office/drawing/2014/main" id="{954C52B7-A42D-446F-8DFB-B6AFC784A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614988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* – достоверные значения по сравнению с контролем</a:t>
            </a:r>
          </a:p>
          <a:p>
            <a:pPr eaLnBrk="1" hangingPunct="1"/>
            <a:r>
              <a:rPr lang="ru-RU" altLang="ru-RU"/>
              <a:t>СВ – статическая выносливость</a:t>
            </a:r>
          </a:p>
          <a:p>
            <a:pPr eaLnBrk="1" hangingPunct="1"/>
            <a:r>
              <a:rPr lang="ru-RU" altLang="ru-RU"/>
              <a:t>ДВ – динамическая выносливость и координация движений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8D3A5264-0E3F-4001-BCE0-65F2FEFCB4E7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341438"/>
          <a:ext cx="8640762" cy="40274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93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37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737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63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Исследуемое соединение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После 4 недель курсового введения в режиме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«до тренировки»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После 4 недель курсового введения в режиме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«после тренировки»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3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</a:rPr>
                        <a:t>ДМАЭ-малат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 на 61%*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 на 33%*;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СВ на 19%*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3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</a:rPr>
                        <a:t>ДМАЭ-кетоглутарат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Повышает ДВ;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повышает СВ на 20%*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ДВ;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СВ на 21%*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3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</a:rPr>
                        <a:t>ДМАЭ-сукцинат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ДВ;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СВ на 12%*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42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</a:rPr>
                        <a:t>ДМАЭ-фумарат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ДВ; снижает СВ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010" marR="87010" marT="44045" marB="4404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Повышает ДВ на 34%*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8">
            <a:extLst>
              <a:ext uri="{FF2B5EF4-FFF2-40B4-BE49-F238E27FC236}">
                <a16:creationId xmlns="" xmlns:a16="http://schemas.microsoft.com/office/drawing/2014/main" id="{65343666-23F7-4B14-AC15-4CB337CFC1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6000" b="1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>
            <a:extLst>
              <a:ext uri="{FF2B5EF4-FFF2-40B4-BE49-F238E27FC236}">
                <a16:creationId xmlns="" xmlns:a16="http://schemas.microsoft.com/office/drawing/2014/main" id="{29FBE62F-7FFE-4902-9D3A-6D94AFA1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ru-RU" altLang="ru-RU" b="1"/>
              <a:t>Актуальность (1)</a:t>
            </a:r>
          </a:p>
        </p:txBody>
      </p:sp>
      <p:sp>
        <p:nvSpPr>
          <p:cNvPr id="15363" name="Объект 4">
            <a:extLst>
              <a:ext uri="{FF2B5EF4-FFF2-40B4-BE49-F238E27FC236}">
                <a16:creationId xmlns="" xmlns:a16="http://schemas.microsoft.com/office/drawing/2014/main" id="{FA6EEC8A-7F38-4B7C-8A10-759565B12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981075"/>
            <a:ext cx="8858250" cy="193833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 b="1"/>
              <a:t>Актопротекторы</a:t>
            </a:r>
            <a:r>
              <a:rPr lang="ru-RU" altLang="ru-RU" sz="2800"/>
              <a:t> – это класс фармакологических агентов, способствующих повышению физической работоспособности, устойчивости к физическим нагрузкам и ускоряющих восстановление после них:</a:t>
            </a:r>
          </a:p>
          <a:p>
            <a:pPr algn="ctr">
              <a:buFontTx/>
              <a:buChar char="-"/>
            </a:pPr>
            <a:r>
              <a:rPr lang="ru-RU" altLang="ru-RU" sz="2800"/>
              <a:t>лицам с астеническими состояниями</a:t>
            </a:r>
            <a:br>
              <a:rPr lang="ru-RU" altLang="ru-RU" sz="2800"/>
            </a:br>
            <a:r>
              <a:rPr lang="ru-RU" altLang="ru-RU" sz="2800"/>
              <a:t>- лицам, чья профессиональная деятельность связана повышенными физическими нагрузками и т.д.</a:t>
            </a:r>
          </a:p>
          <a:p>
            <a:pPr algn="ctr">
              <a:buFontTx/>
              <a:buChar char="-"/>
            </a:pPr>
            <a:endParaRPr lang="ru-RU" altLang="ru-RU" sz="2800"/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2800" b="1"/>
              <a:t>«Эталонный» представитель этой группы препаратов:</a:t>
            </a:r>
            <a:r>
              <a:rPr lang="ru-RU" altLang="ru-RU" sz="2800"/>
              <a:t> производное имидазола – </a:t>
            </a:r>
            <a:r>
              <a:rPr lang="ru-RU" altLang="ru-RU" sz="2800" b="1" u="sng"/>
              <a:t>этилтиобензимидазол</a:t>
            </a:r>
            <a:r>
              <a:rPr lang="ru-RU" altLang="ru-RU" sz="2800"/>
              <a:t> – </a:t>
            </a:r>
            <a:r>
              <a:rPr lang="ru-RU" altLang="ru-RU" sz="2800" b="1"/>
              <a:t>ЭТБ</a:t>
            </a:r>
            <a:r>
              <a:rPr lang="ru-RU" altLang="ru-RU" sz="2800"/>
              <a:t> (метапрот, бемитил), относящийся к группе синтетических адаптогенов.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800"/>
              <a:t>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8BD7665-343B-4E41-A347-BFF00BDC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96ED282-FCD7-45DC-AD0D-8504B0C3767C}" type="slidenum">
              <a:rPr lang="ru-RU" altLang="ru-RU" sz="2000" b="1">
                <a:solidFill>
                  <a:srgbClr val="404040"/>
                </a:solidFill>
              </a:rPr>
              <a:pPr/>
              <a:t>2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>
            <a:extLst>
              <a:ext uri="{FF2B5EF4-FFF2-40B4-BE49-F238E27FC236}">
                <a16:creationId xmlns="" xmlns:a16="http://schemas.microsoft.com/office/drawing/2014/main" id="{ADC453CA-F208-467E-A651-5DBC5F1A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Актуальность (2)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7C758C7-1FE1-44CD-ACEA-7E1A31F16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44C45DF-3244-4AD2-9AD3-A09BB58B451C}" type="slidenum">
              <a:rPr lang="ru-RU" altLang="ru-RU" sz="2000" b="1">
                <a:solidFill>
                  <a:srgbClr val="404040"/>
                </a:solidFill>
              </a:rPr>
              <a:pPr/>
              <a:t>3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  <p:pic>
        <p:nvPicPr>
          <p:cNvPr id="1030" name="Picture 6" descr="Картинки по запросу цикл кребса">
            <a:extLst>
              <a:ext uri="{FF2B5EF4-FFF2-40B4-BE49-F238E27FC236}">
                <a16:creationId xmlns="" xmlns:a16="http://schemas.microsoft.com/office/drawing/2014/main" id="{014267CC-F483-4C32-B2E8-885BE93C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3993973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2" name="Picture 8" descr="http://sportwiki.to/images/8/8b/13854944.png">
            <a:extLst>
              <a:ext uri="{FF2B5EF4-FFF2-40B4-BE49-F238E27FC236}">
                <a16:creationId xmlns="" xmlns:a16="http://schemas.microsoft.com/office/drawing/2014/main" id="{5AC6572F-DB3E-4245-8FC5-B501D2DA8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559398"/>
            <a:ext cx="2162707" cy="2162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390" name="Прямоугольник 1">
            <a:extLst>
              <a:ext uri="{FF2B5EF4-FFF2-40B4-BE49-F238E27FC236}">
                <a16:creationId xmlns="" xmlns:a16="http://schemas.microsoft.com/office/drawing/2014/main" id="{D05014D9-B7B1-4709-AE8B-786963FAC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4941888"/>
            <a:ext cx="263366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/>
              <a:t>диметиламиноэтанол </a:t>
            </a:r>
          </a:p>
          <a:p>
            <a:pPr algn="ctr" eaLnBrk="1" hangingPunct="1"/>
            <a:r>
              <a:rPr lang="ru-RU" altLang="ru-RU" sz="3200"/>
              <a:t>(ДМАЭ)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="" xmlns:a16="http://schemas.microsoft.com/office/drawing/2014/main" id="{245748E3-D770-49C5-AA6E-31F30610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/>
              <a:t>Цель и задачи</a:t>
            </a:r>
          </a:p>
        </p:txBody>
      </p:sp>
      <p:sp>
        <p:nvSpPr>
          <p:cNvPr id="17411" name="Объект 2">
            <a:extLst>
              <a:ext uri="{FF2B5EF4-FFF2-40B4-BE49-F238E27FC236}">
                <a16:creationId xmlns="" xmlns:a16="http://schemas.microsoft.com/office/drawing/2014/main" id="{8A036F1E-7103-442A-82CF-1B995B7B5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marL="0" indent="0" hangingPunct="0">
              <a:lnSpc>
                <a:spcPct val="80000"/>
              </a:lnSpc>
              <a:buNone/>
            </a:pPr>
            <a:r>
              <a:rPr lang="ru-RU" altLang="ru-RU" sz="2400" b="1" dirty="0"/>
              <a:t>Цель: </a:t>
            </a:r>
            <a:r>
              <a:rPr lang="ru-RU" altLang="ru-RU" sz="2400" dirty="0"/>
              <a:t>оценка влияния курсового введения производных диметиламиноэтанола на статическую и динамическую выносливость мелких лабораторных животных на фоне тренирующих нагрузок</a:t>
            </a:r>
          </a:p>
          <a:p>
            <a:pPr marL="0" indent="0" hangingPunct="0">
              <a:buNone/>
            </a:pPr>
            <a:r>
              <a:rPr lang="ru-RU" altLang="ru-RU" sz="2400" b="1" dirty="0"/>
              <a:t>Задачи:</a:t>
            </a:r>
          </a:p>
          <a:p>
            <a:pPr marL="0" indent="0" hangingPunct="0">
              <a:buFont typeface="Arial" panose="020B0604020202020204" pitchFamily="34" charset="0"/>
              <a:buNone/>
            </a:pPr>
            <a:r>
              <a:rPr lang="ru-RU" altLang="ru-RU" sz="2400" dirty="0"/>
              <a:t>1. Оценить влияние курсового введения исследуемых соединений на фоне тренирующих нагрузок на статическую выносливость мелких лабораторных животных</a:t>
            </a:r>
          </a:p>
          <a:p>
            <a:pPr marL="0" indent="0" hangingPunct="0">
              <a:buNone/>
            </a:pPr>
            <a:r>
              <a:rPr lang="ru-RU" altLang="ru-RU" sz="2400" dirty="0"/>
              <a:t>2. Оценить влияние курсового введения исследуемых соединений на фоне тренирующих нагрузок на динамическую выносливость мелких лабораторных животных</a:t>
            </a:r>
          </a:p>
          <a:p>
            <a:pPr marL="0" indent="0" hangingPunct="0">
              <a:buFont typeface="Arial" panose="020B0604020202020204" pitchFamily="34" charset="0"/>
              <a:buNone/>
            </a:pPr>
            <a:endParaRPr lang="ru-RU" altLang="ru-RU" sz="2400" dirty="0"/>
          </a:p>
          <a:p>
            <a:pPr marL="0" indent="0" hangingPunct="0">
              <a:buFont typeface="Arial" panose="020B0604020202020204" pitchFamily="34" charset="0"/>
              <a:buNone/>
            </a:pPr>
            <a:endParaRPr lang="ru-RU" altLang="ru-RU" sz="2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ru-RU" sz="2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12A1D27-E62B-49F6-800C-A9C90DCD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42C3538-94E8-46D7-9122-07361D00B538}" type="slidenum">
              <a:rPr lang="ru-RU" altLang="ru-RU" sz="2000" b="1">
                <a:solidFill>
                  <a:srgbClr val="404040"/>
                </a:solidFill>
              </a:rPr>
              <a:pPr/>
              <a:t>4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ÐÐ°ÑÑÐ¸Ð½ÐºÐ¸ Ð¿Ð¾ Ð·Ð°Ð¿ÑÐ¾ÑÑ Ð°ÑÑÐ±ÑÐµÐ´Ð½ÑÐµ Ð¼ÑÑÐ¸">
            <a:extLst>
              <a:ext uri="{FF2B5EF4-FFF2-40B4-BE49-F238E27FC236}">
                <a16:creationId xmlns="" xmlns:a16="http://schemas.microsoft.com/office/drawing/2014/main" id="{0EB522B6-50F4-4817-8460-1515F842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759915"/>
            <a:ext cx="3132138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D38C951A-3E32-4BF5-BD4D-4BA978150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Материалы и методы (1)</a:t>
            </a:r>
            <a:r>
              <a:rPr lang="ru-RU" altLang="ru-RU"/>
              <a:t>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F9DDE6B9-BC04-4761-9313-06B699FF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1FB9EC6-FCE0-4FE0-99EF-6BE77AD8BBD2}" type="slidenum">
              <a:rPr lang="ru-RU" altLang="ru-RU" sz="2000" b="1">
                <a:solidFill>
                  <a:srgbClr val="404040"/>
                </a:solidFill>
              </a:rPr>
              <a:pPr/>
              <a:t>5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2D44794D-2531-4576-B372-8ACD6D37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16" y="1509573"/>
            <a:ext cx="8280400" cy="223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altLang="ru-RU" sz="2400" b="1" dirty="0"/>
              <a:t>Тест-системы:</a:t>
            </a:r>
            <a:r>
              <a:rPr lang="ru-RU" altLang="ru-RU" sz="2400" dirty="0"/>
              <a:t> 110 аутбредных мышей-самцов массой 20-30 г (возраст – 3 месяца), </a:t>
            </a:r>
            <a:r>
              <a:rPr lang="en-US" altLang="ru-RU" sz="2400" dirty="0"/>
              <a:t>N = 1</a:t>
            </a:r>
            <a:r>
              <a:rPr lang="ru-RU" altLang="ru-RU" sz="2400" dirty="0"/>
              <a:t>0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 b="1" dirty="0"/>
          </a:p>
          <a:p>
            <a:pPr>
              <a:buFont typeface="Wingdings" panose="05000000000000000000" pitchFamily="2" charset="2"/>
              <a:buNone/>
            </a:pPr>
            <a:endParaRPr lang="ru-RU" altLang="ru-RU" sz="2400" b="1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 dirty="0"/>
              <a:t>- Положительный контроль: </a:t>
            </a:r>
            <a:r>
              <a:rPr lang="ru-RU" altLang="ru-RU" sz="2400" dirty="0" err="1"/>
              <a:t>этилтиобензимидазол</a:t>
            </a:r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b="1" dirty="0"/>
              <a:t>(25 мг/кг)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2400" b="1" dirty="0"/>
              <a:t>- Отрицательный контроль: </a:t>
            </a:r>
            <a:r>
              <a:rPr lang="ru-RU" altLang="ru-RU" sz="2400" dirty="0"/>
              <a:t>физиологический раствор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2400" b="1" dirty="0"/>
              <a:t>- Интактная группа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z="2400" b="1" dirty="0"/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2400" b="1" dirty="0">
                <a:solidFill>
                  <a:srgbClr val="000000"/>
                </a:solidFill>
              </a:rPr>
              <a:t>Все препараты вводились </a:t>
            </a:r>
            <a:r>
              <a:rPr lang="ru-RU" altLang="ru-RU" sz="2400" b="1" dirty="0" err="1">
                <a:solidFill>
                  <a:srgbClr val="000000"/>
                </a:solidFill>
              </a:rPr>
              <a:t>внутрижелудочно</a:t>
            </a:r>
            <a:r>
              <a:rPr lang="ru-RU" altLang="ru-RU" sz="2400" b="1" dirty="0">
                <a:solidFill>
                  <a:srgbClr val="000000"/>
                </a:solidFill>
              </a:rPr>
              <a:t>: </a:t>
            </a:r>
            <a:br>
              <a:rPr lang="ru-RU" altLang="ru-RU" sz="2400" b="1" dirty="0">
                <a:solidFill>
                  <a:srgbClr val="000000"/>
                </a:solidFill>
              </a:rPr>
            </a:br>
            <a:r>
              <a:rPr lang="ru-RU" altLang="ru-RU" sz="2400" dirty="0">
                <a:solidFill>
                  <a:srgbClr val="000000"/>
                </a:solidFill>
              </a:rPr>
              <a:t>- за 30 мин тренировки / сразу после до тренировки (ежедневно в течение 1 месяца)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BD5022BB-8210-47EF-AC72-EE0E28ECE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1288"/>
            <a:ext cx="8229600" cy="706437"/>
          </a:xfrm>
        </p:spPr>
        <p:txBody>
          <a:bodyPr/>
          <a:lstStyle/>
          <a:p>
            <a:r>
              <a:rPr lang="ru-RU" altLang="ru-RU" b="1"/>
              <a:t>Материалы и методы (2)</a:t>
            </a:r>
            <a:r>
              <a:rPr lang="ru-RU" altLang="ru-RU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CC82AD37-B907-4F51-B7ED-F57A1081D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1325" y="901700"/>
            <a:ext cx="8280400" cy="8683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2400" b="1"/>
              <a:t>- Опытные группы: </a:t>
            </a:r>
            <a:r>
              <a:rPr lang="ru-RU" altLang="ru-RU" sz="2400"/>
              <a:t>ДМАЭ-малат, ДМАЭ-кетоглутарат, ДМАЭ-сукцинат, ДМАЭ-фумарат </a:t>
            </a:r>
            <a:r>
              <a:rPr lang="ru-RU" altLang="ru-RU" sz="2400" b="1"/>
              <a:t>(75 мг/кг)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30B8D940-823C-4C68-89B6-5F74771C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9373AB9-F6B4-49B9-AAB6-082625953116}" type="slidenum">
              <a:rPr lang="ru-RU" altLang="ru-RU" sz="2000" b="1">
                <a:solidFill>
                  <a:srgbClr val="404040"/>
                </a:solidFill>
              </a:rPr>
              <a:pPr/>
              <a:t>6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  <p:graphicFrame>
        <p:nvGraphicFramePr>
          <p:cNvPr id="21509" name="Объект 8">
            <a:extLst>
              <a:ext uri="{FF2B5EF4-FFF2-40B4-BE49-F238E27FC236}">
                <a16:creationId xmlns="" xmlns:a16="http://schemas.microsoft.com/office/drawing/2014/main" id="{71C2A3A3-AE22-4116-BCA7-1D2ED04126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325" y="1828800"/>
          <a:ext cx="33909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3392424" imgH="1271016" progId="ACD.ChemSketch.20">
                  <p:embed/>
                </p:oleObj>
              </mc:Choice>
              <mc:Fallback>
                <p:oleObj r:id="rId3" imgW="3392424" imgH="1271016" progId="ACD.ChemSketch.20">
                  <p:embed/>
                  <p:pic>
                    <p:nvPicPr>
                      <p:cNvPr id="21509" name="Объект 8">
                        <a:extLst>
                          <a:ext uri="{FF2B5EF4-FFF2-40B4-BE49-F238E27FC236}">
                            <a16:creationId xmlns="" xmlns:a16="http://schemas.microsoft.com/office/drawing/2014/main" id="{71C2A3A3-AE22-4116-BCA7-1D2ED04126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828800"/>
                        <a:ext cx="33909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Объект 9">
            <a:extLst>
              <a:ext uri="{FF2B5EF4-FFF2-40B4-BE49-F238E27FC236}">
                <a16:creationId xmlns="" xmlns:a16="http://schemas.microsoft.com/office/drawing/2014/main" id="{0851AD78-F795-4A77-BB7B-D0B079136E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2650" y="1809750"/>
          <a:ext cx="35337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5" imgW="3532632" imgH="1307592" progId="ACD.ChemSketch.20">
                  <p:embed/>
                </p:oleObj>
              </mc:Choice>
              <mc:Fallback>
                <p:oleObj r:id="rId5" imgW="3532632" imgH="1307592" progId="ACD.ChemSketch.20">
                  <p:embed/>
                  <p:pic>
                    <p:nvPicPr>
                      <p:cNvPr id="21510" name="Объект 9">
                        <a:extLst>
                          <a:ext uri="{FF2B5EF4-FFF2-40B4-BE49-F238E27FC236}">
                            <a16:creationId xmlns="" xmlns:a16="http://schemas.microsoft.com/office/drawing/2014/main" id="{0851AD78-F795-4A77-BB7B-D0B079136E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1809750"/>
                        <a:ext cx="353377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Rectangle 6">
            <a:extLst>
              <a:ext uri="{FF2B5EF4-FFF2-40B4-BE49-F238E27FC236}">
                <a16:creationId xmlns="" xmlns:a16="http://schemas.microsoft.com/office/drawing/2014/main" id="{9F831B6C-D351-4B7D-8D4A-695E2C090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05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512" name="Объект 11">
            <a:extLst>
              <a:ext uri="{FF2B5EF4-FFF2-40B4-BE49-F238E27FC236}">
                <a16:creationId xmlns="" xmlns:a16="http://schemas.microsoft.com/office/drawing/2014/main" id="{DC2EBB2B-8E9E-4625-8FDC-696BE43875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838" y="4181475"/>
          <a:ext cx="35718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7" imgW="3575304" imgH="1274064" progId="ACD.ChemSketch.20">
                  <p:embed/>
                </p:oleObj>
              </mc:Choice>
              <mc:Fallback>
                <p:oleObj r:id="rId7" imgW="3575304" imgH="1274064" progId="ACD.ChemSketch.20">
                  <p:embed/>
                  <p:pic>
                    <p:nvPicPr>
                      <p:cNvPr id="21512" name="Объект 11">
                        <a:extLst>
                          <a:ext uri="{FF2B5EF4-FFF2-40B4-BE49-F238E27FC236}">
                            <a16:creationId xmlns="" xmlns:a16="http://schemas.microsoft.com/office/drawing/2014/main" id="{DC2EBB2B-8E9E-4625-8FDC-696BE43875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4181475"/>
                        <a:ext cx="357187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Объект 12">
            <a:extLst>
              <a:ext uri="{FF2B5EF4-FFF2-40B4-BE49-F238E27FC236}">
                <a16:creationId xmlns="" xmlns:a16="http://schemas.microsoft.com/office/drawing/2014/main" id="{4585C7A5-DA26-4F8C-9B3C-A6E14F15A8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29175" y="4267200"/>
          <a:ext cx="357187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9" imgW="3575304" imgH="1274064" progId="ACD.ChemSketch.20">
                  <p:embed/>
                </p:oleObj>
              </mc:Choice>
              <mc:Fallback>
                <p:oleObj r:id="rId9" imgW="3575304" imgH="1274064" progId="ACD.ChemSketch.20">
                  <p:embed/>
                  <p:pic>
                    <p:nvPicPr>
                      <p:cNvPr id="21513" name="Объект 12">
                        <a:extLst>
                          <a:ext uri="{FF2B5EF4-FFF2-40B4-BE49-F238E27FC236}">
                            <a16:creationId xmlns="" xmlns:a16="http://schemas.microsoft.com/office/drawing/2014/main" id="{4585C7A5-DA26-4F8C-9B3C-A6E14F15A8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175" y="4267200"/>
                        <a:ext cx="3571875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Прямоугольник 6">
            <a:extLst>
              <a:ext uri="{FF2B5EF4-FFF2-40B4-BE49-F238E27FC236}">
                <a16:creationId xmlns="" xmlns:a16="http://schemas.microsoft.com/office/drawing/2014/main" id="{A927EF55-776B-451C-8F35-D104055F6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3057525"/>
            <a:ext cx="3814763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2-[(3-карбоксипропаноил)окси]-N,N-диметилэтанаминиум (2L)-3-карбокси-2-гидроксипропаноат </a:t>
            </a:r>
            <a:r>
              <a:rPr lang="ru-RU" altLang="ru-RU" sz="2000" b="1"/>
              <a:t>(ДМАЭ-малат)</a:t>
            </a:r>
          </a:p>
        </p:txBody>
      </p:sp>
      <p:sp>
        <p:nvSpPr>
          <p:cNvPr id="21515" name="Прямоугольник 13">
            <a:extLst>
              <a:ext uri="{FF2B5EF4-FFF2-40B4-BE49-F238E27FC236}">
                <a16:creationId xmlns="" xmlns:a16="http://schemas.microsoft.com/office/drawing/2014/main" id="{96477CE6-5E00-4174-A9BA-68178EF1F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538" y="3057525"/>
            <a:ext cx="4627562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2-[(3-карбоксипропаноил)окси]-</a:t>
            </a:r>
            <a:r>
              <a:rPr lang="en-US" altLang="ru-RU"/>
              <a:t>N,N-</a:t>
            </a:r>
            <a:r>
              <a:rPr lang="ru-RU" altLang="ru-RU"/>
              <a:t>диметилэтанаминиум 4-карбокси-2-оксобутаноат </a:t>
            </a:r>
          </a:p>
          <a:p>
            <a:pPr algn="ctr" eaLnBrk="1" hangingPunct="1"/>
            <a:r>
              <a:rPr lang="ru-RU" altLang="ru-RU" sz="2000" b="1"/>
              <a:t>(ДМАЭ-кетоглутарат)</a:t>
            </a:r>
          </a:p>
        </p:txBody>
      </p:sp>
      <p:sp>
        <p:nvSpPr>
          <p:cNvPr id="21516" name="Прямоугольник 15">
            <a:extLst>
              <a:ext uri="{FF2B5EF4-FFF2-40B4-BE49-F238E27FC236}">
                <a16:creationId xmlns="" xmlns:a16="http://schemas.microsoft.com/office/drawing/2014/main" id="{6879FF33-5EA6-4864-9781-3E1A1B3BA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5486400"/>
            <a:ext cx="4525963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2-[(3-карбоксипропаноил)окси]-</a:t>
            </a:r>
            <a:r>
              <a:rPr lang="en-US" altLang="ru-RU"/>
              <a:t>N,N-</a:t>
            </a:r>
            <a:r>
              <a:rPr lang="ru-RU" altLang="ru-RU"/>
              <a:t>диметилэтанаминиум </a:t>
            </a:r>
          </a:p>
          <a:p>
            <a:pPr algn="ctr" eaLnBrk="1" hangingPunct="1"/>
            <a:r>
              <a:rPr lang="ru-RU" altLang="ru-RU"/>
              <a:t>3-карбоксипропаноат</a:t>
            </a:r>
          </a:p>
          <a:p>
            <a:pPr algn="ctr" eaLnBrk="1" hangingPunct="1"/>
            <a:r>
              <a:rPr lang="ru-RU" altLang="ru-RU" sz="2000" b="1"/>
              <a:t>(ДМАЭ-сукцинат)</a:t>
            </a:r>
          </a:p>
        </p:txBody>
      </p:sp>
      <p:sp>
        <p:nvSpPr>
          <p:cNvPr id="21517" name="Прямоугольник 17">
            <a:extLst>
              <a:ext uri="{FF2B5EF4-FFF2-40B4-BE49-F238E27FC236}">
                <a16:creationId xmlns="" xmlns:a16="http://schemas.microsoft.com/office/drawing/2014/main" id="{D6B91F61-0E97-42C5-9F1D-A65421A65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594350"/>
            <a:ext cx="45720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 2-[(3-карбоксипропаноил)окси]-</a:t>
            </a:r>
            <a:r>
              <a:rPr lang="en-US" altLang="ru-RU"/>
              <a:t>N,N-</a:t>
            </a:r>
            <a:r>
              <a:rPr lang="ru-RU" altLang="ru-RU"/>
              <a:t>диметилэтанаминиум </a:t>
            </a:r>
          </a:p>
          <a:p>
            <a:pPr algn="ctr" eaLnBrk="1" hangingPunct="1"/>
            <a:r>
              <a:rPr lang="ru-RU" altLang="ru-RU"/>
              <a:t>(2</a:t>
            </a:r>
            <a:r>
              <a:rPr lang="en-US" altLang="ru-RU"/>
              <a:t>E)-3-</a:t>
            </a:r>
            <a:r>
              <a:rPr lang="ru-RU" altLang="ru-RU"/>
              <a:t>карбоксипроп-2-еноат </a:t>
            </a:r>
          </a:p>
          <a:p>
            <a:pPr algn="ctr" eaLnBrk="1" hangingPunct="1"/>
            <a:r>
              <a:rPr lang="ru-RU" altLang="ru-RU" sz="2000" b="1"/>
              <a:t>(ДМАЭ-фумарат)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="" xmlns:a16="http://schemas.microsoft.com/office/drawing/2014/main" id="{0D103D7B-F139-444C-935C-8B26113FC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Тренировочный процесс</a:t>
            </a:r>
          </a:p>
        </p:txBody>
      </p:sp>
      <p:pic>
        <p:nvPicPr>
          <p:cNvPr id="25603" name="Picture 5" descr="Тредмил 1">
            <a:extLst>
              <a:ext uri="{FF2B5EF4-FFF2-40B4-BE49-F238E27FC236}">
                <a16:creationId xmlns="" xmlns:a16="http://schemas.microsoft.com/office/drawing/2014/main" id="{C6D9D34F-D546-4178-A5C2-46FD58516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1287463"/>
            <a:ext cx="4338637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6" descr="Тредмил 4">
            <a:extLst>
              <a:ext uri="{FF2B5EF4-FFF2-40B4-BE49-F238E27FC236}">
                <a16:creationId xmlns="" xmlns:a16="http://schemas.microsoft.com/office/drawing/2014/main" id="{539BFACB-26C2-4B20-B484-FB9222A26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3538538"/>
            <a:ext cx="33845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7">
            <a:extLst>
              <a:ext uri="{FF2B5EF4-FFF2-40B4-BE49-F238E27FC236}">
                <a16:creationId xmlns="" xmlns:a16="http://schemas.microsoft.com/office/drawing/2014/main" id="{1D4C2185-6B55-46AE-80AD-79CFA854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1287463"/>
            <a:ext cx="4392612" cy="218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700" b="1">
                <a:solidFill>
                  <a:srgbClr val="000000"/>
                </a:solidFill>
                <a:latin typeface="Verdana" panose="020B0604030504040204" pitchFamily="34" charset="0"/>
              </a:rPr>
              <a:t>Оборудование: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 Беговая дорожка </a:t>
            </a:r>
            <a:r>
              <a:rPr lang="en-US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Treadmill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 (</a:t>
            </a:r>
            <a:r>
              <a:rPr lang="en-US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TSE Systems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, Германия)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700" b="1">
                <a:solidFill>
                  <a:srgbClr val="000000"/>
                </a:solidFill>
                <a:latin typeface="Verdana" panose="020B0604030504040204" pitchFamily="34" charset="0"/>
              </a:rPr>
              <a:t>Скорость движения ленты: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1700">
                <a:solidFill>
                  <a:srgbClr val="000000"/>
                </a:solidFill>
                <a:latin typeface="Arial" panose="020B0604020202020204" pitchFamily="34" charset="0"/>
              </a:rPr>
              <a:t>0,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2м/с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700" b="1">
                <a:solidFill>
                  <a:srgbClr val="000000"/>
                </a:solidFill>
                <a:latin typeface="Verdana" panose="020B0604030504040204" pitchFamily="34" charset="0"/>
              </a:rPr>
              <a:t>Угол наклона ленты: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 15</a:t>
            </a:r>
            <a:r>
              <a:rPr lang="en-US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°</a:t>
            </a:r>
            <a:endParaRPr lang="ru-RU" altLang="ru-RU" sz="170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700" b="1">
                <a:solidFill>
                  <a:srgbClr val="000000"/>
                </a:solidFill>
                <a:latin typeface="Verdana" panose="020B0604030504040204" pitchFamily="34" charset="0"/>
              </a:rPr>
              <a:t>Продолжительность бега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: 1 час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700" b="1">
                <a:solidFill>
                  <a:srgbClr val="000000"/>
                </a:solidFill>
                <a:latin typeface="Verdana" panose="020B0604030504040204" pitchFamily="34" charset="0"/>
              </a:rPr>
              <a:t>Длительность</a:t>
            </a:r>
            <a:r>
              <a:rPr lang="ru-RU" altLang="ru-RU" sz="1700">
                <a:solidFill>
                  <a:srgbClr val="000000"/>
                </a:solidFill>
                <a:latin typeface="Verdana" panose="020B0604030504040204" pitchFamily="34" charset="0"/>
              </a:rPr>
              <a:t>: 1 месяц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F26AEB54-A95A-4ECB-A053-74BD5536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1394F4B-D62B-4F5D-870E-CE276131F06D}" type="slidenum">
              <a:rPr lang="ru-RU" altLang="ru-RU" sz="2000" b="1">
                <a:solidFill>
                  <a:srgbClr val="404040"/>
                </a:solidFill>
              </a:rPr>
              <a:pPr/>
              <a:t>7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  <p:sp>
        <p:nvSpPr>
          <p:cNvPr id="25607" name="Text Box 5">
            <a:extLst>
              <a:ext uri="{FF2B5EF4-FFF2-40B4-BE49-F238E27FC236}">
                <a16:creationId xmlns="" xmlns:a16="http://schemas.microsoft.com/office/drawing/2014/main" id="{61817E40-EFD7-4338-A508-917BFCC9C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6075363"/>
            <a:ext cx="4338637" cy="646112"/>
          </a:xfrm>
          <a:prstGeom prst="rect">
            <a:avLst/>
          </a:prstGeom>
          <a:noFill/>
          <a:ln w="254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0000"/>
                </a:solidFill>
                <a:latin typeface="Verdana" panose="020B0604030504040204" pitchFamily="34" charset="0"/>
              </a:rPr>
              <a:t>Снятие показателей: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0000"/>
                </a:solidFill>
                <a:latin typeface="Verdana" panose="020B0604030504040204" pitchFamily="34" charset="0"/>
              </a:rPr>
              <a:t>фон, 2-ая и 4-ая неделя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423CDC6D-338F-4E70-8C68-6527523CF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ru-RU" altLang="ru-RU" sz="4000" b="1"/>
              <a:t>Методика </a:t>
            </a:r>
            <a:br>
              <a:rPr lang="ru-RU" altLang="ru-RU" sz="4000" b="1"/>
            </a:br>
            <a:r>
              <a:rPr lang="ru-RU" altLang="ru-RU" sz="4000" b="1"/>
              <a:t>«Вращающийся стержень»</a:t>
            </a:r>
          </a:p>
        </p:txBody>
      </p:sp>
      <p:pic>
        <p:nvPicPr>
          <p:cNvPr id="26627" name="Picture 3" descr="Rota Rod 1">
            <a:extLst>
              <a:ext uri="{FF2B5EF4-FFF2-40B4-BE49-F238E27FC236}">
                <a16:creationId xmlns="" xmlns:a16="http://schemas.microsoft.com/office/drawing/2014/main" id="{12D6D481-2556-4000-B569-027AFB7FC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487488"/>
            <a:ext cx="3744912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>
            <a:extLst>
              <a:ext uri="{FF2B5EF4-FFF2-40B4-BE49-F238E27FC236}">
                <a16:creationId xmlns="" xmlns:a16="http://schemas.microsoft.com/office/drawing/2014/main" id="{F2F8C610-AF4B-430F-ABC8-8E3A4393E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060575"/>
            <a:ext cx="4176712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Verdana" panose="020B0604030504040204" pitchFamily="34" charset="0"/>
              </a:rPr>
              <a:t>Оборудование: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Rota-Rod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 (</a:t>
            </a:r>
            <a:r>
              <a:rPr lang="en-US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Ugo Basile, 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Италия)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Verdana" panose="020B0604030504040204" pitchFamily="34" charset="0"/>
              </a:rPr>
              <a:t>Скорость вращения: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/>
            </a:r>
            <a:b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ru-RU" sz="2400" u="sng">
                <a:solidFill>
                  <a:srgbClr val="000000"/>
                </a:solidFill>
                <a:latin typeface="Verdana" panose="020B0604030504040204" pitchFamily="34" charset="0"/>
              </a:rPr>
              <a:t>Обучение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: 8 об/мин</a:t>
            </a:r>
            <a:b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ru-RU" sz="2400" u="sng">
                <a:solidFill>
                  <a:srgbClr val="000000"/>
                </a:solidFill>
                <a:latin typeface="Verdana" panose="020B0604030504040204" pitchFamily="34" charset="0"/>
              </a:rPr>
              <a:t>Тест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: 20 об/мин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A17E13EC-0143-45FF-8E40-93B03ACB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851DD75-C870-4027-A307-4871BD33EE00}" type="slidenum">
              <a:rPr lang="ru-RU" altLang="ru-RU" sz="2000" b="1">
                <a:solidFill>
                  <a:srgbClr val="404040"/>
                </a:solidFill>
              </a:rPr>
              <a:pPr/>
              <a:t>8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="" xmlns:a16="http://schemas.microsoft.com/office/drawing/2014/main" id="{151DED62-600C-4AB5-A1C0-8A56EA0E2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Тест на силу хвата</a:t>
            </a:r>
          </a:p>
        </p:txBody>
      </p:sp>
      <p:pic>
        <p:nvPicPr>
          <p:cNvPr id="27651" name="Picture 5" descr="сила хватки 3">
            <a:extLst>
              <a:ext uri="{FF2B5EF4-FFF2-40B4-BE49-F238E27FC236}">
                <a16:creationId xmlns="" xmlns:a16="http://schemas.microsoft.com/office/drawing/2014/main" id="{E4AF914B-2C98-444F-86FC-587945EA4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28775"/>
            <a:ext cx="356235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сила хватки 1">
            <a:extLst>
              <a:ext uri="{FF2B5EF4-FFF2-40B4-BE49-F238E27FC236}">
                <a16:creationId xmlns="" xmlns:a16="http://schemas.microsoft.com/office/drawing/2014/main" id="{281B5240-3896-43B0-ADD4-EE46F3DD2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716338"/>
            <a:ext cx="46085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7">
            <a:extLst>
              <a:ext uri="{FF2B5EF4-FFF2-40B4-BE49-F238E27FC236}">
                <a16:creationId xmlns="" xmlns:a16="http://schemas.microsoft.com/office/drawing/2014/main" id="{4A3C0D74-2E2E-4FF4-8E2B-7EE9F3DD2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1992313"/>
            <a:ext cx="4391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Verdana" panose="020B0604030504040204" pitchFamily="34" charset="0"/>
              </a:rPr>
              <a:t>Оборудование: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Grip Strength Meter</a:t>
            </a: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altLang="ru-RU" sz="240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TSE Systems</a:t>
            </a:r>
            <a:r>
              <a:rPr lang="ru-RU" altLang="ru-RU" sz="2400">
                <a:solidFill>
                  <a:srgbClr val="000000"/>
                </a:solidFill>
                <a:latin typeface="Verdana" panose="020B0604030504040204" pitchFamily="34" charset="0"/>
              </a:rPr>
              <a:t>, Германия)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CAA77E86-121D-41F7-A1F4-04E5BB77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1B3CC50-54CD-4009-866C-C14BAFAA26E8}" type="slidenum">
              <a:rPr lang="ru-RU" altLang="ru-RU" sz="2000" b="1">
                <a:solidFill>
                  <a:srgbClr val="404040"/>
                </a:solidFill>
              </a:rPr>
              <a:pPr/>
              <a:t>9</a:t>
            </a:fld>
            <a:endParaRPr lang="ru-RU" altLang="ru-RU" sz="2000" b="1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997</TotalTime>
  <Words>674</Words>
  <Application>Microsoft Office PowerPoint</Application>
  <PresentationFormat>Экран (4:3)</PresentationFormat>
  <Paragraphs>163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Тема Office</vt:lpstr>
      <vt:lpstr>ACD.ChemSketch.20</vt:lpstr>
      <vt:lpstr>Экспериментальное изучение влияния производных диметиламиноэтанола на выносливость лабораторных животных</vt:lpstr>
      <vt:lpstr>Актуальность (1)</vt:lpstr>
      <vt:lpstr>Актуальность (2)</vt:lpstr>
      <vt:lpstr>Цель и задачи</vt:lpstr>
      <vt:lpstr>Материалы и методы (1) </vt:lpstr>
      <vt:lpstr>Материалы и методы (2) </vt:lpstr>
      <vt:lpstr>Тренировочный процесс</vt:lpstr>
      <vt:lpstr>Методика  «Вращающийся стержень»</vt:lpstr>
      <vt:lpstr>Тест на силу хвата</vt:lpstr>
      <vt:lpstr>Результаты исследования</vt:lpstr>
      <vt:lpstr>Оценка влияния препаратов на динамическую выносливость (4 неделя) n = 12 во всех группах (сек) </vt:lpstr>
      <vt:lpstr>Оценка влияния препаратов на статическую выносливость мышей (2 неделя) n = 12 (грамм-сила)</vt:lpstr>
      <vt:lpstr>Оценка влияния препаратов на показатели статической выносливости мышей (4 неделя) n = 12 (грамм-сила)</vt:lpstr>
      <vt:lpstr>Выводы: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Лизавета</dc:creator>
  <cp:lastModifiedBy>Учетная запись Майкрософт</cp:lastModifiedBy>
  <cp:revision>63</cp:revision>
  <dcterms:created xsi:type="dcterms:W3CDTF">2018-05-20T13:03:37Z</dcterms:created>
  <dcterms:modified xsi:type="dcterms:W3CDTF">2021-05-28T08:59:15Z</dcterms:modified>
</cp:coreProperties>
</file>