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66" r:id="rId3"/>
    <p:sldId id="257" r:id="rId4"/>
    <p:sldId id="259" r:id="rId5"/>
    <p:sldId id="260" r:id="rId6"/>
    <p:sldId id="267" r:id="rId7"/>
    <p:sldId id="268" r:id="rId8"/>
    <p:sldId id="261" r:id="rId9"/>
    <p:sldId id="269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26CD94-C94E-4E24-9935-90DD15CE1BBD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B693C0-72BF-4CB8-89EB-766F9F5FF62A}">
      <dgm:prSet phldrT="[Text]" phldr="0"/>
      <dgm:spPr/>
      <dgm:t>
        <a:bodyPr/>
        <a:lstStyle/>
        <a:p>
          <a:r>
            <a:rPr lang="ru-RU" dirty="0"/>
            <a:t>Электрический сигнал</a:t>
          </a:r>
        </a:p>
      </dgm:t>
    </dgm:pt>
    <dgm:pt modelId="{2B757979-8B7F-4AC9-8B29-B27D167A6D45}" type="parTrans" cxnId="{F75259AE-01B2-48F7-89D1-6433D56994E2}">
      <dgm:prSet/>
      <dgm:spPr/>
      <dgm:t>
        <a:bodyPr/>
        <a:lstStyle/>
        <a:p>
          <a:endParaRPr lang="ru-RU"/>
        </a:p>
      </dgm:t>
    </dgm:pt>
    <dgm:pt modelId="{B945756B-AB4F-4D4B-99C8-9250029ACC15}" type="sibTrans" cxnId="{F75259AE-01B2-48F7-89D1-6433D56994E2}">
      <dgm:prSet/>
      <dgm:spPr/>
      <dgm:t>
        <a:bodyPr/>
        <a:lstStyle/>
        <a:p>
          <a:endParaRPr lang="ru-RU"/>
        </a:p>
      </dgm:t>
    </dgm:pt>
    <dgm:pt modelId="{36E86709-AA6B-4055-9034-CE57444C5702}">
      <dgm:prSet phldrT="[Text]" phldr="0" custT="1"/>
      <dgm:spPr/>
      <dgm:t>
        <a:bodyPr/>
        <a:lstStyle/>
        <a:p>
          <a:r>
            <a:rPr lang="ru-RU" sz="1800" dirty="0"/>
            <a:t>Считывание специальной аппаратурой и передача на ЭВМ</a:t>
          </a:r>
        </a:p>
      </dgm:t>
    </dgm:pt>
    <dgm:pt modelId="{7FCD6238-096B-4E0F-A5CE-1B8EA32EC50C}" type="sibTrans" cxnId="{D9CE7574-573D-4970-A8DB-B5F377C3CD59}">
      <dgm:prSet/>
      <dgm:spPr/>
      <dgm:t>
        <a:bodyPr/>
        <a:lstStyle/>
        <a:p>
          <a:endParaRPr lang="ru-RU"/>
        </a:p>
      </dgm:t>
    </dgm:pt>
    <dgm:pt modelId="{BD426A79-73A9-447B-95B9-FC050E0C3A7F}" type="parTrans" cxnId="{D9CE7574-573D-4970-A8DB-B5F377C3CD59}">
      <dgm:prSet/>
      <dgm:spPr/>
      <dgm:t>
        <a:bodyPr/>
        <a:lstStyle/>
        <a:p>
          <a:endParaRPr lang="ru-RU"/>
        </a:p>
      </dgm:t>
    </dgm:pt>
    <dgm:pt modelId="{B2F6C8F6-93E0-4501-90B6-A97BD1FD5CDB}">
      <dgm:prSet phldrT="[Text]" phldr="0"/>
      <dgm:spPr/>
      <dgm:t>
        <a:bodyPr/>
        <a:lstStyle/>
        <a:p>
          <a:r>
            <a:rPr lang="ru-RU" dirty="0"/>
            <a:t>Цифровые версии сигналов</a:t>
          </a:r>
        </a:p>
      </dgm:t>
    </dgm:pt>
    <dgm:pt modelId="{3CF6068B-F62E-4137-A589-91C6EDAA1765}" type="sibTrans" cxnId="{624AAB1C-7863-485A-AAB3-82EAB3561E0B}">
      <dgm:prSet/>
      <dgm:spPr/>
      <dgm:t>
        <a:bodyPr/>
        <a:lstStyle/>
        <a:p>
          <a:endParaRPr lang="ru-RU"/>
        </a:p>
      </dgm:t>
    </dgm:pt>
    <dgm:pt modelId="{54220346-4075-4E2E-9264-03AB479B1C1F}" type="parTrans" cxnId="{624AAB1C-7863-485A-AAB3-82EAB3561E0B}">
      <dgm:prSet/>
      <dgm:spPr/>
      <dgm:t>
        <a:bodyPr/>
        <a:lstStyle/>
        <a:p>
          <a:endParaRPr lang="ru-RU"/>
        </a:p>
      </dgm:t>
    </dgm:pt>
    <dgm:pt modelId="{6CC7E5E0-322B-423B-B080-F064B92257DD}">
      <dgm:prSet phldrT="[Text]" phldr="0" custT="1"/>
      <dgm:spPr/>
      <dgm:t>
        <a:bodyPr/>
        <a:lstStyle/>
        <a:p>
          <a:r>
            <a:rPr lang="ru-RU" sz="1800" dirty="0"/>
            <a:t>Сохранение и обработка на ЭВМ</a:t>
          </a:r>
        </a:p>
      </dgm:t>
    </dgm:pt>
    <dgm:pt modelId="{EE72E77B-68F7-46A8-9A37-A2A64586845E}" type="sibTrans" cxnId="{922EDA14-625E-43C6-AAF8-33E480560533}">
      <dgm:prSet/>
      <dgm:spPr/>
      <dgm:t>
        <a:bodyPr/>
        <a:lstStyle/>
        <a:p>
          <a:endParaRPr lang="ru-RU"/>
        </a:p>
      </dgm:t>
    </dgm:pt>
    <dgm:pt modelId="{7AFC2B36-30B2-4DF5-A4F5-5C6CD9149315}" type="parTrans" cxnId="{922EDA14-625E-43C6-AAF8-33E480560533}">
      <dgm:prSet/>
      <dgm:spPr/>
      <dgm:t>
        <a:bodyPr/>
        <a:lstStyle/>
        <a:p>
          <a:endParaRPr lang="ru-RU"/>
        </a:p>
      </dgm:t>
    </dgm:pt>
    <dgm:pt modelId="{80001A03-89D4-423E-800D-61E3D32141AD}">
      <dgm:prSet phldrT="[Text]" phldr="0"/>
      <dgm:spPr/>
      <dgm:t>
        <a:bodyPr/>
        <a:lstStyle/>
        <a:p>
          <a:r>
            <a:rPr lang="ru-RU" dirty="0"/>
            <a:t>Сохраненные данные</a:t>
          </a:r>
        </a:p>
      </dgm:t>
    </dgm:pt>
    <dgm:pt modelId="{AFC8F739-12F3-48FC-8B22-1B3D194D1DF2}" type="sibTrans" cxnId="{B401F9AB-DAB9-466E-8230-D37180E30788}">
      <dgm:prSet/>
      <dgm:spPr/>
      <dgm:t>
        <a:bodyPr/>
        <a:lstStyle/>
        <a:p>
          <a:endParaRPr lang="ru-RU"/>
        </a:p>
      </dgm:t>
    </dgm:pt>
    <dgm:pt modelId="{CEC1D71C-6CBC-4887-8800-82B393BFAB1D}" type="parTrans" cxnId="{B401F9AB-DAB9-466E-8230-D37180E30788}">
      <dgm:prSet/>
      <dgm:spPr/>
      <dgm:t>
        <a:bodyPr/>
        <a:lstStyle/>
        <a:p>
          <a:endParaRPr lang="ru-RU"/>
        </a:p>
      </dgm:t>
    </dgm:pt>
    <dgm:pt modelId="{4406EFF5-865F-410F-80D1-E70CF9F67086}">
      <dgm:prSet phldrT="[Text]" phldr="0" custT="1"/>
      <dgm:spPr/>
      <dgm:t>
        <a:bodyPr/>
        <a:lstStyle/>
        <a:p>
          <a:r>
            <a:rPr lang="ru-RU" sz="2000" dirty="0"/>
            <a:t>Нормирование данных, построение графиков, вывод данных для пользователя</a:t>
          </a:r>
        </a:p>
      </dgm:t>
    </dgm:pt>
    <dgm:pt modelId="{0DFCEE6E-7777-47C8-A7B8-F99E8A5ECA3D}" type="sibTrans" cxnId="{86220809-EC0F-4A63-9156-6B363F7E6A6D}">
      <dgm:prSet/>
      <dgm:spPr/>
      <dgm:t>
        <a:bodyPr/>
        <a:lstStyle/>
        <a:p>
          <a:endParaRPr lang="ru-RU"/>
        </a:p>
      </dgm:t>
    </dgm:pt>
    <dgm:pt modelId="{E1E372DC-306F-4510-8A3A-C79D44A4E6C5}" type="parTrans" cxnId="{86220809-EC0F-4A63-9156-6B363F7E6A6D}">
      <dgm:prSet/>
      <dgm:spPr/>
      <dgm:t>
        <a:bodyPr/>
        <a:lstStyle/>
        <a:p>
          <a:endParaRPr lang="ru-RU"/>
        </a:p>
      </dgm:t>
    </dgm:pt>
    <dgm:pt modelId="{22995BCB-6307-457F-9162-AB1F0F745E4D}" type="pres">
      <dgm:prSet presAssocID="{4326CD94-C94E-4E24-9935-90DD15CE1BBD}" presName="rootnode" presStyleCnt="0">
        <dgm:presLayoutVars>
          <dgm:chMax/>
          <dgm:chPref/>
          <dgm:dir/>
          <dgm:animLvl val="lvl"/>
        </dgm:presLayoutVars>
      </dgm:prSet>
      <dgm:spPr/>
    </dgm:pt>
    <dgm:pt modelId="{A1609452-C429-4F0C-9131-0329B1333E11}" type="pres">
      <dgm:prSet presAssocID="{69B693C0-72BF-4CB8-89EB-766F9F5FF62A}" presName="composite" presStyleCnt="0"/>
      <dgm:spPr/>
    </dgm:pt>
    <dgm:pt modelId="{BFE04AB5-24B7-43DB-91A6-70A9BC545B42}" type="pres">
      <dgm:prSet presAssocID="{69B693C0-72BF-4CB8-89EB-766F9F5FF62A}" presName="bentUpArrow1" presStyleLbl="alignImgPlace1" presStyleIdx="0" presStyleCnt="2"/>
      <dgm:spPr/>
    </dgm:pt>
    <dgm:pt modelId="{C1DDFEDA-8CC4-4DFE-9863-14BAB8B13EF1}" type="pres">
      <dgm:prSet presAssocID="{69B693C0-72BF-4CB8-89EB-766F9F5FF62A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7C6CC516-A7DF-4CBA-8076-C324C2D85D22}" type="pres">
      <dgm:prSet presAssocID="{69B693C0-72BF-4CB8-89EB-766F9F5FF62A}" presName="ChildText" presStyleLbl="revTx" presStyleIdx="0" presStyleCnt="3" custScaleX="241664" custLinFactNeighborX="75912" custLinFactNeighborY="-1355">
        <dgm:presLayoutVars>
          <dgm:chMax val="0"/>
          <dgm:chPref val="0"/>
          <dgm:bulletEnabled val="1"/>
        </dgm:presLayoutVars>
      </dgm:prSet>
      <dgm:spPr/>
    </dgm:pt>
    <dgm:pt modelId="{C40338BE-516F-43A2-9AA3-EC1C85218E0D}" type="pres">
      <dgm:prSet presAssocID="{B945756B-AB4F-4D4B-99C8-9250029ACC15}" presName="sibTrans" presStyleCnt="0"/>
      <dgm:spPr/>
    </dgm:pt>
    <dgm:pt modelId="{577D7FC0-6751-4399-8C2C-D2E9AEE12555}" type="pres">
      <dgm:prSet presAssocID="{B2F6C8F6-93E0-4501-90B6-A97BD1FD5CDB}" presName="composite" presStyleCnt="0"/>
      <dgm:spPr/>
    </dgm:pt>
    <dgm:pt modelId="{ED697B29-A05E-4B66-8A34-3DD48F23E856}" type="pres">
      <dgm:prSet presAssocID="{B2F6C8F6-93E0-4501-90B6-A97BD1FD5CDB}" presName="bentUpArrow1" presStyleLbl="alignImgPlace1" presStyleIdx="1" presStyleCnt="2"/>
      <dgm:spPr/>
    </dgm:pt>
    <dgm:pt modelId="{DBC481B4-2C11-465B-936F-485FBC0E97C2}" type="pres">
      <dgm:prSet presAssocID="{B2F6C8F6-93E0-4501-90B6-A97BD1FD5CDB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18FA3FB7-8E29-4623-8AE2-1CDB9B3CE81B}" type="pres">
      <dgm:prSet presAssocID="{B2F6C8F6-93E0-4501-90B6-A97BD1FD5CDB}" presName="ChildText" presStyleLbl="revTx" presStyleIdx="1" presStyleCnt="3" custScaleX="184471" custLinFactNeighborX="50571" custLinFactNeighborY="-3381">
        <dgm:presLayoutVars>
          <dgm:chMax val="0"/>
          <dgm:chPref val="0"/>
          <dgm:bulletEnabled val="1"/>
        </dgm:presLayoutVars>
      </dgm:prSet>
      <dgm:spPr/>
    </dgm:pt>
    <dgm:pt modelId="{EE062CD8-6EC9-4BBC-A670-D6EE584D7BF6}" type="pres">
      <dgm:prSet presAssocID="{3CF6068B-F62E-4137-A589-91C6EDAA1765}" presName="sibTrans" presStyleCnt="0"/>
      <dgm:spPr/>
    </dgm:pt>
    <dgm:pt modelId="{39AAC57B-2B40-4587-8746-569E1009BAE7}" type="pres">
      <dgm:prSet presAssocID="{80001A03-89D4-423E-800D-61E3D32141AD}" presName="composite" presStyleCnt="0"/>
      <dgm:spPr/>
    </dgm:pt>
    <dgm:pt modelId="{610DEA78-BBCA-477B-91BD-589D67D746DA}" type="pres">
      <dgm:prSet presAssocID="{80001A03-89D4-423E-800D-61E3D32141AD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8F4CF556-D716-4AD2-9BF4-101FD1E7C965}" type="pres">
      <dgm:prSet presAssocID="{80001A03-89D4-423E-800D-61E3D32141AD}" presName="FinalChildText" presStyleLbl="revTx" presStyleIdx="2" presStyleCnt="3" custScaleX="208330" custLinFactNeighborX="56740" custLinFactNeighborY="0">
        <dgm:presLayoutVars>
          <dgm:chMax val="0"/>
          <dgm:chPref val="0"/>
          <dgm:bulletEnabled val="1"/>
        </dgm:presLayoutVars>
      </dgm:prSet>
      <dgm:spPr/>
    </dgm:pt>
  </dgm:ptLst>
  <dgm:cxnLst>
    <dgm:cxn modelId="{86220809-EC0F-4A63-9156-6B363F7E6A6D}" srcId="{80001A03-89D4-423E-800D-61E3D32141AD}" destId="{4406EFF5-865F-410F-80D1-E70CF9F67086}" srcOrd="0" destOrd="0" parTransId="{E1E372DC-306F-4510-8A3A-C79D44A4E6C5}" sibTransId="{0DFCEE6E-7777-47C8-A7B8-F99E8A5ECA3D}"/>
    <dgm:cxn modelId="{05DC080D-63E8-47D6-8F5F-38F7275D0022}" type="presOf" srcId="{69B693C0-72BF-4CB8-89EB-766F9F5FF62A}" destId="{C1DDFEDA-8CC4-4DFE-9863-14BAB8B13EF1}" srcOrd="0" destOrd="0" presId="urn:microsoft.com/office/officeart/2005/8/layout/StepDownProcess"/>
    <dgm:cxn modelId="{922EDA14-625E-43C6-AAF8-33E480560533}" srcId="{B2F6C8F6-93E0-4501-90B6-A97BD1FD5CDB}" destId="{6CC7E5E0-322B-423B-B080-F064B92257DD}" srcOrd="0" destOrd="0" parTransId="{7AFC2B36-30B2-4DF5-A4F5-5C6CD9149315}" sibTransId="{EE72E77B-68F7-46A8-9A37-A2A64586845E}"/>
    <dgm:cxn modelId="{624AAB1C-7863-485A-AAB3-82EAB3561E0B}" srcId="{4326CD94-C94E-4E24-9935-90DD15CE1BBD}" destId="{B2F6C8F6-93E0-4501-90B6-A97BD1FD5CDB}" srcOrd="1" destOrd="0" parTransId="{54220346-4075-4E2E-9264-03AB479B1C1F}" sibTransId="{3CF6068B-F62E-4137-A589-91C6EDAA1765}"/>
    <dgm:cxn modelId="{0B1FBB6A-2EAA-42D0-AAAA-13DBB286012B}" type="presOf" srcId="{4326CD94-C94E-4E24-9935-90DD15CE1BBD}" destId="{22995BCB-6307-457F-9162-AB1F0F745E4D}" srcOrd="0" destOrd="0" presId="urn:microsoft.com/office/officeart/2005/8/layout/StepDownProcess"/>
    <dgm:cxn modelId="{9CBA8D70-0DEF-4AC6-9D9E-EC7F440ABA97}" type="presOf" srcId="{B2F6C8F6-93E0-4501-90B6-A97BD1FD5CDB}" destId="{DBC481B4-2C11-465B-936F-485FBC0E97C2}" srcOrd="0" destOrd="0" presId="urn:microsoft.com/office/officeart/2005/8/layout/StepDownProcess"/>
    <dgm:cxn modelId="{D9CE7574-573D-4970-A8DB-B5F377C3CD59}" srcId="{69B693C0-72BF-4CB8-89EB-766F9F5FF62A}" destId="{36E86709-AA6B-4055-9034-CE57444C5702}" srcOrd="0" destOrd="0" parTransId="{BD426A79-73A9-447B-95B9-FC050E0C3A7F}" sibTransId="{7FCD6238-096B-4E0F-A5CE-1B8EA32EC50C}"/>
    <dgm:cxn modelId="{8CB96659-3337-4934-A2E4-0A37F0B33F5B}" type="presOf" srcId="{36E86709-AA6B-4055-9034-CE57444C5702}" destId="{7C6CC516-A7DF-4CBA-8076-C324C2D85D22}" srcOrd="0" destOrd="0" presId="urn:microsoft.com/office/officeart/2005/8/layout/StepDownProcess"/>
    <dgm:cxn modelId="{4D1EA47C-3266-4D85-A119-8ACC8E65E472}" type="presOf" srcId="{80001A03-89D4-423E-800D-61E3D32141AD}" destId="{610DEA78-BBCA-477B-91BD-589D67D746DA}" srcOrd="0" destOrd="0" presId="urn:microsoft.com/office/officeart/2005/8/layout/StepDownProcess"/>
    <dgm:cxn modelId="{B401F9AB-DAB9-466E-8230-D37180E30788}" srcId="{4326CD94-C94E-4E24-9935-90DD15CE1BBD}" destId="{80001A03-89D4-423E-800D-61E3D32141AD}" srcOrd="2" destOrd="0" parTransId="{CEC1D71C-6CBC-4887-8800-82B393BFAB1D}" sibTransId="{AFC8F739-12F3-48FC-8B22-1B3D194D1DF2}"/>
    <dgm:cxn modelId="{F75259AE-01B2-48F7-89D1-6433D56994E2}" srcId="{4326CD94-C94E-4E24-9935-90DD15CE1BBD}" destId="{69B693C0-72BF-4CB8-89EB-766F9F5FF62A}" srcOrd="0" destOrd="0" parTransId="{2B757979-8B7F-4AC9-8B29-B27D167A6D45}" sibTransId="{B945756B-AB4F-4D4B-99C8-9250029ACC15}"/>
    <dgm:cxn modelId="{1E6738AF-11AF-4519-9F04-2426C4C8754C}" type="presOf" srcId="{4406EFF5-865F-410F-80D1-E70CF9F67086}" destId="{8F4CF556-D716-4AD2-9BF4-101FD1E7C965}" srcOrd="0" destOrd="0" presId="urn:microsoft.com/office/officeart/2005/8/layout/StepDownProcess"/>
    <dgm:cxn modelId="{AA801DED-E8EE-41E1-9627-8FB989134ABF}" type="presOf" srcId="{6CC7E5E0-322B-423B-B080-F064B92257DD}" destId="{18FA3FB7-8E29-4623-8AE2-1CDB9B3CE81B}" srcOrd="0" destOrd="0" presId="urn:microsoft.com/office/officeart/2005/8/layout/StepDownProcess"/>
    <dgm:cxn modelId="{4067C9CE-2D32-45CE-A1B8-5DC5CFDED7E6}" type="presParOf" srcId="{22995BCB-6307-457F-9162-AB1F0F745E4D}" destId="{A1609452-C429-4F0C-9131-0329B1333E11}" srcOrd="0" destOrd="0" presId="urn:microsoft.com/office/officeart/2005/8/layout/StepDownProcess"/>
    <dgm:cxn modelId="{A913D635-B30F-4147-810A-B8D08E63509E}" type="presParOf" srcId="{A1609452-C429-4F0C-9131-0329B1333E11}" destId="{BFE04AB5-24B7-43DB-91A6-70A9BC545B42}" srcOrd="0" destOrd="0" presId="urn:microsoft.com/office/officeart/2005/8/layout/StepDownProcess"/>
    <dgm:cxn modelId="{DDEC7F63-53CF-41F4-9361-4FC3CFE86A89}" type="presParOf" srcId="{A1609452-C429-4F0C-9131-0329B1333E11}" destId="{C1DDFEDA-8CC4-4DFE-9863-14BAB8B13EF1}" srcOrd="1" destOrd="0" presId="urn:microsoft.com/office/officeart/2005/8/layout/StepDownProcess"/>
    <dgm:cxn modelId="{595F1393-E26E-4C09-B442-3C378B1FC30D}" type="presParOf" srcId="{A1609452-C429-4F0C-9131-0329B1333E11}" destId="{7C6CC516-A7DF-4CBA-8076-C324C2D85D22}" srcOrd="2" destOrd="0" presId="urn:microsoft.com/office/officeart/2005/8/layout/StepDownProcess"/>
    <dgm:cxn modelId="{9364F706-F376-4BB5-9CA5-1A83C46A6793}" type="presParOf" srcId="{22995BCB-6307-457F-9162-AB1F0F745E4D}" destId="{C40338BE-516F-43A2-9AA3-EC1C85218E0D}" srcOrd="1" destOrd="0" presId="urn:microsoft.com/office/officeart/2005/8/layout/StepDownProcess"/>
    <dgm:cxn modelId="{77F3FF96-A322-4AA1-8276-2FD61D952F28}" type="presParOf" srcId="{22995BCB-6307-457F-9162-AB1F0F745E4D}" destId="{577D7FC0-6751-4399-8C2C-D2E9AEE12555}" srcOrd="2" destOrd="0" presId="urn:microsoft.com/office/officeart/2005/8/layout/StepDownProcess"/>
    <dgm:cxn modelId="{F83CFAB8-AC27-4230-A287-C33E99519C3B}" type="presParOf" srcId="{577D7FC0-6751-4399-8C2C-D2E9AEE12555}" destId="{ED697B29-A05E-4B66-8A34-3DD48F23E856}" srcOrd="0" destOrd="0" presId="urn:microsoft.com/office/officeart/2005/8/layout/StepDownProcess"/>
    <dgm:cxn modelId="{E63A4144-E42C-480D-B864-2D73134687CB}" type="presParOf" srcId="{577D7FC0-6751-4399-8C2C-D2E9AEE12555}" destId="{DBC481B4-2C11-465B-936F-485FBC0E97C2}" srcOrd="1" destOrd="0" presId="urn:microsoft.com/office/officeart/2005/8/layout/StepDownProcess"/>
    <dgm:cxn modelId="{FE66D5FC-0873-46F6-84D1-23DE342067A5}" type="presParOf" srcId="{577D7FC0-6751-4399-8C2C-D2E9AEE12555}" destId="{18FA3FB7-8E29-4623-8AE2-1CDB9B3CE81B}" srcOrd="2" destOrd="0" presId="urn:microsoft.com/office/officeart/2005/8/layout/StepDownProcess"/>
    <dgm:cxn modelId="{9A0F1BF2-BFE5-4FD6-8FD3-798252705C4C}" type="presParOf" srcId="{22995BCB-6307-457F-9162-AB1F0F745E4D}" destId="{EE062CD8-6EC9-4BBC-A670-D6EE584D7BF6}" srcOrd="3" destOrd="0" presId="urn:microsoft.com/office/officeart/2005/8/layout/StepDownProcess"/>
    <dgm:cxn modelId="{83212CAA-E767-4BD7-AC13-9DE307D901F5}" type="presParOf" srcId="{22995BCB-6307-457F-9162-AB1F0F745E4D}" destId="{39AAC57B-2B40-4587-8746-569E1009BAE7}" srcOrd="4" destOrd="0" presId="urn:microsoft.com/office/officeart/2005/8/layout/StepDownProcess"/>
    <dgm:cxn modelId="{A392FD42-2931-43D8-BF6D-2A6AD02D82FD}" type="presParOf" srcId="{39AAC57B-2B40-4587-8746-569E1009BAE7}" destId="{610DEA78-BBCA-477B-91BD-589D67D746DA}" srcOrd="0" destOrd="0" presId="urn:microsoft.com/office/officeart/2005/8/layout/StepDownProcess"/>
    <dgm:cxn modelId="{30ED5975-66E5-422A-873D-0460C828114D}" type="presParOf" srcId="{39AAC57B-2B40-4587-8746-569E1009BAE7}" destId="{8F4CF556-D716-4AD2-9BF4-101FD1E7C96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E04AB5-24B7-43DB-91A6-70A9BC545B42}">
      <dsp:nvSpPr>
        <dsp:cNvPr id="0" name=""/>
        <dsp:cNvSpPr/>
      </dsp:nvSpPr>
      <dsp:spPr>
        <a:xfrm rot="5400000">
          <a:off x="1510776" y="1271326"/>
          <a:ext cx="1124378" cy="128006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DDFEDA-8CC4-4DFE-9863-14BAB8B13EF1}">
      <dsp:nvSpPr>
        <dsp:cNvPr id="0" name=""/>
        <dsp:cNvSpPr/>
      </dsp:nvSpPr>
      <dsp:spPr>
        <a:xfrm>
          <a:off x="1212884" y="24930"/>
          <a:ext cx="1892792" cy="132489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Электрический сигнал</a:t>
          </a:r>
        </a:p>
      </dsp:txBody>
      <dsp:txXfrm>
        <a:off x="1277572" y="89618"/>
        <a:ext cx="1763416" cy="1195517"/>
      </dsp:txXfrm>
    </dsp:sp>
    <dsp:sp modelId="{7C6CC516-A7DF-4CBA-8076-C324C2D85D22}">
      <dsp:nvSpPr>
        <dsp:cNvPr id="0" name=""/>
        <dsp:cNvSpPr/>
      </dsp:nvSpPr>
      <dsp:spPr>
        <a:xfrm>
          <a:off x="3175609" y="136779"/>
          <a:ext cx="3326835" cy="1070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Считывание специальной аппаратурой и передача на ЭВМ</a:t>
          </a:r>
        </a:p>
      </dsp:txBody>
      <dsp:txXfrm>
        <a:off x="3175609" y="136779"/>
        <a:ext cx="3326835" cy="1070837"/>
      </dsp:txXfrm>
    </dsp:sp>
    <dsp:sp modelId="{ED697B29-A05E-4B66-8A34-3DD48F23E856}">
      <dsp:nvSpPr>
        <dsp:cNvPr id="0" name=""/>
        <dsp:cNvSpPr/>
      </dsp:nvSpPr>
      <dsp:spPr>
        <a:xfrm rot="5400000">
          <a:off x="3548150" y="2759619"/>
          <a:ext cx="1124378" cy="128006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C481B4-2C11-465B-936F-485FBC0E97C2}">
      <dsp:nvSpPr>
        <dsp:cNvPr id="0" name=""/>
        <dsp:cNvSpPr/>
      </dsp:nvSpPr>
      <dsp:spPr>
        <a:xfrm>
          <a:off x="3250257" y="1513222"/>
          <a:ext cx="1892792" cy="132489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Цифровые версии сигналов</a:t>
          </a:r>
        </a:p>
      </dsp:txBody>
      <dsp:txXfrm>
        <a:off x="3314945" y="1577910"/>
        <a:ext cx="1763416" cy="1195517"/>
      </dsp:txXfrm>
    </dsp:sp>
    <dsp:sp modelId="{18FA3FB7-8E29-4623-8AE2-1CDB9B3CE81B}">
      <dsp:nvSpPr>
        <dsp:cNvPr id="0" name=""/>
        <dsp:cNvSpPr/>
      </dsp:nvSpPr>
      <dsp:spPr>
        <a:xfrm>
          <a:off x="5257799" y="1603376"/>
          <a:ext cx="2539495" cy="1070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Сохранение и обработка на ЭВМ</a:t>
          </a:r>
        </a:p>
      </dsp:txBody>
      <dsp:txXfrm>
        <a:off x="5257799" y="1603376"/>
        <a:ext cx="2539495" cy="1070837"/>
      </dsp:txXfrm>
    </dsp:sp>
    <dsp:sp modelId="{610DEA78-BBCA-477B-91BD-589D67D746DA}">
      <dsp:nvSpPr>
        <dsp:cNvPr id="0" name=""/>
        <dsp:cNvSpPr/>
      </dsp:nvSpPr>
      <dsp:spPr>
        <a:xfrm>
          <a:off x="5287631" y="3001514"/>
          <a:ext cx="1892792" cy="132489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Сохраненные данные</a:t>
          </a:r>
        </a:p>
      </dsp:txBody>
      <dsp:txXfrm>
        <a:off x="5352319" y="3066202"/>
        <a:ext cx="1763416" cy="1195517"/>
      </dsp:txXfrm>
    </dsp:sp>
    <dsp:sp modelId="{8F4CF556-D716-4AD2-9BF4-101FD1E7C965}">
      <dsp:nvSpPr>
        <dsp:cNvPr id="0" name=""/>
        <dsp:cNvSpPr/>
      </dsp:nvSpPr>
      <dsp:spPr>
        <a:xfrm>
          <a:off x="7215872" y="3127873"/>
          <a:ext cx="2867947" cy="1070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Нормирование данных, построение графиков, вывод данных для пользователя</a:t>
          </a:r>
        </a:p>
      </dsp:txBody>
      <dsp:txXfrm>
        <a:off x="7215872" y="3127873"/>
        <a:ext cx="2867947" cy="1070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D2AA7-7D7A-4CF2-AB01-E5C46251A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E628DD-0EE9-4280-B04F-EAFD1F3F30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B9454-D87E-40B3-AACD-28B8D3408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161E-D79E-4861-B3F6-0BC1A9D2899E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4B238-E160-4D94-8523-873F7456F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A9309-2689-43B2-B49E-4C1044BD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F13E-95F6-4ACC-8160-EE7E7A3ED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79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834B7-AD9B-4785-B010-57721F905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52D752-398A-48DE-8854-DEFF6A8DE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6D887-4D98-4A2D-B5F0-F4DF0A4DF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161E-D79E-4861-B3F6-0BC1A9D2899E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2C6F5-09D0-450F-BFC9-AD9DD8DAD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E711D-1E9D-44C9-8FB9-A4E5738F1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F13E-95F6-4ACC-8160-EE7E7A3ED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014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2BC1D9-6715-4369-BB0C-57E0F908F2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EE75A6-FB23-4BF9-BCDD-8358A3B42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2693D-E2BB-4014-905F-F53C6B098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161E-D79E-4861-B3F6-0BC1A9D2899E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8184A-4D5A-4853-A267-0E9DC96F5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03BA6-8F85-4171-AE40-8D27E1ACF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F13E-95F6-4ACC-8160-EE7E7A3ED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585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0604E-1B50-4D4D-B1B2-F7F2A98FE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27F05-A15D-4E32-B043-852F0EA83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F0BAA-4082-4EEA-979B-0709F5BA4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161E-D79E-4861-B3F6-0BC1A9D2899E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D043F-AABB-4C9B-B0C0-0ECC47556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A2A7D-F463-4AFF-80B7-2D053ED9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F13E-95F6-4ACC-8160-EE7E7A3ED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33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A9772-4324-4C90-9CB9-67EDE8ADA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AD4B7-C3A5-4184-8980-A34324970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92169-822B-4CF5-8BA8-1B23AC3C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161E-D79E-4861-B3F6-0BC1A9D2899E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DFD3B-FA88-4A9F-896B-C473234B8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2836E-639D-4D3B-8DF8-F15BDB7ED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F13E-95F6-4ACC-8160-EE7E7A3ED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17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7408A-6F31-45BD-88DD-DF1094820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AA782-31E9-4C8E-B3B8-C810518800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769BD6-2F64-4244-BE45-86A6EC9FB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279E9-C0DF-43C3-8927-4BD9B5329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161E-D79E-4861-B3F6-0BC1A9D2899E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D2744-D9F1-4385-BAA8-BF1E97FDC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91108-2924-4378-B606-B6CF933E6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F13E-95F6-4ACC-8160-EE7E7A3ED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336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2DC32-CBF6-40FE-B992-DB95675C5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6E538B-D575-451C-8785-4F27C6426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15D060-D1DD-43F5-8B5F-12B18952F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4BD061-125C-4826-B271-8A1A82F275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367CDE-F1B4-413D-90AE-9E5308F1F1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7F1298-B8BB-4242-94D1-DE1615F21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161E-D79E-4861-B3F6-0BC1A9D2899E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BD71AF-6131-4BFD-A055-3144209F7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9797D1-0190-49D1-95A0-91D2D2E27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F13E-95F6-4ACC-8160-EE7E7A3ED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15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ADD02-B8CA-4A8E-B14E-C7ABBFF4A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EB99BC-FFA2-431E-9954-894AE5E85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161E-D79E-4861-B3F6-0BC1A9D2899E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2925A-5F92-4574-93D5-93E3C2D59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2489E7-6801-4AFF-AEC3-4CA3EB160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F13E-95F6-4ACC-8160-EE7E7A3ED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49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713C24-8498-40CF-96C7-3331C07EB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161E-D79E-4861-B3F6-0BC1A9D2899E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D57557-8529-4DF8-B575-DC4488FA8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9CA2C-DA1E-4630-8582-555432303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F13E-95F6-4ACC-8160-EE7E7A3ED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53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23CE4-2FF1-4933-BE93-4E5194F56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095D6-B19E-4D4B-8BCD-488182A1B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3DE16A-3A8F-4CD6-B332-396B74345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710E95-9310-454D-8AA3-03D09ABCE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161E-D79E-4861-B3F6-0BC1A9D2899E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8C757-1DD2-46CA-82EB-7DF9B086A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0D1B8-5B91-4303-8EB0-FF74C156E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F13E-95F6-4ACC-8160-EE7E7A3ED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38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DF297-D90A-4C52-BB24-251068132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8FA4D4-D42F-4067-8585-907DF7B926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66A387-4F52-4391-BD69-26AF24731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6828EB-84C5-4745-98F1-0BAC4BBB4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161E-D79E-4861-B3F6-0BC1A9D2899E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35035F-418E-473D-ABA9-D937190A4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CE71F-599A-4CAF-A7AC-7761EA07A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F13E-95F6-4ACC-8160-EE7E7A3ED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7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A8A44A-85F3-4ACA-BAB5-73B4E1296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CB4FDA-7F7A-4487-A0D9-F98FE65C7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18B06-41DC-4745-AC31-42CAECF75C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D161E-D79E-4861-B3F6-0BC1A9D2899E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08784-93FC-4599-AAB3-54DEE79332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9DAE4-F55A-4E48-B0D7-EC765AB663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7F13E-95F6-4ACC-8160-EE7E7A3ED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82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6B712-1A96-494D-A172-8ACB88E90B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6505" y="1606032"/>
            <a:ext cx="9144000" cy="2387600"/>
          </a:xfrm>
        </p:spPr>
        <p:txBody>
          <a:bodyPr>
            <a:noAutofit/>
          </a:bodyPr>
          <a:lstStyle/>
          <a:p>
            <a:br>
              <a:rPr lang="ru-RU" sz="2800" dirty="0"/>
            </a:br>
            <a:br>
              <a:rPr lang="ru-RU" sz="2800" dirty="0"/>
            </a:br>
            <a:r>
              <a:rPr lang="ru-RU" sz="3600" b="1" dirty="0"/>
              <a:t>Использование оригинального прецизионного многоканального аналогово-цифрового преобразователя в </a:t>
            </a:r>
            <a:r>
              <a:rPr lang="ru-RU" sz="3600" b="1" dirty="0" err="1"/>
              <a:t>ээг</a:t>
            </a:r>
            <a:r>
              <a:rPr lang="ru-RU" sz="3600" b="1" dirty="0"/>
              <a:t>-исследованиях в спорте</a:t>
            </a:r>
            <a:endParaRPr lang="ru-RU" sz="2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F8D867-6BC1-4661-9585-DBC1BA67D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93632"/>
            <a:ext cx="9144000" cy="1264168"/>
          </a:xfrm>
        </p:spPr>
        <p:txBody>
          <a:bodyPr/>
          <a:lstStyle/>
          <a:p>
            <a:pPr algn="r"/>
            <a:endParaRPr lang="ru-R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u-RU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С.Ю. Харитонов, Ю.В. Фокин</a:t>
            </a:r>
            <a:endParaRPr lang="ru-RU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424BCA-6FA5-4238-BD10-9C161AD69801}"/>
              </a:ext>
            </a:extLst>
          </p:cNvPr>
          <p:cNvSpPr txBox="1"/>
          <p:nvPr/>
        </p:nvSpPr>
        <p:spPr>
          <a:xfrm>
            <a:off x="3677010" y="291366"/>
            <a:ext cx="60945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1200" b="0" i="0" u="none" strike="noStrike" baseline="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1200" b="0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ru-RU" sz="1800" b="0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Научный центр биомедицинских технологий Федерального медико-биологического агентства 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E741E81-0C96-43B3-BB9C-24015FDF5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819" y="228600"/>
            <a:ext cx="11858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7385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CE3BC-36BD-45D2-9167-2BC071FB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ВВЕДЕНИЕ: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15A4C-6956-4284-956A-12878337D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>
                <a:latin typeface="+mj-lt"/>
              </a:rPr>
              <a:t>Современные высокоточные средства</a:t>
            </a:r>
            <a:r>
              <a:rPr lang="ru-RU" sz="3200" dirty="0">
                <a:effectLst/>
                <a:latin typeface="+mj-lt"/>
                <a:ea typeface="Calibri" panose="020F0502020204030204" pitchFamily="34" charset="0"/>
              </a:rPr>
              <a:t> , разрабатываемые для анализа сигналов и используемые в области э</a:t>
            </a:r>
            <a:r>
              <a:rPr lang="ru-RU" sz="3200" dirty="0">
                <a:latin typeface="+mj-lt"/>
              </a:rPr>
              <a:t>лектроэнцефалографии, существенно повышают эффективность исследований в этой сфере, а также позволяют </a:t>
            </a:r>
            <a:r>
              <a:rPr lang="ru-RU" sz="3200" dirty="0">
                <a:effectLst/>
                <a:latin typeface="+mj-lt"/>
                <a:ea typeface="Calibri" panose="020F0502020204030204" pitchFamily="34" charset="0"/>
              </a:rPr>
              <a:t>проводить необходимую диагностику и коррекцию функционального состояния спортсменов, прогнозировать психоактивные свойства биологически активных соединений и их комбинаций.</a:t>
            </a:r>
            <a:endParaRPr lang="ru-RU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0755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87C23-3340-4B1C-A634-31568DF1E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Современные реалии диктуют необходимость ежедневно анализировать огромное количество информации, и в помощь людям приходят современные технологии и компьютеры с их вычислительной мощностью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Одно 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ЭЭГ исследование может содержать в себе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миллионов измеренных значений, сделанных в течение некоторого времени и содержащих информацию о работе мозга. В случае же с непрерывной записью в течение суток количество измеренных значений превышало бы  500 миллионов. </a:t>
            </a:r>
          </a:p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Всю эту информацию необходимо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считывать, хранить, обрабатывать, анализировать и интерпретировать, чтобы в итоге иметь представление, как действует препарат на мозг.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этого необходимо разработать или выбрать из имеющихся на рынке устройство для регистрации аналоговых сигналов</a:t>
            </a: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настроить передачу и хранение информации, полученной от устройства и выбрать алгоритмы обработки.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E0DB0B3-267F-4C64-8389-9B5BD69AC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АКТУАЛЬНОСТЬ:	</a:t>
            </a:r>
          </a:p>
        </p:txBody>
      </p:sp>
    </p:spTree>
    <p:extLst>
      <p:ext uri="{BB962C8B-B14F-4D97-AF65-F5344CB8AC3E}">
        <p14:creationId xmlns:p14="http://schemas.microsoft.com/office/powerpoint/2010/main" val="4178643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4982C-80E1-4650-901F-7970AE240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КРАТКИЙ ПРОЦЕСС ОБРАБОТКИ ДАННЫХ: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D04975E-D787-4853-9945-E137C705DC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1990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745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87C23-3340-4B1C-A634-31568DF1E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400" dirty="0"/>
              <a:t>В данный момент нами используются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рецизионные многоканальные АЦП с оценочным программным обеспечением и открытым 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API, </a:t>
            </a:r>
            <a:r>
              <a:rPr lang="ru-RU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которое позволяет конфигурировать аппаратуру изнутри уже существующих программных комплексов.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 как в данный момент не стоит задачи беспрерывно в течение часов или дней считывать энцефалограмму, то выбор пал на готовое оборудование, так как не предъявлялось критериев к компактности устройства и типу питания.</a:t>
            </a:r>
          </a:p>
          <a:p>
            <a:r>
              <a:rPr lang="ru-RU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критерии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на которых было выбрано устройство:</a:t>
            </a:r>
          </a:p>
          <a:p>
            <a:pPr lvl="1"/>
            <a:r>
              <a:rPr lang="ru-RU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Минимальный уровень шума в измеряемых значениях.</a:t>
            </a:r>
          </a:p>
          <a:p>
            <a:pPr lvl="1"/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Большая разрешающая способность.</a:t>
            </a:r>
          </a:p>
          <a:p>
            <a:pPr lvl="1"/>
            <a:r>
              <a:rPr lang="ru-RU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Большая, в сравнении с энцефалографами, частота дискретизации.</a:t>
            </a:r>
          </a:p>
          <a:p>
            <a:pPr lvl="1"/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Открытый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API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для соединения с имеющимся программным комплексом.</a:t>
            </a:r>
            <a:endParaRPr lang="ru-RU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AC5ECF3-2C82-4DA8-A268-66BD65734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dirty="0"/>
              <a:t>	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43B7E7F-E761-481D-B9DF-0E4BD6C9CE3F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dirty="0">
                <a:solidFill>
                  <a:srgbClr val="0070C0"/>
                </a:solidFill>
              </a:rPr>
              <a:t>С</a:t>
            </a:r>
            <a:r>
              <a:rPr lang="ru-RU" sz="4400" dirty="0">
                <a:solidFill>
                  <a:srgbClr val="0070C0"/>
                </a:solidFill>
              </a:rPr>
              <a:t>ПЕЦИАЛИЗИРОВАННАЯ АППАРАТУРА: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242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4382EA-B1A6-4D9F-8DB2-419DC8EF6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ХРАНЕНИЕ ИНФОРМАЦИИ: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AE7999-AB4B-43F3-ACFC-D97E98394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хранения результатов исследований используется собственный тип файлов, который хранит: </a:t>
            </a:r>
          </a:p>
          <a:p>
            <a:pPr lvl="1"/>
            <a:r>
              <a:rPr lang="ru-RU" dirty="0"/>
              <a:t>Исходные данные, для последующего анализа и поиска новых способов анализа данных.</a:t>
            </a:r>
          </a:p>
          <a:p>
            <a:pPr lvl="1"/>
            <a:r>
              <a:rPr lang="ru-RU" dirty="0"/>
              <a:t>Преобразованные при помощи быстрого преобразования Фурье значения, для оптимизации работы программы и предотвращения повторных расчётов при формировании отчета.</a:t>
            </a:r>
          </a:p>
          <a:p>
            <a:pPr lvl="1"/>
            <a:r>
              <a:rPr lang="ru-RU" dirty="0"/>
              <a:t>Нормированные значения.</a:t>
            </a:r>
          </a:p>
          <a:p>
            <a:pPr lvl="1"/>
            <a:r>
              <a:rPr lang="ru-RU" dirty="0"/>
              <a:t>Пользовательские комментарии, интервалы измерений, информация об исследуемом объекте и так далее.</a:t>
            </a:r>
          </a:p>
        </p:txBody>
      </p:sp>
    </p:spTree>
    <p:extLst>
      <p:ext uri="{BB962C8B-B14F-4D97-AF65-F5344CB8AC3E}">
        <p14:creationId xmlns:p14="http://schemas.microsoft.com/office/powerpoint/2010/main" val="942749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4382EA-B1A6-4D9F-8DB2-419DC8EF6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НОРМИРОВАНИЕ ДАННЫХ: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BAE7999-AB4B-43F3-ACFC-D97E98394A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dirty="0"/>
                  <a:t>Исходные данные преобразуются при помощи БПФ для получения </a:t>
                </a:r>
                <a:r>
                  <a:rPr lang="ru-RU" b="0" i="0" dirty="0">
                    <a:solidFill>
                      <a:srgbClr val="202122"/>
                    </a:solidFill>
                    <a:effectLst/>
                  </a:rPr>
                  <a:t>коэффициентов амплитуд частот в исходном сигнале</a:t>
                </a:r>
              </a:p>
              <a:p>
                <a:r>
                  <a:rPr lang="ru-RU" dirty="0">
                    <a:solidFill>
                      <a:srgbClr val="202122"/>
                    </a:solidFill>
                  </a:rPr>
                  <a:t>После данные нормируются на фоновые значения по формуле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𝑎𝑡𝑎𝑛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endParaRPr lang="ru-RU" b="0" dirty="0"/>
              </a:p>
              <a:p>
                <a:pPr marL="0" indent="0">
                  <a:buNone/>
                </a:pPr>
                <a:r>
                  <a:rPr lang="ru-RU" dirty="0"/>
                  <a:t>   </a:t>
                </a:r>
                <a:r>
                  <a:rPr lang="ru-RU" sz="2000" dirty="0"/>
                  <a:t>где: </a:t>
                </a:r>
                <a:endParaRPr lang="en-US" b="0" dirty="0"/>
              </a:p>
              <a:p>
                <a:pPr marL="914400" lvl="2" indent="0">
                  <a:buNone/>
                </a:pPr>
                <a:r>
                  <a:rPr lang="en-US" dirty="0"/>
                  <a:t>Ni – </a:t>
                </a:r>
                <a:r>
                  <a:rPr lang="ru-RU" dirty="0"/>
                  <a:t>Нормированное значение</a:t>
                </a:r>
              </a:p>
              <a:p>
                <a:pPr marL="914400" lvl="2" indent="0">
                  <a:buNone/>
                </a:pPr>
                <a:r>
                  <a:rPr lang="en-US" dirty="0"/>
                  <a:t>Pi – </a:t>
                </a:r>
                <a:r>
                  <a:rPr lang="ru-RU" dirty="0"/>
                  <a:t>Фоновое значение (Преобразованное)</a:t>
                </a:r>
              </a:p>
              <a:p>
                <a:pPr marL="914400" lvl="2" indent="0">
                  <a:buNone/>
                </a:pPr>
                <a:r>
                  <a:rPr lang="en-US" dirty="0"/>
                  <a:t>Ri – </a:t>
                </a:r>
                <a:r>
                  <a:rPr lang="ru-RU" dirty="0"/>
                  <a:t>Считанное значение (Преобразованное)</a:t>
                </a:r>
              </a:p>
              <a:p>
                <a:pPr marL="914400" lvl="2" indent="0">
                  <a:buNone/>
                </a:pPr>
                <a:r>
                  <a:rPr lang="en-US" dirty="0" err="1"/>
                  <a:t>i</a:t>
                </a:r>
                <a:r>
                  <a:rPr lang="en-US" dirty="0"/>
                  <a:t> – </a:t>
                </a:r>
                <a:r>
                  <a:rPr lang="ru-RU" dirty="0"/>
                  <a:t>Индекс массива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BAE7999-AB4B-43F3-ACFC-D97E98394A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5346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87C23-3340-4B1C-A634-31568DF1E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2568"/>
            <a:ext cx="10515600" cy="3674395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настоящее время анализ ЭЭГ является, например, единственно доступным объективным способом изучения работы головного мозга спортсменов, задействованных в стрелковых видах спорта.</a:t>
            </a:r>
            <a:r>
              <a:rPr lang="ru-RU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Установлено, что у спортсменов ациклических видов спорта сила мышечного сокращения коррелирует с усилением мощности высокочастотных составляющих ЭЭГ практически по всей поверхности коры. </a:t>
            </a:r>
          </a:p>
          <a:p>
            <a:pPr algn="just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ЭЭГ анализ позволяет изучить влияние фармакологических средств на активность мозга с целью повышения качества результатов доклинических и клинических исследований.</a:t>
            </a:r>
          </a:p>
          <a:p>
            <a:pPr algn="just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рогнозировать психоактивные свойства биологически активных соединений и их комбинаций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3A1F610-DEC8-41AC-B4FB-43F9EA66B536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dirty="0">
                <a:solidFill>
                  <a:srgbClr val="0070C0"/>
                </a:solidFill>
              </a:rPr>
              <a:t>НЕЙРОВИЗУАЛИЗАЦИЯ ЭФФЕКТОВ ПСИХОТРОПНЫХ СРЕДСТВ</a:t>
            </a:r>
          </a:p>
        </p:txBody>
      </p:sp>
    </p:spTree>
    <p:extLst>
      <p:ext uri="{BB962C8B-B14F-4D97-AF65-F5344CB8AC3E}">
        <p14:creationId xmlns:p14="http://schemas.microsoft.com/office/powerpoint/2010/main" val="1693776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BAE7999-AB4B-43F3-ACFC-D97E98394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8543"/>
            <a:ext cx="10515600" cy="4598420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Данное оборудование адаптировано под поставленные задачи и успешно применяется в научной работе НЦБМТ ФМБА России, направленной на </a:t>
            </a:r>
            <a:r>
              <a:rPr lang="ru-RU" sz="2400" dirty="0" err="1"/>
              <a:t>нейровизуализацию</a:t>
            </a:r>
            <a:r>
              <a:rPr lang="ru-RU" sz="2400" dirty="0"/>
              <a:t> </a:t>
            </a:r>
            <a:r>
              <a:rPr lang="ru-RU" sz="2400" dirty="0" err="1"/>
              <a:t>интрацентральных</a:t>
            </a:r>
            <a:r>
              <a:rPr lang="ru-RU" sz="2400" dirty="0"/>
              <a:t> отношений головного мозга, анализ когнитивных функций и иных информативных параметров функционального состояния крупных лабораторных животных (кошек) с дальнейшей экстраполяцией результатов в отношении медицинских работников, спортсменов и спецконтингента.</a:t>
            </a:r>
          </a:p>
          <a:p>
            <a:pPr algn="just"/>
            <a:r>
              <a:rPr lang="ru-RU" sz="2400" dirty="0"/>
              <a:t>Инновационные технологии детекции и распознавания сложных преобразований ЭГ мозга обеспечивают совершенствование исследований в области фармакологической коррекции </a:t>
            </a:r>
            <a:r>
              <a:rPr lang="ru-RU" sz="2400" dirty="0" err="1"/>
              <a:t>интрацентральных</a:t>
            </a:r>
            <a:r>
              <a:rPr lang="ru-RU" sz="2400" dirty="0"/>
              <a:t> отношений головного мозга, в т.ч. с помощью </a:t>
            </a:r>
            <a:r>
              <a:rPr lang="ru-RU" sz="2400" dirty="0" err="1"/>
              <a:t>нейропсихоактивных</a:t>
            </a:r>
            <a:r>
              <a:rPr lang="ru-RU" sz="2400" dirty="0"/>
              <a:t> средств направленного действия.</a:t>
            </a:r>
          </a:p>
          <a:p>
            <a:pPr algn="just"/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A813736-5B2D-4113-9366-39923E205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РЕЗУЛЬТАТЫ:</a:t>
            </a:r>
          </a:p>
        </p:txBody>
      </p:sp>
    </p:spTree>
    <p:extLst>
      <p:ext uri="{BB962C8B-B14F-4D97-AF65-F5344CB8AC3E}">
        <p14:creationId xmlns:p14="http://schemas.microsoft.com/office/powerpoint/2010/main" val="513839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629</Words>
  <Application>Microsoft Office PowerPoint</Application>
  <PresentationFormat>Широкоэкранный</PresentationFormat>
  <Paragraphs>50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Office Theme</vt:lpstr>
      <vt:lpstr>  Использование оригинального прецизионного многоканального аналогово-цифрового преобразователя в ээг-исследованиях в спорте</vt:lpstr>
      <vt:lpstr>ВВЕДЕНИЕ: </vt:lpstr>
      <vt:lpstr>АКТУАЛЬНОСТЬ: </vt:lpstr>
      <vt:lpstr>КРАТКИЙ ПРОЦЕСС ОБРАБОТКИ ДАННЫХ:</vt:lpstr>
      <vt:lpstr> </vt:lpstr>
      <vt:lpstr>ХРАНЕНИЕ ИНФОРМАЦИИ:</vt:lpstr>
      <vt:lpstr>НОРМИРОВАНИЕ ДАННЫХ:</vt:lpstr>
      <vt:lpstr>Презентация PowerPoint</vt:lpstr>
      <vt:lpstr>РЕЗУЛЬТАТЫ: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оригинального прецизионного многоканального аналогово-цифрового преобразователя в ээг-исследованиях в спорте</dc:title>
  <dc:creator>sergey_haritonov</dc:creator>
  <cp:lastModifiedBy>Гия</cp:lastModifiedBy>
  <cp:revision>8</cp:revision>
  <dcterms:created xsi:type="dcterms:W3CDTF">2021-05-25T10:55:49Z</dcterms:created>
  <dcterms:modified xsi:type="dcterms:W3CDTF">2021-05-26T09:55:10Z</dcterms:modified>
</cp:coreProperties>
</file>