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32" r:id="rId6"/>
    <p:sldMasterId id="2147483744" r:id="rId7"/>
    <p:sldMasterId id="2147483756" r:id="rId8"/>
  </p:sldMasterIdLst>
  <p:sldIdLst>
    <p:sldId id="265" r:id="rId9"/>
    <p:sldId id="256" r:id="rId10"/>
    <p:sldId id="258" r:id="rId11"/>
    <p:sldId id="257" r:id="rId12"/>
    <p:sldId id="259" r:id="rId13"/>
    <p:sldId id="262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dirty="0"/>
              <a:t>КУЛЬТИВИРОВАНИЕ ЭМБРИОНОВ МЫШЕЙ НА РАЗЛИЧНЫХ ПИТАТЕЛЬНЫХ СРЕДАХ ДО СТАДИИ ДВУХ БЛАСТОМЕРОВ ПОСЛЕ МИКРОИНЪЕКЦИИ ГЕННО-ИНЖЕНЕРНОЙ КОНСТРУКЦИЕЙ.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286256"/>
            <a:ext cx="8032976" cy="200026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С.В. Максименко, Е.С. Савченко, Н.С.  Огнева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ФГБУН «Научный центр биомедицинских технологий ФМБА России», Московская область, 143442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832551" cy="73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978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6572296" cy="785819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культуральных сред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928670"/>
            <a:ext cx="7429552" cy="5286412"/>
          </a:xfrm>
        </p:spPr>
        <p:txBody>
          <a:bodyPr>
            <a:normAutofit fontScale="92500"/>
          </a:bodyPr>
          <a:lstStyle/>
          <a:p>
            <a:pPr algn="l"/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Преимплантационные эмбрионы мышей на сегодняшний день остаются самой популярной моделью, которая обычно используется для исследования раннего развития млекопитающих.</a:t>
            </a:r>
          </a:p>
          <a:p>
            <a:pPr algn="l"/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Качество эмбрионов является ключевым фактором для осуществления успешного экстракорпорального оплодотворения, поскольку преимплантационные эмбрионы млекопитающих оказываются чувствительными к среде, в которой они развиваются, и эта чувствительность может привести к долгосрочным изменениям характеристик роста и фенотипа плода в послеродовом периоде, что имеет значение для клинического здоровья животных.</a:t>
            </a:r>
          </a:p>
          <a:p>
            <a:pPr algn="l"/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В настоящее время существует разнообразие питательных сред для культивирования in vitro преимплантационных эмбрионов млекопитающих. Качественный и количественный состав этих сред может оказывать существенное влияние на пре- и постимплантационное развитие.</a:t>
            </a:r>
          </a:p>
          <a:p>
            <a:pPr algn="l"/>
            <a:r>
              <a:rPr lang="ru-RU" sz="1800" dirty="0">
                <a:solidFill>
                  <a:schemeClr val="tx1">
                    <a:lumMod val="95000"/>
                  </a:schemeClr>
                </a:solidFill>
              </a:rPr>
              <a:t>Для определения наиболее эффективной культуральной среды нами было проведено исследование выживаемости эмбрионов мыши после микроинъекции генно-инженерной конструкции в пронуклеусы и дальнейшего культивирования на питательных средах М16 и </a:t>
            </a: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Onestep</a:t>
            </a:r>
            <a:r>
              <a:rPr lang="ru-RU" sz="1600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Подготовка животных к эксперименту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ru-RU" sz="2000" dirty="0"/>
              <a:t>В качестве самок-доноров были использованы самки F1 мышей линии C57Bl/6×CBA в возрасте три недели и массой 18-20 граммов. Мышей содержали в виварии с контролируемой температурой и освещением, на стерилизованной подстилке, со свободным доступом к пище и воде без ограничений, при световом периоде 12 часов света и 12 часов темноты.</a:t>
            </a:r>
          </a:p>
          <a:p>
            <a:r>
              <a:rPr lang="ru-RU" sz="2000" dirty="0"/>
              <a:t>Для вызывания суперовуляции использовали метод гормональной стимуляции – самкам в первый день в 14:00 внутрибрюшинно вводили по 7,5 </a:t>
            </a:r>
            <a:r>
              <a:rPr lang="ru-RU" sz="2000" dirty="0" err="1"/>
              <a:t>Ед</a:t>
            </a:r>
            <a:r>
              <a:rPr lang="ru-RU" sz="2000" dirty="0"/>
              <a:t> препарата, содержащего сыворотку жеребых кобыл, а через 47 часов, в 13:00 внутрибрюшинно вводили 7,5 ЕД хорионического гонадотропина человека. После введения хорионического гонадотропина подсаживали самок к плодовитым самцам той же линии из расчета 1:1. Результативность оплодотворения определяли по наличию копуляционной пробки на следующий день. Самок с копуляционными пробками считали оплодотвоенными.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Микроинъекция генно-инженерной конструкции </a:t>
            </a:r>
            <a:br>
              <a:rPr lang="ru-RU" sz="2400" b="1" dirty="0"/>
            </a:br>
            <a:r>
              <a:rPr lang="ru-RU" sz="2400" b="1" dirty="0"/>
              <a:t>в пронуклеусы зигот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5072097"/>
          </a:xfrm>
        </p:spPr>
        <p:txBody>
          <a:bodyPr>
            <a:normAutofit lnSpcReduction="10000"/>
          </a:bodyPr>
          <a:lstStyle/>
          <a:p>
            <a:r>
              <a:rPr lang="ru-RU" sz="1800" dirty="0"/>
              <a:t>Для микроинъекции отбирали оплодотворенные эмбрионы хорошего качества с двумя четко просматриваемыми пронуклеусами. Эмбрионы были помещены в камеру Фон-Брюна с каплей манипуляционной среды М2, окруженной минеральным маслом. </a:t>
            </a:r>
          </a:p>
          <a:p>
            <a:r>
              <a:rPr lang="ru-RU" sz="1800" dirty="0"/>
              <a:t>Микроинъекцию проводили в более крупный мужской пронуклеус зиготы иглой (диаметром до 1 мкм) на световом инвертированном микроскопе Nikon, оснащенным оптикой Номарского и микроманипуляторами.</a:t>
            </a:r>
          </a:p>
          <a:p>
            <a:r>
              <a:rPr lang="ru-RU" sz="1800" dirty="0"/>
              <a:t>Степень наполнения пронуклеуса определяли визуально. </a:t>
            </a:r>
          </a:p>
          <a:p>
            <a:r>
              <a:rPr lang="ru-RU" sz="1800" dirty="0"/>
              <a:t>Для выявления эффективности культивирования все эмбрионы были разделены на четыре группы – две опытные и две контрольные. Эмбрионы первой опытной группы в количестве 159 штук были микроинъециованы генно-инженерной конструкцией и поставлены на культивирование в среде М16, а эмбрионы второй опытной группы в количестве 158 штук – в среде </a:t>
            </a:r>
            <a:r>
              <a:rPr lang="en-US" sz="1800" dirty="0"/>
              <a:t>Onestep</a:t>
            </a:r>
            <a:r>
              <a:rPr lang="ru-RU" sz="1800" dirty="0"/>
              <a:t>. </a:t>
            </a:r>
          </a:p>
          <a:p>
            <a:r>
              <a:rPr lang="ru-RU" sz="1800" dirty="0"/>
              <a:t>В контрольных группах эмбрионы культивировались в тех же средах, но микроинъекция не проводилась. Количество эмбрионов контрольной группы в среде М16 составило 165 штук, а в среде </a:t>
            </a:r>
            <a:r>
              <a:rPr lang="en-US" sz="1800" dirty="0"/>
              <a:t>Onestep </a:t>
            </a:r>
            <a:r>
              <a:rPr lang="ru-RU" sz="1800" dirty="0"/>
              <a:t>– 156 штук соответственно.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После микроинъекции эмбрионы помещали в предварительно загазованные культуральные среды М16(</a:t>
            </a:r>
            <a:r>
              <a:rPr lang="ru-RU" dirty="0" err="1"/>
              <a:t>Sigma</a:t>
            </a:r>
            <a:r>
              <a:rPr lang="ru-RU" dirty="0"/>
              <a:t> Aldrich)  и Onestep(</a:t>
            </a:r>
            <a:r>
              <a:rPr lang="en-US" dirty="0" err="1"/>
              <a:t>Vitromed</a:t>
            </a:r>
            <a:r>
              <a:rPr lang="ru-RU" dirty="0"/>
              <a:t>) в каплях среды объемом 36 мкл под легким минеральным маслом в газовой фазе, содержащей 5% СО2, при температуре 37°С и культивировали в течение 24 часов до стадии двух бластомеров. Культуральные среды не менялись в течение 24 часов культивирования.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Культивирование эмбрионов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Autofit/>
          </a:bodyPr>
          <a:lstStyle/>
          <a:p>
            <a:r>
              <a:rPr lang="ru-RU" sz="1800" b="1" i="1" dirty="0"/>
              <a:t>Таблица 1</a:t>
            </a:r>
            <a:br>
              <a:rPr lang="ru-RU" sz="1800" dirty="0"/>
            </a:br>
            <a:r>
              <a:rPr lang="ru-RU" sz="1800" i="1" dirty="0"/>
              <a:t>Сравнение эффективности культуральных сред при культивировании микроинъецированных и интактных эмбрионов</a:t>
            </a:r>
            <a:endParaRPr lang="ru-RU" sz="1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229600" cy="5558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7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Экспериментальная группа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эмбрионовпоставленных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на культивирование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продробившихся эмбрионов после культивирования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Процент продробившихся эмбрионов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7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Опытная №1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(Среда М16, микроинъецированные эмбрионы)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91,2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7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опытная №2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(Среда Onestep, микроинъецированные эмбрионы)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Контрольная №1 (Среда М16, интактные эмбрионы)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166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3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Контрольная №2 (Среда Onestep,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интактные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эмбрионы)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98,0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642918"/>
            <a:ext cx="2428892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Результаты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100" dirty="0"/>
              <a:t>Как видно из данных таблицы 1 количество микроинъецированных эмбрионов, поставленных на культивирование в среде М16 составило 159. Из них после 24 часов культивирования до стадии двух бластомеров достигло 145 эмбрионов, что составило 91,2%. </a:t>
            </a:r>
          </a:p>
          <a:p>
            <a:r>
              <a:rPr lang="ru-RU" sz="2100" dirty="0"/>
              <a:t>В среде Onestep было поставлено на культивирование 158 микроинъецированных эмбрионов. Из них до стадии двух бластомеров достигло 149 эмбрионов, что составило 94,3%. Это на 3,1% больше, чем на среде М16. </a:t>
            </a:r>
          </a:p>
          <a:p>
            <a:r>
              <a:rPr lang="ru-RU" sz="2100" dirty="0"/>
              <a:t>Также среда Onestep показала более лучшие результаты при культивировании интактных эмбрионов по сравнению со средой М16. </a:t>
            </a:r>
          </a:p>
          <a:p>
            <a:r>
              <a:rPr lang="ru-RU" sz="2100" dirty="0"/>
              <a:t>При постановке на культивирование  166 эмбрионов в среде М16 до стадии двух бластомеров продробились 159 эмбрионов, что составило 96,3%, в то время как на среде Onestep при постановке на культивирование 156 эмбрионов продробились 153, что составило 98,0%.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Таким образом, среда  Onestep эффективнее М16 на 3,1% при культивировании микроинъецированных эмбрионов, и на 2,2% для интактных эмбрионов. </a:t>
            </a:r>
          </a:p>
          <a:p>
            <a:r>
              <a:rPr lang="ru-RU" dirty="0"/>
              <a:t> Из этого следует, что </a:t>
            </a:r>
            <a:r>
              <a:rPr lang="ru-RU" dirty="0" err="1"/>
              <a:t>культуральная</a:t>
            </a:r>
            <a:r>
              <a:rPr lang="ru-RU" dirty="0"/>
              <a:t> среда Onestep эффективнее, чем среда М16 и является более предпочтительной для использования при получении трансгенных мышей.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29" y="1052736"/>
            <a:ext cx="7595184" cy="1187704"/>
          </a:xfrm>
        </p:spPr>
        <p:txBody>
          <a:bodyPr>
            <a:normAutofit/>
          </a:bodyPr>
          <a:lstStyle/>
          <a:p>
            <a:r>
              <a:rPr lang="ru-RU" sz="4400" dirty="0"/>
              <a:t>СПАСИБО ЗА ВНИМАНИЕ!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3662B710-02A9-46B6-A769-172D40CA8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099" y="3789040"/>
            <a:ext cx="7019057" cy="145488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Максименко Сергей Васильевич</a:t>
            </a:r>
          </a:p>
          <a:p>
            <a:pPr algn="ctr"/>
            <a:endParaRPr lang="en-US" dirty="0"/>
          </a:p>
          <a:p>
            <a:pPr algn="ctr"/>
            <a:r>
              <a:rPr lang="ru-RU" dirty="0"/>
              <a:t>Электронная почта </a:t>
            </a:r>
            <a:r>
              <a:rPr lang="en-US" dirty="0"/>
              <a:t>vx136@rambler.ru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814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17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34" baseType="lpstr">
      <vt:lpstr>Arial</vt:lpstr>
      <vt:lpstr>Book Antiqua</vt:lpstr>
      <vt:lpstr>Bookman Old Style</vt:lpstr>
      <vt:lpstr>Calibri</vt:lpstr>
      <vt:lpstr>Cambria</vt:lpstr>
      <vt:lpstr>Constantia</vt:lpstr>
      <vt:lpstr>Franklin Gothic Book</vt:lpstr>
      <vt:lpstr>Georgia</vt:lpstr>
      <vt:lpstr>Gill Sans MT</vt:lpstr>
      <vt:lpstr>Lucida Sans</vt:lpstr>
      <vt:lpstr>Lucida Sans Unicode</vt:lpstr>
      <vt:lpstr>Times New Roman</vt:lpstr>
      <vt:lpstr>Trebuchet MS</vt:lpstr>
      <vt:lpstr>Verdana</vt:lpstr>
      <vt:lpstr>Wingdings</vt:lpstr>
      <vt:lpstr>Wingdings 2</vt:lpstr>
      <vt:lpstr>Wingdings 3</vt:lpstr>
      <vt:lpstr>Городская</vt:lpstr>
      <vt:lpstr>Техническая</vt:lpstr>
      <vt:lpstr>Начальная</vt:lpstr>
      <vt:lpstr>Апекс</vt:lpstr>
      <vt:lpstr>Поток</vt:lpstr>
      <vt:lpstr>Открытая</vt:lpstr>
      <vt:lpstr>Официальная</vt:lpstr>
      <vt:lpstr>Тема Office</vt:lpstr>
      <vt:lpstr>КУЛЬТИВИРОВАНИЕ ЭМБРИОНОВ МЫШЕЙ НА РАЗЛИЧНЫХ ПИТАТЕЛЬНЫХ СРЕДАХ ДО СТАДИИ ДВУХ БЛАСТОМЕРОВ ПОСЛЕ МИКРОИНЪЕКЦИИ ГЕННО-ИНЖЕНЕРНОЙ КОНСТРУКЦИЕЙ.</vt:lpstr>
      <vt:lpstr>Значение культуральных сред</vt:lpstr>
      <vt:lpstr>Подготовка животных к эксперименту</vt:lpstr>
      <vt:lpstr>Микроинъекция генно-инженерной конструкции  в пронуклеусы зигот</vt:lpstr>
      <vt:lpstr>Культивирование эмбрионов</vt:lpstr>
      <vt:lpstr>Таблица 1 Сравнение эффективности культуральных сред при культивировании микроинъецированных и интактных эмбрионов</vt:lpstr>
      <vt:lpstr>Результаты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КУЛЬТИВИРОВАНИЕ ЭМБРИОНОВ МЫШЕЙ НА РАЗЛИЧНЫХ ПИТАТЕЛЬНЫХ СРЕДАХ ДО СТАДИИ ДВУХ БЛАСТОМЕРОВ ПОСЛЕ МИКРОИНЪЕКЦИИ ГЕННО-ИНЖЕНЕРНОЙ КОНСТРУКЦИЕЙ.</dc:title>
  <dc:creator>Serg</dc:creator>
  <cp:lastModifiedBy>МЕЛ</cp:lastModifiedBy>
  <cp:revision>16</cp:revision>
  <dcterms:created xsi:type="dcterms:W3CDTF">2021-05-18T00:42:35Z</dcterms:created>
  <dcterms:modified xsi:type="dcterms:W3CDTF">2021-05-19T07:33:09Z</dcterms:modified>
</cp:coreProperties>
</file>