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3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аммиак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80</c:v>
                </c:pt>
                <c:pt idx="4">
                  <c:v>120</c:v>
                </c:pt>
                <c:pt idx="5">
                  <c:v>145</c:v>
                </c:pt>
                <c:pt idx="6">
                  <c:v>180</c:v>
                </c:pt>
                <c:pt idx="7">
                  <c:v>210</c:v>
                </c:pt>
                <c:pt idx="8">
                  <c:v>250</c:v>
                </c:pt>
                <c:pt idx="9">
                  <c:v>280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100</c:v>
                </c:pt>
                <c:pt idx="1">
                  <c:v>119</c:v>
                </c:pt>
                <c:pt idx="2">
                  <c:v>140</c:v>
                </c:pt>
                <c:pt idx="3">
                  <c:v>266</c:v>
                </c:pt>
                <c:pt idx="4">
                  <c:v>307</c:v>
                </c:pt>
                <c:pt idx="5">
                  <c:v>406</c:v>
                </c:pt>
                <c:pt idx="6">
                  <c:v>516</c:v>
                </c:pt>
                <c:pt idx="7">
                  <c:v>547</c:v>
                </c:pt>
                <c:pt idx="8">
                  <c:v>562</c:v>
                </c:pt>
                <c:pt idx="9">
                  <c:v>609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лактат</c:v>
                </c:pt>
              </c:strCache>
            </c:strRef>
          </c:tx>
          <c:spPr>
            <a:ln w="222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Лист1!$A$2:$A$11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80</c:v>
                </c:pt>
                <c:pt idx="4">
                  <c:v>120</c:v>
                </c:pt>
                <c:pt idx="5">
                  <c:v>145</c:v>
                </c:pt>
                <c:pt idx="6">
                  <c:v>180</c:v>
                </c:pt>
                <c:pt idx="7">
                  <c:v>210</c:v>
                </c:pt>
                <c:pt idx="8">
                  <c:v>250</c:v>
                </c:pt>
                <c:pt idx="9">
                  <c:v>280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109</c:v>
                </c:pt>
                <c:pt idx="3">
                  <c:v>155</c:v>
                </c:pt>
                <c:pt idx="4">
                  <c:v>173</c:v>
                </c:pt>
                <c:pt idx="5">
                  <c:v>191</c:v>
                </c:pt>
                <c:pt idx="6">
                  <c:v>209</c:v>
                </c:pt>
                <c:pt idx="7">
                  <c:v>264</c:v>
                </c:pt>
                <c:pt idx="8">
                  <c:v>345</c:v>
                </c:pt>
                <c:pt idx="9">
                  <c:v>455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288006472"/>
        <c:axId val="288007256"/>
      </c:lineChart>
      <c:catAx>
        <c:axId val="2880064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Мощность нагрузки, ватты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8007256"/>
        <c:crosses val="autoZero"/>
        <c:auto val="1"/>
        <c:lblAlgn val="ctr"/>
        <c:lblOffset val="100"/>
        <c:noMultiLvlLbl val="0"/>
      </c:catAx>
      <c:valAx>
        <c:axId val="2880072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Концентрация в крови, % от значений в состоянии покоя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80064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аммиак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Лист1!$A$2:$A$8</c:f>
              <c:numCache>
                <c:formatCode>General</c:formatCode>
                <c:ptCount val="7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610</c:v>
                </c:pt>
                <c:pt idx="1">
                  <c:v>734</c:v>
                </c:pt>
                <c:pt idx="2">
                  <c:v>641</c:v>
                </c:pt>
                <c:pt idx="3">
                  <c:v>462</c:v>
                </c:pt>
                <c:pt idx="4">
                  <c:v>391</c:v>
                </c:pt>
                <c:pt idx="5">
                  <c:v>338</c:v>
                </c:pt>
                <c:pt idx="6">
                  <c:v>291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лактат</c:v>
                </c:pt>
              </c:strCache>
            </c:strRef>
          </c:tx>
          <c:spPr>
            <a:ln w="222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Лист1!$A$2:$A$8</c:f>
              <c:numCache>
                <c:formatCode>General</c:formatCode>
                <c:ptCount val="7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455</c:v>
                </c:pt>
                <c:pt idx="1">
                  <c:v>545</c:v>
                </c:pt>
                <c:pt idx="2">
                  <c:v>709</c:v>
                </c:pt>
                <c:pt idx="3">
                  <c:v>773</c:v>
                </c:pt>
                <c:pt idx="4">
                  <c:v>827</c:v>
                </c:pt>
                <c:pt idx="5">
                  <c:v>854</c:v>
                </c:pt>
                <c:pt idx="6">
                  <c:v>809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354152384"/>
        <c:axId val="354149248"/>
      </c:lineChart>
      <c:catAx>
        <c:axId val="3541523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Восстановление, секунды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4149248"/>
        <c:crosses val="autoZero"/>
        <c:auto val="1"/>
        <c:lblAlgn val="ctr"/>
        <c:lblOffset val="100"/>
        <c:noMultiLvlLbl val="0"/>
      </c:catAx>
      <c:valAx>
        <c:axId val="3541492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Концентрация в крови, % от значений в состоянии покоя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4152384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88321167883211"/>
          <c:y val="0.10460251046025104"/>
          <c:w val="0.81569343065693434"/>
          <c:h val="0.56903765690376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СТГ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0</c:v>
                </c:pt>
                <c:pt idx="1">
                  <c:v>0.15</c:v>
                </c:pt>
                <c:pt idx="2">
                  <c:v>0.3</c:v>
                </c:pt>
                <c:pt idx="3">
                  <c:v>0.5</c:v>
                </c:pt>
                <c:pt idx="4">
                  <c:v>0.7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11.5</c:v>
                </c:pt>
                <c:pt idx="1">
                  <c:v>12.5</c:v>
                </c:pt>
                <c:pt idx="2">
                  <c:v>30.5</c:v>
                </c:pt>
                <c:pt idx="3">
                  <c:v>51.5</c:v>
                </c:pt>
                <c:pt idx="4">
                  <c:v>51.2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53611312"/>
        <c:axId val="353608568"/>
      </c:barChart>
      <c:catAx>
        <c:axId val="353611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Доля орнитина в рационе, %</a:t>
                </a:r>
              </a:p>
            </c:rich>
          </c:tx>
          <c:layout>
            <c:manualLayout>
              <c:xMode val="edge"/>
              <c:yMode val="edge"/>
              <c:x val="0.38321167883211676"/>
              <c:y val="0.832635983263598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608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3608568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Уровень СТГ в плазме крови, мкг/л</a:t>
                </a:r>
              </a:p>
            </c:rich>
          </c:tx>
          <c:layout>
            <c:manualLayout>
              <c:xMode val="edge"/>
              <c:yMode val="edge"/>
              <c:x val="2.0072992700729927E-2"/>
              <c:y val="5.439330543933054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crossAx val="35361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47BD1-7818-4548-A96B-04327EA72B5A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F7EF-BF05-467C-827D-E8DFB89E66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522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9622" y="516131"/>
            <a:ext cx="9588372" cy="250921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FF"/>
                </a:solidFill>
              </a:rPr>
              <a:t>Эндогенный аммиак как фактор снижения физической работоспособности</a:t>
            </a:r>
            <a:endParaRPr lang="ru-RU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2199503"/>
          </a:xfrm>
        </p:spPr>
        <p:txBody>
          <a:bodyPr>
            <a:normAutofit/>
          </a:bodyPr>
          <a:lstStyle/>
          <a:p>
            <a:pPr algn="r"/>
            <a:r>
              <a:rPr lang="ru-RU" cap="none" dirty="0">
                <a:solidFill>
                  <a:schemeClr val="tx1"/>
                </a:solidFill>
              </a:rPr>
              <a:t>доктор медицинских наук профессор</a:t>
            </a:r>
          </a:p>
          <a:p>
            <a:pPr algn="r"/>
            <a:r>
              <a:rPr lang="ru-RU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ШУСТОВ </a:t>
            </a:r>
            <a:r>
              <a:rPr lang="ru-RU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ЕВГЕНИЙ </a:t>
            </a:r>
            <a:r>
              <a:rPr lang="ru-RU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БОРИСОВИЧ </a:t>
            </a:r>
            <a:endParaRPr lang="ru-RU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cap="none" dirty="0" smtClean="0">
                <a:solidFill>
                  <a:schemeClr val="tx1"/>
                </a:solidFill>
              </a:rPr>
              <a:t>доктор медицинских наук профессор</a:t>
            </a:r>
          </a:p>
          <a:p>
            <a:pPr algn="r"/>
            <a:r>
              <a:rPr lang="ru-RU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ОКОВИТЫЙ СЕРГЕЙ ВЛАДИМИРОВИЧ</a:t>
            </a:r>
            <a:endParaRPr lang="ru-RU" b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3727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Энергообеспечение мышечной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12851"/>
            <a:ext cx="10363826" cy="5162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срочной фазе </a:t>
            </a:r>
            <a:r>
              <a:rPr lang="ru-RU" dirty="0" err="1"/>
              <a:t>постнагрузочного</a:t>
            </a:r>
            <a:r>
              <a:rPr lang="ru-RU" dirty="0"/>
              <a:t> восстановления окислительное </a:t>
            </a:r>
            <a:r>
              <a:rPr lang="ru-RU" dirty="0" err="1"/>
              <a:t>фосфорилирование</a:t>
            </a:r>
            <a:r>
              <a:rPr lang="ru-RU" dirty="0"/>
              <a:t> не играет ключевой роли в </a:t>
            </a:r>
            <a:r>
              <a:rPr lang="ru-RU" dirty="0" err="1"/>
              <a:t>ресинтезе</a:t>
            </a:r>
            <a:r>
              <a:rPr lang="ru-RU" dirty="0"/>
              <a:t> АТФ. Более значимым </a:t>
            </a:r>
            <a:r>
              <a:rPr lang="ru-RU" dirty="0" smtClean="0"/>
              <a:t>(при </a:t>
            </a:r>
            <a:r>
              <a:rPr lang="ru-RU" dirty="0"/>
              <a:t>истощающих нагрузках, выраженном утомлении и переутомлении, перетренированности) является </a:t>
            </a:r>
            <a:r>
              <a:rPr lang="ru-RU" dirty="0" err="1"/>
              <a:t>алактатный</a:t>
            </a:r>
            <a:r>
              <a:rPr lang="ru-RU" dirty="0"/>
              <a:t> путь, использующий продукты деградации АТФ, такие как АДФ и АМФ. Он реализуется по механизму </a:t>
            </a:r>
            <a:r>
              <a:rPr lang="ru-RU" b="1" dirty="0" err="1">
                <a:solidFill>
                  <a:srgbClr val="FF00FF"/>
                </a:solidFill>
              </a:rPr>
              <a:t>аденилаткиназной</a:t>
            </a:r>
            <a:r>
              <a:rPr lang="ru-RU" b="1" dirty="0">
                <a:solidFill>
                  <a:srgbClr val="FF00FF"/>
                </a:solidFill>
              </a:rPr>
              <a:t> реакции</a:t>
            </a:r>
            <a:r>
              <a:rPr lang="ru-RU" dirty="0"/>
              <a:t>, в ходе которой </a:t>
            </a:r>
            <a:r>
              <a:rPr lang="ru-RU" b="1" dirty="0">
                <a:solidFill>
                  <a:srgbClr val="FF00FF"/>
                </a:solidFill>
              </a:rPr>
              <a:t>2 молекулы АДФ превращаются в 1 молекулу АТФ и 1 молекулу АМФ</a:t>
            </a:r>
            <a:r>
              <a:rPr lang="ru-RU" dirty="0"/>
              <a:t>. В мышечной ткани эту реакцию катализирует </a:t>
            </a:r>
            <a:r>
              <a:rPr lang="ru-RU" dirty="0" err="1" smtClean="0"/>
              <a:t>миокиназа</a:t>
            </a:r>
            <a:r>
              <a:rPr lang="ru-RU" dirty="0" smtClean="0"/>
              <a:t>. </a:t>
            </a:r>
            <a:r>
              <a:rPr lang="ru-RU" dirty="0"/>
              <a:t>Этот механизм запускается высоким уровнем концентрации АДФ в мышцах, который может возникнуть при исчерпании иных путей </a:t>
            </a:r>
            <a:r>
              <a:rPr lang="ru-RU" dirty="0" err="1"/>
              <a:t>ресинтеза</a:t>
            </a:r>
            <a:r>
              <a:rPr lang="ru-RU" dirty="0"/>
              <a:t> АТФ. Для обеспечения высокой скорости протекания </a:t>
            </a:r>
            <a:r>
              <a:rPr lang="ru-RU" dirty="0" err="1"/>
              <a:t>миокиназной</a:t>
            </a:r>
            <a:r>
              <a:rPr lang="ru-RU" dirty="0"/>
              <a:t> реакции необходима быстрая дальнейшая деградация АМФ и вывод из скелетных мышц ее метаболита – </a:t>
            </a:r>
            <a:r>
              <a:rPr lang="ru-RU" dirty="0" err="1"/>
              <a:t>инозинмонофосфата</a:t>
            </a:r>
            <a:r>
              <a:rPr lang="ru-RU" dirty="0"/>
              <a:t> (ИМФ). Именно этот процесс и сопряжен с генерацией аммиака активно работающими скелетными </a:t>
            </a:r>
            <a:r>
              <a:rPr lang="ru-RU" dirty="0" smtClean="0"/>
              <a:t>мышцами. 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21475" y="32034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074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Энергообеспечение мышечной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12851"/>
            <a:ext cx="10363826" cy="5162550"/>
          </a:xfrm>
        </p:spPr>
        <p:txBody>
          <a:bodyPr>
            <a:normAutofit lnSpcReduction="10000"/>
          </a:bodyPr>
          <a:lstStyle/>
          <a:p>
            <a:r>
              <a:rPr lang="ru-RU" b="1" i="1" dirty="0">
                <a:solidFill>
                  <a:srgbClr val="FF00FF"/>
                </a:solidFill>
              </a:rPr>
              <a:t>AMP + H</a:t>
            </a:r>
            <a:r>
              <a:rPr lang="ru-RU" b="1" i="1" baseline="-25000" dirty="0">
                <a:solidFill>
                  <a:srgbClr val="FF00FF"/>
                </a:solidFill>
              </a:rPr>
              <a:t>2</a:t>
            </a:r>
            <a:r>
              <a:rPr lang="ru-RU" b="1" i="1" dirty="0">
                <a:solidFill>
                  <a:srgbClr val="FF00FF"/>
                </a:solidFill>
              </a:rPr>
              <a:t>0 = IMP + NH</a:t>
            </a:r>
            <a:r>
              <a:rPr lang="ru-RU" b="1" i="1" baseline="-25000" dirty="0">
                <a:solidFill>
                  <a:srgbClr val="FF00FF"/>
                </a:solidFill>
              </a:rPr>
              <a:t>3</a:t>
            </a:r>
            <a:r>
              <a:rPr lang="ru-RU" baseline="-25000" dirty="0">
                <a:solidFill>
                  <a:srgbClr val="FF00FF"/>
                </a:solidFill>
              </a:rPr>
              <a:t> </a:t>
            </a:r>
            <a:r>
              <a:rPr lang="ru-RU" dirty="0"/>
              <a:t>(реакция катализируется </a:t>
            </a:r>
            <a:r>
              <a:rPr lang="ru-RU" dirty="0" err="1"/>
              <a:t>аденилатдеаминазой</a:t>
            </a:r>
            <a:r>
              <a:rPr lang="ru-RU" dirty="0"/>
              <a:t>)</a:t>
            </a:r>
          </a:p>
          <a:p>
            <a:r>
              <a:rPr lang="en-US" b="1" i="1" dirty="0">
                <a:solidFill>
                  <a:srgbClr val="FF00FF"/>
                </a:solidFill>
              </a:rPr>
              <a:t>IMP</a:t>
            </a:r>
            <a:r>
              <a:rPr lang="ru-RU" b="1" i="1" dirty="0">
                <a:solidFill>
                  <a:srgbClr val="FF00FF"/>
                </a:solidFill>
              </a:rPr>
              <a:t> + </a:t>
            </a:r>
            <a:r>
              <a:rPr lang="ru-RU" b="1" i="1" dirty="0" err="1">
                <a:solidFill>
                  <a:srgbClr val="FF00FF"/>
                </a:solidFill>
              </a:rPr>
              <a:t>аспартат</a:t>
            </a:r>
            <a:r>
              <a:rPr lang="ru-RU" b="1" i="1" dirty="0">
                <a:solidFill>
                  <a:srgbClr val="FF00FF"/>
                </a:solidFill>
              </a:rPr>
              <a:t> + </a:t>
            </a:r>
            <a:r>
              <a:rPr lang="en-US" b="1" i="1" dirty="0">
                <a:solidFill>
                  <a:srgbClr val="FF00FF"/>
                </a:solidFill>
              </a:rPr>
              <a:t>GTP</a:t>
            </a:r>
            <a:r>
              <a:rPr lang="ru-RU" b="1" i="1" dirty="0">
                <a:solidFill>
                  <a:srgbClr val="FF00FF"/>
                </a:solidFill>
              </a:rPr>
              <a:t> = </a:t>
            </a:r>
            <a:r>
              <a:rPr lang="ru-RU" b="1" i="1" dirty="0" err="1">
                <a:solidFill>
                  <a:srgbClr val="FF00FF"/>
                </a:solidFill>
              </a:rPr>
              <a:t>аденилосукцинат</a:t>
            </a:r>
            <a:r>
              <a:rPr lang="ru-RU" b="1" i="1" dirty="0">
                <a:solidFill>
                  <a:srgbClr val="FF00FF"/>
                </a:solidFill>
              </a:rPr>
              <a:t> + </a:t>
            </a:r>
            <a:r>
              <a:rPr lang="en-US" b="1" i="1" dirty="0">
                <a:solidFill>
                  <a:srgbClr val="FF00FF"/>
                </a:solidFill>
              </a:rPr>
              <a:t>GDP</a:t>
            </a:r>
            <a:r>
              <a:rPr lang="ru-RU" b="1" i="1" dirty="0">
                <a:solidFill>
                  <a:srgbClr val="FF00FF"/>
                </a:solidFill>
              </a:rPr>
              <a:t> + </a:t>
            </a:r>
            <a:r>
              <a:rPr lang="en-US" b="1" i="1" dirty="0">
                <a:solidFill>
                  <a:srgbClr val="FF00FF"/>
                </a:solidFill>
              </a:rPr>
              <a:t>P</a:t>
            </a:r>
            <a:r>
              <a:rPr lang="en-US" b="1" i="1" cap="none" dirty="0">
                <a:solidFill>
                  <a:srgbClr val="FF00FF"/>
                </a:solidFill>
              </a:rPr>
              <a:t>i</a:t>
            </a:r>
            <a:r>
              <a:rPr lang="en-US" b="1" i="1" cap="none" dirty="0"/>
              <a:t> </a:t>
            </a:r>
            <a:r>
              <a:rPr lang="ru-RU" dirty="0"/>
              <a:t>(реакция катализируется </a:t>
            </a:r>
            <a:r>
              <a:rPr lang="ru-RU" dirty="0" err="1" smtClean="0"/>
              <a:t>аденилосукцинатсинтетазой</a:t>
            </a:r>
            <a:r>
              <a:rPr lang="ru-RU" dirty="0"/>
              <a:t>)</a:t>
            </a:r>
          </a:p>
          <a:p>
            <a:r>
              <a:rPr lang="ru-RU" b="1" i="1" dirty="0" err="1">
                <a:solidFill>
                  <a:srgbClr val="FF00FF"/>
                </a:solidFill>
              </a:rPr>
              <a:t>Аденилосукцинат</a:t>
            </a:r>
            <a:r>
              <a:rPr lang="ru-RU" b="1" i="1" dirty="0">
                <a:solidFill>
                  <a:srgbClr val="FF00FF"/>
                </a:solidFill>
              </a:rPr>
              <a:t> = AMP + </a:t>
            </a:r>
            <a:r>
              <a:rPr lang="ru-RU" b="1" i="1" dirty="0" err="1">
                <a:solidFill>
                  <a:srgbClr val="FF00FF"/>
                </a:solidFill>
              </a:rPr>
              <a:t>фумарат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/>
              <a:t>(реакция катализируется </a:t>
            </a:r>
            <a:r>
              <a:rPr lang="ru-RU" dirty="0" err="1"/>
              <a:t>аденилосукцинатлиазой</a:t>
            </a:r>
            <a:r>
              <a:rPr lang="ru-RU" dirty="0"/>
              <a:t>).</a:t>
            </a:r>
          </a:p>
          <a:p>
            <a:r>
              <a:rPr lang="ru-RU" dirty="0"/>
              <a:t>В совокупности эти три реакции </a:t>
            </a:r>
            <a:r>
              <a:rPr lang="ru-RU" dirty="0" smtClean="0"/>
              <a:t>называют </a:t>
            </a:r>
            <a:r>
              <a:rPr lang="ru-RU" dirty="0"/>
              <a:t>пуриновым нуклеотидным циклом, в ходе которого происходит деградация и </a:t>
            </a:r>
            <a:r>
              <a:rPr lang="ru-RU" dirty="0" err="1"/>
              <a:t>ресинтез</a:t>
            </a:r>
            <a:r>
              <a:rPr lang="ru-RU" dirty="0"/>
              <a:t> АМФ, потребляется </a:t>
            </a:r>
            <a:r>
              <a:rPr lang="ru-RU" dirty="0" err="1"/>
              <a:t>аспартат</a:t>
            </a:r>
            <a:r>
              <a:rPr lang="ru-RU" dirty="0"/>
              <a:t> и продуцируется </a:t>
            </a:r>
            <a:r>
              <a:rPr lang="ru-RU" dirty="0" err="1"/>
              <a:t>фумарат</a:t>
            </a:r>
            <a:r>
              <a:rPr lang="ru-RU" dirty="0"/>
              <a:t>, который затем поступает в цикл Кребса в качестве субстрата. </a:t>
            </a:r>
            <a:endParaRPr lang="ru-RU" dirty="0" smtClean="0"/>
          </a:p>
          <a:p>
            <a:r>
              <a:rPr lang="ru-RU" dirty="0" smtClean="0"/>
              <a:t>Предполагается</a:t>
            </a:r>
            <a:r>
              <a:rPr lang="ru-RU" dirty="0"/>
              <a:t>, что первые две реакции (</a:t>
            </a:r>
            <a:r>
              <a:rPr lang="ru-RU" dirty="0" err="1"/>
              <a:t>деаминирование</a:t>
            </a:r>
            <a:r>
              <a:rPr lang="ru-RU" dirty="0"/>
              <a:t> АМФ и синтез </a:t>
            </a:r>
            <a:r>
              <a:rPr lang="ru-RU" dirty="0" err="1"/>
              <a:t>аденилосукцината</a:t>
            </a:r>
            <a:r>
              <a:rPr lang="ru-RU" dirty="0"/>
              <a:t>) осуществляются преимущественно во время физической нагрузки, а третья реакция – </a:t>
            </a:r>
            <a:r>
              <a:rPr lang="ru-RU" dirty="0" err="1"/>
              <a:t>ресинтеза</a:t>
            </a:r>
            <a:r>
              <a:rPr lang="ru-RU" dirty="0"/>
              <a:t> АМФ </a:t>
            </a:r>
            <a:r>
              <a:rPr lang="ru-RU" dirty="0" smtClean="0"/>
              <a:t>с образованием </a:t>
            </a:r>
            <a:r>
              <a:rPr lang="ru-RU" dirty="0" err="1" smtClean="0"/>
              <a:t>фумарата</a:t>
            </a:r>
            <a:r>
              <a:rPr lang="ru-RU" dirty="0" smtClean="0"/>
              <a:t> – </a:t>
            </a:r>
            <a:r>
              <a:rPr lang="ru-RU" dirty="0"/>
              <a:t>во время фазы срочного восстановления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21475" y="32034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92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Утилизация аммиака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12851"/>
            <a:ext cx="10363826" cy="5162550"/>
          </a:xfrm>
        </p:spPr>
        <p:txBody>
          <a:bodyPr>
            <a:normAutofit/>
          </a:bodyPr>
          <a:lstStyle/>
          <a:p>
            <a:r>
              <a:rPr lang="ru-RU" dirty="0"/>
              <a:t>в </a:t>
            </a:r>
            <a:r>
              <a:rPr lang="ru-RU" dirty="0" err="1"/>
              <a:t>биосредах</a:t>
            </a:r>
            <a:r>
              <a:rPr lang="ru-RU" dirty="0"/>
              <a:t> организма при физиологическом </a:t>
            </a:r>
            <a:r>
              <a:rPr lang="ru-RU" cap="none" dirty="0" smtClean="0"/>
              <a:t>р</a:t>
            </a:r>
            <a:r>
              <a:rPr lang="ru-RU" dirty="0" smtClean="0"/>
              <a:t>Н=7,3 </a:t>
            </a:r>
            <a:r>
              <a:rPr lang="ru-RU" dirty="0"/>
              <a:t>большая часть аммиака (99%) встречается в виде иона аммония (NH</a:t>
            </a:r>
            <a:r>
              <a:rPr lang="ru-RU" baseline="-25000" dirty="0"/>
              <a:t>4</a:t>
            </a:r>
            <a:r>
              <a:rPr lang="ru-RU" baseline="30000" dirty="0"/>
              <a:t>+</a:t>
            </a:r>
            <a:r>
              <a:rPr lang="ru-RU" dirty="0"/>
              <a:t>), который не способен к свободной диффузии и может переноситься только с образованием переносящих его соединений (</a:t>
            </a:r>
            <a:r>
              <a:rPr lang="ru-RU" dirty="0" err="1"/>
              <a:t>глутамина</a:t>
            </a:r>
            <a:r>
              <a:rPr lang="ru-RU" dirty="0"/>
              <a:t>, аспарагина).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/>
              <a:t>миоцитах</a:t>
            </a:r>
            <a:r>
              <a:rPr lang="ru-RU" dirty="0"/>
              <a:t> отсутствуют специфические переносчики аммонийного иона в кровь, </a:t>
            </a:r>
            <a:r>
              <a:rPr lang="ru-RU" dirty="0" smtClean="0"/>
              <a:t>его пассивная </a:t>
            </a:r>
            <a:r>
              <a:rPr lang="ru-RU" dirty="0"/>
              <a:t>диффузия ограничена плохой растворимостью иона в липидах мембраны, количество аммиака, высвобождаемого из сокращающейся мышцы во время тренировки, оценивается в пределах 10-25% от количества аммиака, вырабатываемого в мышце. Таким образом, большая часть аммонийного иона (</a:t>
            </a:r>
            <a:r>
              <a:rPr lang="ru-RU" b="1" dirty="0"/>
              <a:t>до 90%</a:t>
            </a:r>
            <a:r>
              <a:rPr lang="ru-RU" dirty="0"/>
              <a:t>) может оставаться в мышцах до завершения физической нагрузки, после чего она может постепенно высвобождаться и </a:t>
            </a:r>
            <a:r>
              <a:rPr lang="ru-RU" dirty="0" err="1"/>
              <a:t>метаболизироваться</a:t>
            </a:r>
            <a:r>
              <a:rPr lang="ru-RU" dirty="0"/>
              <a:t> в течение фазы восстановления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21475" y="32034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026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Утилизация аммиака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12851"/>
            <a:ext cx="10363826" cy="5162550"/>
          </a:xfrm>
        </p:spPr>
        <p:txBody>
          <a:bodyPr>
            <a:normAutofit/>
          </a:bodyPr>
          <a:lstStyle/>
          <a:p>
            <a:r>
              <a:rPr lang="ru-RU" dirty="0"/>
              <a:t>Большая часть аммиака, вырабатываемого в мышечной клетке, фиксируется </a:t>
            </a:r>
            <a:r>
              <a:rPr lang="ru-RU" dirty="0" err="1"/>
              <a:t>синтетазой</a:t>
            </a:r>
            <a:r>
              <a:rPr lang="ru-RU" dirty="0"/>
              <a:t> </a:t>
            </a:r>
            <a:r>
              <a:rPr lang="ru-RU" dirty="0" err="1"/>
              <a:t>глутамина</a:t>
            </a:r>
            <a:r>
              <a:rPr lang="ru-RU" dirty="0"/>
              <a:t>, который затем переносится в кровь в печень и почки: 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FF"/>
                </a:solidFill>
              </a:rPr>
              <a:t>NH</a:t>
            </a:r>
            <a:r>
              <a:rPr lang="en-US" b="1" i="1" baseline="-25000" dirty="0" smtClean="0">
                <a:solidFill>
                  <a:srgbClr val="FF00FF"/>
                </a:solidFill>
              </a:rPr>
              <a:t>3</a:t>
            </a:r>
            <a:r>
              <a:rPr lang="ru-RU" b="1" i="1" baseline="-25000" dirty="0" smtClean="0">
                <a:solidFill>
                  <a:srgbClr val="FF00FF"/>
                </a:solidFill>
              </a:rPr>
              <a:t> </a:t>
            </a:r>
            <a:r>
              <a:rPr lang="en-US" b="1" i="1" dirty="0" smtClean="0">
                <a:solidFill>
                  <a:srgbClr val="FF00FF"/>
                </a:solidFill>
              </a:rPr>
              <a:t>+</a:t>
            </a:r>
            <a:r>
              <a:rPr lang="ru-RU" b="1" i="1" dirty="0" smtClean="0">
                <a:solidFill>
                  <a:srgbClr val="FF00FF"/>
                </a:solidFill>
              </a:rPr>
              <a:t> </a:t>
            </a:r>
            <a:r>
              <a:rPr lang="en-US" b="1" i="1" dirty="0" smtClean="0">
                <a:solidFill>
                  <a:srgbClr val="FF00FF"/>
                </a:solidFill>
              </a:rPr>
              <a:t>L-glutamate </a:t>
            </a:r>
            <a:r>
              <a:rPr lang="en-US" b="1" i="1" dirty="0">
                <a:solidFill>
                  <a:srgbClr val="FF00FF"/>
                </a:solidFill>
              </a:rPr>
              <a:t>+ ATP </a:t>
            </a:r>
            <a:r>
              <a:rPr lang="en-US" b="1" i="1" dirty="0" smtClean="0">
                <a:solidFill>
                  <a:srgbClr val="FF00FF"/>
                </a:solidFill>
              </a:rPr>
              <a:t>= </a:t>
            </a:r>
            <a:r>
              <a:rPr lang="en-US" b="1" i="1" dirty="0">
                <a:solidFill>
                  <a:srgbClr val="FF00FF"/>
                </a:solidFill>
              </a:rPr>
              <a:t>L-glutamine + ADP + </a:t>
            </a:r>
            <a:r>
              <a:rPr lang="en-US" b="1" i="1" dirty="0" smtClean="0">
                <a:solidFill>
                  <a:srgbClr val="FF00FF"/>
                </a:solidFill>
              </a:rPr>
              <a:t>P</a:t>
            </a:r>
            <a:r>
              <a:rPr lang="en-US" b="1" i="1" cap="none" dirty="0" smtClean="0">
                <a:solidFill>
                  <a:srgbClr val="FF00FF"/>
                </a:solidFill>
              </a:rPr>
              <a:t>i</a:t>
            </a:r>
            <a:endParaRPr lang="ru-RU" b="1" i="1" cap="none" dirty="0" smtClean="0">
              <a:solidFill>
                <a:srgbClr val="FF00FF"/>
              </a:solidFill>
            </a:endParaRPr>
          </a:p>
          <a:p>
            <a:r>
              <a:rPr lang="ru-RU" dirty="0"/>
              <a:t>Основной путь обезвреживания аммиака - синтез мочевины. На долю мочевины приходится до 80-85 % от всего выводимого из организма азота</a:t>
            </a:r>
            <a:r>
              <a:rPr lang="ru-RU" dirty="0" smtClean="0"/>
              <a:t>.</a:t>
            </a:r>
          </a:p>
          <a:p>
            <a:r>
              <a:rPr lang="ru-RU" dirty="0"/>
              <a:t>Процесс образования мочевины происходит в печени и представляет собой циклический </a:t>
            </a:r>
            <a:r>
              <a:rPr lang="ru-RU" dirty="0" smtClean="0"/>
              <a:t>процесс («</a:t>
            </a:r>
            <a:r>
              <a:rPr lang="ru-RU" dirty="0" err="1"/>
              <a:t>орнитиновый</a:t>
            </a:r>
            <a:r>
              <a:rPr lang="ru-RU" dirty="0"/>
              <a:t> цикл</a:t>
            </a:r>
            <a:r>
              <a:rPr lang="ru-RU" dirty="0" smtClean="0"/>
              <a:t>»), </a:t>
            </a:r>
            <a:r>
              <a:rPr lang="ru-RU" dirty="0"/>
              <a:t>который в печени выполняет 2 функции: превращение азота аминокислот в мочевину, которая затем </a:t>
            </a:r>
            <a:r>
              <a:rPr lang="ru-RU" dirty="0" err="1"/>
              <a:t>экскретируется</a:t>
            </a:r>
            <a:r>
              <a:rPr lang="ru-RU" dirty="0"/>
              <a:t> и предотвращает накопление аммиака, а также синтез аргинина и пополнение его фонда в организме. </a:t>
            </a:r>
            <a:endParaRPr lang="ru-RU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21475" y="32034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27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/>
              <a:t>Утилизация аммиака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5099050"/>
            <a:ext cx="10363826" cy="127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цикле </a:t>
            </a:r>
            <a:r>
              <a:rPr lang="ru-RU" dirty="0" smtClean="0"/>
              <a:t>утилизации аммиака принимают </a:t>
            </a:r>
            <a:r>
              <a:rPr lang="ru-RU" dirty="0"/>
              <a:t>участие две аминокислоты, которые не входят в состав белков – орнитин и </a:t>
            </a:r>
            <a:r>
              <a:rPr lang="ru-RU" dirty="0" err="1"/>
              <a:t>цитруллин</a:t>
            </a:r>
            <a:r>
              <a:rPr lang="ru-RU" dirty="0"/>
              <a:t>, и две </a:t>
            </a:r>
            <a:r>
              <a:rPr lang="ru-RU" dirty="0" err="1"/>
              <a:t>протеиногенные</a:t>
            </a:r>
            <a:r>
              <a:rPr lang="ru-RU" dirty="0"/>
              <a:t> аминокислоты – аргинин, аспарагиновая кислота</a:t>
            </a:r>
            <a:endParaRPr lang="ru-RU" cap="non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99475" y="43718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63294" y="855619"/>
            <a:ext cx="15069519" cy="541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Рисунок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830" y="1312820"/>
            <a:ext cx="5721006" cy="378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63294" y="4506869"/>
            <a:ext cx="150695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052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Орнитин повышает уровень соматотропного гормона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5099050"/>
            <a:ext cx="10363826" cy="1276350"/>
          </a:xfrm>
        </p:spPr>
        <p:txBody>
          <a:bodyPr>
            <a:normAutofit/>
          </a:bodyPr>
          <a:lstStyle/>
          <a:p>
            <a:r>
              <a:rPr lang="ru-RU" dirty="0"/>
              <a:t>собственная обработка данных [</a:t>
            </a:r>
            <a:r>
              <a:rPr lang="en-US" cap="none" dirty="0" err="1"/>
              <a:t>Tujioka</a:t>
            </a:r>
            <a:r>
              <a:rPr lang="en-US" cap="none" dirty="0"/>
              <a:t> K</a:t>
            </a:r>
            <a:r>
              <a:rPr lang="ru-RU" cap="none" dirty="0"/>
              <a:t>., </a:t>
            </a:r>
            <a:r>
              <a:rPr lang="en-US" cap="none" dirty="0"/>
              <a:t>Yamada T</a:t>
            </a:r>
            <a:r>
              <a:rPr lang="ru-RU" cap="none" dirty="0"/>
              <a:t>., </a:t>
            </a:r>
            <a:r>
              <a:rPr lang="en-US" cap="none" dirty="0"/>
              <a:t>Aoki M</a:t>
            </a:r>
            <a:r>
              <a:rPr lang="ru-RU" cap="none" dirty="0"/>
              <a:t>., </a:t>
            </a:r>
            <a:r>
              <a:rPr lang="en-US" cap="none" dirty="0" err="1"/>
              <a:t>Morishida</a:t>
            </a:r>
            <a:r>
              <a:rPr lang="en-US" cap="none" dirty="0"/>
              <a:t> K</a:t>
            </a:r>
            <a:r>
              <a:rPr lang="ru-RU" cap="none" dirty="0"/>
              <a:t>., </a:t>
            </a:r>
            <a:r>
              <a:rPr lang="en-US" cap="none" dirty="0" err="1"/>
              <a:t>Hayase</a:t>
            </a:r>
            <a:r>
              <a:rPr lang="en-US" cap="none" dirty="0"/>
              <a:t> K</a:t>
            </a:r>
            <a:r>
              <a:rPr lang="ru-RU" cap="none" dirty="0"/>
              <a:t>., </a:t>
            </a:r>
            <a:r>
              <a:rPr lang="en-US" cap="none" dirty="0" err="1"/>
              <a:t>Ekogosi</a:t>
            </a:r>
            <a:r>
              <a:rPr lang="en-US" cap="none" dirty="0"/>
              <a:t> H</a:t>
            </a:r>
            <a:r>
              <a:rPr lang="ru-RU" cap="none" dirty="0"/>
              <a:t>. </a:t>
            </a:r>
            <a:r>
              <a:rPr lang="en-US" cap="none" dirty="0" err="1"/>
              <a:t>Ornitine</a:t>
            </a:r>
            <a:r>
              <a:rPr lang="en-US" cap="none" dirty="0"/>
              <a:t> with food affects the rate of protein synthesis in tissues in young rats</a:t>
            </a:r>
            <a:r>
              <a:rPr lang="ru-RU" cap="none" dirty="0"/>
              <a:t> // </a:t>
            </a:r>
            <a:r>
              <a:rPr lang="en-US" cap="none" dirty="0"/>
              <a:t>J</a:t>
            </a:r>
            <a:r>
              <a:rPr lang="ru-RU" cap="none" dirty="0"/>
              <a:t>. </a:t>
            </a:r>
            <a:r>
              <a:rPr lang="en-US" cap="none" dirty="0" err="1"/>
              <a:t>Nutr</a:t>
            </a:r>
            <a:r>
              <a:rPr lang="ru-RU" cap="none" dirty="0"/>
              <a:t>. </a:t>
            </a:r>
            <a:r>
              <a:rPr lang="en-US" cap="none" dirty="0" err="1"/>
              <a:t>Sci</a:t>
            </a:r>
            <a:r>
              <a:rPr lang="ru-RU" cap="none" dirty="0"/>
              <a:t>. </a:t>
            </a:r>
            <a:r>
              <a:rPr lang="en-US" cap="none" dirty="0" err="1"/>
              <a:t>Vitaminol</a:t>
            </a:r>
            <a:r>
              <a:rPr lang="ru-RU" cap="none" dirty="0"/>
              <a:t>., 2012. - </a:t>
            </a:r>
            <a:r>
              <a:rPr lang="en-US" cap="none" dirty="0"/>
              <a:t>V</a:t>
            </a:r>
            <a:r>
              <a:rPr lang="ru-RU" cap="none" dirty="0"/>
              <a:t>. 58. – </a:t>
            </a:r>
            <a:r>
              <a:rPr lang="en-US" cap="none" dirty="0"/>
              <a:t>P</a:t>
            </a:r>
            <a:r>
              <a:rPr lang="ru-RU" cap="none" dirty="0"/>
              <a:t>. 297-302.</a:t>
            </a:r>
            <a:r>
              <a:rPr lang="ru-RU" dirty="0"/>
              <a:t>]</a:t>
            </a:r>
            <a:endParaRPr lang="ru-RU" cap="non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99475" y="43718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63294" y="855619"/>
            <a:ext cx="15069519" cy="541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63294" y="4506869"/>
            <a:ext cx="150695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438399" y="1397584"/>
            <a:ext cx="13411285" cy="55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Диаграмма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855027"/>
              </p:ext>
            </p:extLst>
          </p:nvPr>
        </p:nvGraphicFramePr>
        <p:xfrm>
          <a:off x="2438399" y="1397583"/>
          <a:ext cx="6470303" cy="340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438399" y="4223333"/>
            <a:ext cx="134112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2825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038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Влияние орнитина на тренировочный процесс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5099050"/>
            <a:ext cx="10363826" cy="1276350"/>
          </a:xfrm>
        </p:spPr>
        <p:txBody>
          <a:bodyPr>
            <a:normAutofit fontScale="92500"/>
          </a:bodyPr>
          <a:lstStyle/>
          <a:p>
            <a:r>
              <a:rPr lang="ru-RU" dirty="0"/>
              <a:t>собственная обработка данных </a:t>
            </a:r>
            <a:r>
              <a:rPr lang="ru-RU" dirty="0" smtClean="0"/>
              <a:t>[</a:t>
            </a:r>
            <a:r>
              <a:rPr lang="ru-RU" cap="none" dirty="0" err="1"/>
              <a:t>Оковитый</a:t>
            </a:r>
            <a:r>
              <a:rPr lang="ru-RU" cap="none" dirty="0"/>
              <a:t> С.В., Радько С.В., Краснова М.В. Экспериментальная оценка влияния </a:t>
            </a:r>
            <a:r>
              <a:rPr lang="en-US" cap="none" dirty="0"/>
              <a:t>L</a:t>
            </a:r>
            <a:r>
              <a:rPr lang="ru-RU" cap="none" dirty="0"/>
              <a:t>-орнитина </a:t>
            </a:r>
            <a:r>
              <a:rPr lang="en-US" cap="none" dirty="0"/>
              <a:t>L</a:t>
            </a:r>
            <a:r>
              <a:rPr lang="ru-RU" cap="none" dirty="0"/>
              <a:t>-</a:t>
            </a:r>
            <a:r>
              <a:rPr lang="ru-RU" cap="none" dirty="0" err="1"/>
              <a:t>аспартата</a:t>
            </a:r>
            <a:r>
              <a:rPr lang="ru-RU" cap="none" dirty="0"/>
              <a:t> на физическую работоспособность</a:t>
            </a:r>
            <a:r>
              <a:rPr lang="ru-RU" b="1" cap="none" dirty="0"/>
              <a:t> // </a:t>
            </a:r>
            <a:r>
              <a:rPr lang="ru-RU" cap="none" dirty="0"/>
              <a:t>Лечебная физкультура и спортивная медицина, 2017. – №4. – С. 25-33.</a:t>
            </a:r>
            <a:r>
              <a:rPr lang="ru-RU" dirty="0" smtClean="0"/>
              <a:t>]</a:t>
            </a:r>
            <a:endParaRPr lang="ru-RU" cap="non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99475" y="43718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63294" y="855619"/>
            <a:ext cx="15069519" cy="541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63294" y="4506869"/>
            <a:ext cx="150695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438399" y="1397584"/>
            <a:ext cx="13411285" cy="55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438399" y="4223333"/>
            <a:ext cx="134112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2825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78887" y="1029865"/>
            <a:ext cx="17628740" cy="607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922" y="1323278"/>
            <a:ext cx="8155258" cy="38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949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92" y="343455"/>
            <a:ext cx="10364451" cy="860878"/>
          </a:xfrm>
        </p:spPr>
        <p:txBody>
          <a:bodyPr/>
          <a:lstStyle/>
          <a:p>
            <a:r>
              <a:rPr lang="ru-RU" dirty="0"/>
              <a:t>L-орнитин-L-</a:t>
            </a:r>
            <a:r>
              <a:rPr lang="ru-RU" dirty="0" err="1"/>
              <a:t>аспартат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5590" y="1110721"/>
            <a:ext cx="11567532" cy="5442479"/>
          </a:xfrm>
        </p:spPr>
        <p:txBody>
          <a:bodyPr>
            <a:normAutofit lnSpcReduction="10000"/>
          </a:bodyPr>
          <a:lstStyle/>
          <a:p>
            <a:r>
              <a:rPr lang="ru-RU" cap="none" dirty="0"/>
              <a:t>L-орнитин-L-</a:t>
            </a:r>
            <a:r>
              <a:rPr lang="ru-RU" cap="none" dirty="0" err="1"/>
              <a:t>аспартат</a:t>
            </a:r>
            <a:r>
              <a:rPr lang="ru-RU" cap="none" dirty="0"/>
              <a:t> является стабильной солью двух естественных заменимых L-аминокислот: орнитина и аспарагиновой кислоты. Низкие дозы используются как пищевые добавки, высокие дозы (свыше 5 г/сутки) - как лекарственный препарат для снижения концентрации аммиака крови и для купирования симптомов печеночной энцефалопатии, ассоциированной с циррозом печени. Обе аминокислоты играют заметную роль в </a:t>
            </a:r>
            <a:r>
              <a:rPr lang="ru-RU" cap="none" dirty="0" err="1"/>
              <a:t>детоксикации</a:t>
            </a:r>
            <a:r>
              <a:rPr lang="ru-RU" cap="none" dirty="0"/>
              <a:t> аммиака и в биосинтезе </a:t>
            </a:r>
            <a:r>
              <a:rPr lang="ru-RU" cap="none" dirty="0" err="1"/>
              <a:t>пролина</a:t>
            </a:r>
            <a:r>
              <a:rPr lang="ru-RU" cap="none" dirty="0"/>
              <a:t> и </a:t>
            </a:r>
            <a:r>
              <a:rPr lang="ru-RU" cap="none" dirty="0" err="1"/>
              <a:t>полиамина</a:t>
            </a:r>
            <a:r>
              <a:rPr lang="ru-RU" cap="none" dirty="0" smtClean="0"/>
              <a:t>.</a:t>
            </a:r>
          </a:p>
          <a:p>
            <a:r>
              <a:rPr lang="en-US" cap="none" dirty="0"/>
              <a:t>L</a:t>
            </a:r>
            <a:r>
              <a:rPr lang="ru-RU" cap="none" dirty="0"/>
              <a:t>-орнитин-</a:t>
            </a:r>
            <a:r>
              <a:rPr lang="en-US" cap="none" dirty="0"/>
              <a:t>L</a:t>
            </a:r>
            <a:r>
              <a:rPr lang="ru-RU" cap="none" dirty="0"/>
              <a:t>-</a:t>
            </a:r>
            <a:r>
              <a:rPr lang="ru-RU" cap="none" dirty="0" err="1"/>
              <a:t>аспартат</a:t>
            </a:r>
            <a:r>
              <a:rPr lang="ru-RU" cap="none" dirty="0"/>
              <a:t> является эффективным регулятором процессов утомления и восстановления организма спортсменов после истощающих физических нагрузок. Препарат проявляет способность снижать выраженность аммиак-индуцированных проявлений утомления и повреждения скелетных мышц. </a:t>
            </a:r>
            <a:r>
              <a:rPr lang="ru-RU" cap="none" dirty="0" smtClean="0"/>
              <a:t>Для </a:t>
            </a:r>
            <a:r>
              <a:rPr lang="ru-RU" cap="none" dirty="0"/>
              <a:t>процессов </a:t>
            </a:r>
            <a:r>
              <a:rPr lang="ru-RU" cap="none" dirty="0" err="1"/>
              <a:t>постнагрузочного</a:t>
            </a:r>
            <a:r>
              <a:rPr lang="ru-RU" cap="none" dirty="0"/>
              <a:t> восстановления важным является способность </a:t>
            </a:r>
            <a:r>
              <a:rPr lang="ru-RU" cap="none" dirty="0" smtClean="0"/>
              <a:t>препарата </a:t>
            </a:r>
            <a:r>
              <a:rPr lang="ru-RU" cap="none" dirty="0"/>
              <a:t>индуцировать формирование структурного следа адаптации и фазы суперкомпенсации тренировочного процесса. Этот эффект частично может быть опосредован повышением уровня соматотропного гормона, </a:t>
            </a:r>
            <a:r>
              <a:rPr lang="ru-RU" cap="none" dirty="0" err="1"/>
              <a:t>соматомединов</a:t>
            </a:r>
            <a:r>
              <a:rPr lang="ru-RU" cap="none" dirty="0"/>
              <a:t>, инсулина и других ростковых факторов, а также </a:t>
            </a:r>
            <a:r>
              <a:rPr lang="ru-RU" cap="none" dirty="0" smtClean="0"/>
              <a:t>повышением </a:t>
            </a:r>
            <a:r>
              <a:rPr lang="ru-RU" cap="none" dirty="0"/>
              <a:t>активность РНК-трансляций в синтезе короткоживущих регуляторных белков</a:t>
            </a:r>
            <a:r>
              <a:rPr lang="ru-RU" cap="none" dirty="0" smtClean="0"/>
              <a:t>.</a:t>
            </a:r>
          </a:p>
          <a:p>
            <a:r>
              <a:rPr lang="ru-RU" cap="none" dirty="0" smtClean="0"/>
              <a:t>Наиболее быстро при применении орнитина снижается субъективное восприятие утомления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216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5930" y="343455"/>
            <a:ext cx="10328413" cy="14729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L-орнитин-L-</a:t>
            </a:r>
            <a:r>
              <a:rPr lang="ru-RU" b="1" dirty="0" err="1" smtClean="0"/>
              <a:t>аспартат</a:t>
            </a:r>
            <a:r>
              <a:rPr lang="ru-RU" b="1" dirty="0" smtClean="0"/>
              <a:t> как компонент комплексной программы повышения работоспособности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5590" y="1915297"/>
            <a:ext cx="11567532" cy="4637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cap="none" dirty="0" smtClean="0"/>
              <a:t>Выявлено позитивное взаимодействие орнитина со следующими компонентами </a:t>
            </a:r>
            <a:r>
              <a:rPr lang="ru-RU" sz="2800" cap="none" dirty="0" err="1" smtClean="0"/>
              <a:t>нутриентной</a:t>
            </a:r>
            <a:r>
              <a:rPr lang="ru-RU" sz="2800" cap="none" dirty="0" smtClean="0"/>
              <a:t> поддержки спортсмена:</a:t>
            </a:r>
          </a:p>
          <a:p>
            <a:pPr lvl="1"/>
            <a:r>
              <a:rPr lang="ru-RU" sz="2800" cap="none" dirty="0" smtClean="0"/>
              <a:t>С аминокислотами разветвленной цепи (16 г ВСАА: лейцином, </a:t>
            </a:r>
            <a:r>
              <a:rPr lang="ru-RU" sz="2800" cap="none" dirty="0" err="1" smtClean="0"/>
              <a:t>валином</a:t>
            </a:r>
            <a:r>
              <a:rPr lang="ru-RU" sz="2800" cap="none" dirty="0" smtClean="0"/>
              <a:t>, изолейцином) – в суточной дозе 12 г</a:t>
            </a:r>
          </a:p>
          <a:p>
            <a:pPr lvl="1"/>
            <a:r>
              <a:rPr lang="ru-RU" sz="2800" cap="none" dirty="0" smtClean="0"/>
              <a:t>С аминокислотой аргинином (2 г) – в разовой дозе 1 г – на фоне силовых тренировок ведет к повышению выносливости и росту мышечной массы; одновременно повышается уровень СТГ и ИФР-1</a:t>
            </a:r>
          </a:p>
          <a:p>
            <a:pPr lvl="1"/>
            <a:r>
              <a:rPr lang="ru-RU" sz="2800" cap="none" dirty="0" smtClean="0"/>
              <a:t>С карнитином – взаимное усиление действия</a:t>
            </a:r>
          </a:p>
          <a:p>
            <a:endParaRPr lang="ru-RU" cap="non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7831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92" y="343455"/>
            <a:ext cx="10364451" cy="860878"/>
          </a:xfrm>
        </p:spPr>
        <p:txBody>
          <a:bodyPr>
            <a:normAutofit/>
          </a:bodyPr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5590" y="1110721"/>
            <a:ext cx="11567532" cy="5442479"/>
          </a:xfrm>
        </p:spPr>
        <p:txBody>
          <a:bodyPr>
            <a:normAutofit fontScale="92500" lnSpcReduction="20000"/>
          </a:bodyPr>
          <a:lstStyle/>
          <a:p>
            <a:r>
              <a:rPr lang="ru-RU" sz="2800" cap="none" dirty="0" smtClean="0"/>
              <a:t>Исследованиями последних лет выявлена ключевая роль генерации аммиака и его накопления в организме в патогенезе выраженного утомления и способности организма к быстрому восстановлению энергетических возможностей мышц. Скорость и степень такого восстановления зависит от способности организма к утилизации аммиака в реакциях синтеза </a:t>
            </a:r>
            <a:r>
              <a:rPr lang="ru-RU" sz="2800" cap="none" dirty="0" err="1" smtClean="0"/>
              <a:t>глутамина</a:t>
            </a:r>
            <a:r>
              <a:rPr lang="ru-RU" sz="2800" cap="none" dirty="0" smtClean="0"/>
              <a:t> и мочевины, зависящими от доступности орнитина. При применении орнитина в </a:t>
            </a:r>
            <a:r>
              <a:rPr lang="ru-RU" sz="2800" cap="none" dirty="0" err="1" smtClean="0"/>
              <a:t>преднагрузочный</a:t>
            </a:r>
            <a:r>
              <a:rPr lang="ru-RU" sz="2800" cap="none" dirty="0" smtClean="0"/>
              <a:t> период он преимущественно снижает уровень </a:t>
            </a:r>
            <a:r>
              <a:rPr lang="ru-RU" sz="2800" cap="none" dirty="0" err="1" smtClean="0"/>
              <a:t>гипераммониемии</a:t>
            </a:r>
            <a:r>
              <a:rPr lang="ru-RU" sz="2800" cap="none" dirty="0" smtClean="0"/>
              <a:t> и замедляет формирование утомления, а при применении в </a:t>
            </a:r>
            <a:r>
              <a:rPr lang="ru-RU" sz="2800" cap="none" dirty="0" err="1" smtClean="0"/>
              <a:t>постнагрузочный</a:t>
            </a:r>
            <a:r>
              <a:rPr lang="ru-RU" sz="2800" cap="none" dirty="0" smtClean="0"/>
              <a:t> период – влияет на процессы восстановления и эффективность тренировочного процесса. Указанные свойства делают орнитин ценным дополнением к программам </a:t>
            </a:r>
            <a:r>
              <a:rPr lang="ru-RU" sz="2800" cap="none" dirty="0" err="1" smtClean="0"/>
              <a:t>нутритивной</a:t>
            </a:r>
            <a:r>
              <a:rPr lang="ru-RU" sz="2800" cap="none" dirty="0" smtClean="0"/>
              <a:t> поддержки спортсменов.</a:t>
            </a:r>
          </a:p>
          <a:p>
            <a:pPr marL="0" indent="0" algn="ctr">
              <a:buNone/>
            </a:pPr>
            <a:r>
              <a:rPr lang="ru-RU" sz="2800" b="1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 </a:t>
            </a:r>
          </a:p>
          <a:p>
            <a:endParaRPr lang="ru-RU" cap="non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23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Энергообеспечение мышечной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451920"/>
            <a:ext cx="10363826" cy="43392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 мышечных волокнах для сокращения используется энергия макроэргических фосфатных связей, запасенная в АТФ. Запасы АТФ в мышечных волокнах ограничены, и их хватает для производства механической энергии сокращения мышц только в течение очень короткого времени (1-4 сек).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Основными путями </a:t>
            </a:r>
            <a:r>
              <a:rPr lang="ru-RU" dirty="0" err="1" smtClean="0"/>
              <a:t>ресинтеза</a:t>
            </a:r>
            <a:r>
              <a:rPr lang="ru-RU" dirty="0" smtClean="0"/>
              <a:t> </a:t>
            </a:r>
            <a:r>
              <a:rPr lang="ru-RU" dirty="0" err="1" smtClean="0"/>
              <a:t>атф</a:t>
            </a:r>
            <a:r>
              <a:rPr lang="ru-RU" dirty="0" smtClean="0"/>
              <a:t> являются:</a:t>
            </a:r>
          </a:p>
          <a:p>
            <a:r>
              <a:rPr lang="ru-RU" b="1" dirty="0" smtClean="0"/>
              <a:t>Анаэробные </a:t>
            </a:r>
            <a:r>
              <a:rPr lang="ru-RU" b="1" dirty="0" err="1" smtClean="0"/>
              <a:t>Алактатные</a:t>
            </a:r>
            <a:r>
              <a:rPr lang="ru-RU" dirty="0" smtClean="0"/>
              <a:t> </a:t>
            </a:r>
          </a:p>
          <a:p>
            <a:pPr lvl="1"/>
            <a:r>
              <a:rPr lang="ru-RU" dirty="0"/>
              <a:t>синтез АТФ из </a:t>
            </a:r>
            <a:r>
              <a:rPr lang="ru-RU" dirty="0" err="1"/>
              <a:t>креатинфосфата</a:t>
            </a:r>
            <a:r>
              <a:rPr lang="ru-RU" dirty="0"/>
              <a:t> (</a:t>
            </a:r>
            <a:r>
              <a:rPr lang="ru-RU" dirty="0" err="1"/>
              <a:t>фосфокреатинкиназная</a:t>
            </a:r>
            <a:r>
              <a:rPr lang="ru-RU" dirty="0"/>
              <a:t> реакция);</a:t>
            </a:r>
          </a:p>
          <a:p>
            <a:pPr lvl="1"/>
            <a:r>
              <a:rPr lang="ru-RU" dirty="0"/>
              <a:t>синтез АТФ из двух молекул АДФ (</a:t>
            </a:r>
            <a:r>
              <a:rPr lang="ru-RU" dirty="0" err="1"/>
              <a:t>аденилаткиназная</a:t>
            </a:r>
            <a:r>
              <a:rPr lang="ru-RU" dirty="0"/>
              <a:t> реакция);</a:t>
            </a:r>
          </a:p>
          <a:p>
            <a:pPr lvl="1"/>
            <a:r>
              <a:rPr lang="ru-RU" dirty="0"/>
              <a:t>субстратное </a:t>
            </a:r>
            <a:r>
              <a:rPr lang="ru-RU" dirty="0" err="1"/>
              <a:t>фосфорилирование</a:t>
            </a:r>
            <a:r>
              <a:rPr lang="ru-RU" dirty="0"/>
              <a:t> с участием ГТФ (</a:t>
            </a:r>
            <a:r>
              <a:rPr lang="ru-RU" dirty="0" err="1"/>
              <a:t>нуклеозиддифосфокиназная</a:t>
            </a:r>
            <a:r>
              <a:rPr lang="ru-RU" dirty="0"/>
              <a:t> реакция</a:t>
            </a:r>
            <a:r>
              <a:rPr lang="ru-RU" dirty="0" smtClean="0"/>
              <a:t>).</a:t>
            </a:r>
          </a:p>
          <a:p>
            <a:pPr lvl="0"/>
            <a:r>
              <a:rPr lang="ru-RU" b="1" dirty="0" smtClean="0"/>
              <a:t>Анаэробные </a:t>
            </a:r>
            <a:r>
              <a:rPr lang="ru-RU" b="1" dirty="0" err="1" smtClean="0"/>
              <a:t>Лактатные</a:t>
            </a:r>
            <a:endParaRPr lang="ru-RU" b="1" dirty="0" smtClean="0"/>
          </a:p>
          <a:p>
            <a:pPr lvl="1"/>
            <a:r>
              <a:rPr lang="ru-RU" dirty="0" err="1" smtClean="0"/>
              <a:t>Гликогенолиз</a:t>
            </a:r>
            <a:r>
              <a:rPr lang="ru-RU" dirty="0" smtClean="0"/>
              <a:t> + анаэробный гликолиз</a:t>
            </a:r>
          </a:p>
          <a:p>
            <a:r>
              <a:rPr lang="ru-RU" b="1" dirty="0" smtClean="0"/>
              <a:t>Окислительное </a:t>
            </a:r>
            <a:r>
              <a:rPr lang="ru-RU" b="1" dirty="0" err="1" smtClean="0"/>
              <a:t>фосфорилирование</a:t>
            </a:r>
            <a:r>
              <a:rPr lang="ru-RU" b="1" dirty="0" smtClean="0"/>
              <a:t> </a:t>
            </a:r>
          </a:p>
          <a:p>
            <a:pPr lvl="1"/>
            <a:r>
              <a:rPr lang="ru-RU" dirty="0" smtClean="0"/>
              <a:t>Окисление глюкозы и жирных кислот до </a:t>
            </a:r>
            <a:r>
              <a:rPr lang="ru-RU" dirty="0" err="1" smtClean="0"/>
              <a:t>ацетилкоэнзима</a:t>
            </a:r>
            <a:r>
              <a:rPr lang="ru-RU" dirty="0" smtClean="0"/>
              <a:t> А, который включается в цикл Кребса</a:t>
            </a:r>
          </a:p>
          <a:p>
            <a:pPr lvl="1"/>
            <a:r>
              <a:rPr lang="ru-RU" dirty="0" err="1" smtClean="0"/>
              <a:t>Дезаминирование</a:t>
            </a:r>
            <a:r>
              <a:rPr lang="ru-RU" dirty="0" smtClean="0"/>
              <a:t> аминокислот с последующим их окислением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444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Энергообеспечение мышечной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146549"/>
            <a:ext cx="10363826" cy="22288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Креатинфосфокиназная</a:t>
            </a:r>
            <a:r>
              <a:rPr lang="ru-RU" dirty="0"/>
              <a:t> реакция обеспечивает возможность выполнения интенсивной работы в течение 4-20 сек, до истощения запаса </a:t>
            </a:r>
            <a:r>
              <a:rPr lang="ru-RU" dirty="0" err="1"/>
              <a:t>креатинфосфата</a:t>
            </a:r>
            <a:r>
              <a:rPr lang="ru-RU" dirty="0"/>
              <a:t> в мышцах.</a:t>
            </a:r>
          </a:p>
          <a:p>
            <a:pPr marL="0" indent="0">
              <a:buNone/>
            </a:pPr>
            <a:r>
              <a:rPr lang="ru-RU" dirty="0"/>
              <a:t>Восстановление при паузах в работе неполное, минимальный интервал времени для </a:t>
            </a:r>
            <a:r>
              <a:rPr lang="ru-RU" dirty="0" err="1"/>
              <a:t>ресинтеза</a:t>
            </a:r>
            <a:r>
              <a:rPr lang="ru-RU" dirty="0"/>
              <a:t> АТФ составляет 3-5 минут.</a:t>
            </a:r>
          </a:p>
          <a:p>
            <a:pPr marL="0" indent="0">
              <a:buNone/>
            </a:pPr>
            <a:r>
              <a:rPr lang="ru-RU" dirty="0"/>
              <a:t>В точке утомления этот механизм практически не работает.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476" y="1488988"/>
            <a:ext cx="8467124" cy="240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21475" y="32034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17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Энергообеспечение мышечной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12851"/>
            <a:ext cx="10363826" cy="5162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Физическая нагрузка в условиях предельной своей переносимости (выраженное утомление) сопровождается резким падением тканевого уровня макроэргических фосфатов (АТФ, КФ), накоплением аммиака и молочной кислоты и появлением сдвигов кислотно-основного равновесия в сторону </a:t>
            </a:r>
            <a:r>
              <a:rPr lang="ru-RU" dirty="0" smtClean="0"/>
              <a:t>ацидоза. </a:t>
            </a:r>
            <a:r>
              <a:rPr lang="ru-RU" dirty="0"/>
              <a:t>Происходит угнетение реакций энергетического и пластического обмена из-за снижения активности некоторых ферментов. </a:t>
            </a:r>
            <a:r>
              <a:rPr lang="ru-RU" dirty="0" smtClean="0"/>
              <a:t>высоко </a:t>
            </a:r>
            <a:r>
              <a:rPr lang="ru-RU" dirty="0"/>
              <a:t>чувствительны к утомлению </a:t>
            </a:r>
            <a:r>
              <a:rPr lang="ru-RU" dirty="0" smtClean="0"/>
              <a:t>ферменты </a:t>
            </a:r>
            <a:r>
              <a:rPr lang="ru-RU" dirty="0"/>
              <a:t>цикла </a:t>
            </a:r>
            <a:r>
              <a:rPr lang="ru-RU" dirty="0" smtClean="0"/>
              <a:t>Кребса (</a:t>
            </a:r>
            <a:r>
              <a:rPr lang="ru-RU" dirty="0" err="1" smtClean="0"/>
              <a:t>малат</a:t>
            </a:r>
            <a:r>
              <a:rPr lang="ru-RU" dirty="0" smtClean="0"/>
              <a:t>- </a:t>
            </a:r>
            <a:r>
              <a:rPr lang="ru-RU" dirty="0"/>
              <a:t>и </a:t>
            </a:r>
            <a:r>
              <a:rPr lang="ru-RU" dirty="0" err="1" smtClean="0"/>
              <a:t>изоцитратдегидрогеназы</a:t>
            </a:r>
            <a:r>
              <a:rPr lang="ru-RU" dirty="0" smtClean="0"/>
              <a:t>), </a:t>
            </a:r>
            <a:r>
              <a:rPr lang="ru-RU" dirty="0" err="1"/>
              <a:t>рибосомальные</a:t>
            </a:r>
            <a:r>
              <a:rPr lang="ru-RU" dirty="0"/>
              <a:t> ферменты </a:t>
            </a:r>
            <a:r>
              <a:rPr lang="ru-RU" dirty="0" err="1"/>
              <a:t>протеинсинтеза</a:t>
            </a:r>
            <a:r>
              <a:rPr lang="ru-RU" dirty="0"/>
              <a:t>. Необходимость продолжения выполнения физических нагрузок в условиях утомления сопровождается резкой активацией катаболизма белков, в том числе и </a:t>
            </a:r>
            <a:r>
              <a:rPr lang="ru-RU" dirty="0" smtClean="0"/>
              <a:t>мышечных. 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21475" y="32034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449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Энергообеспечение мышечной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5099050"/>
            <a:ext cx="10363826" cy="12763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Динамика концентраций аммиака и </a:t>
            </a:r>
            <a:r>
              <a:rPr lang="ru-RU" dirty="0" err="1" smtClean="0"/>
              <a:t>лактата</a:t>
            </a:r>
            <a:r>
              <a:rPr lang="ru-RU" dirty="0" smtClean="0"/>
              <a:t> в венозной крови спортсменов в </a:t>
            </a:r>
            <a:r>
              <a:rPr lang="ru-RU" dirty="0" err="1" smtClean="0"/>
              <a:t>велоэргометрическом</a:t>
            </a:r>
            <a:r>
              <a:rPr lang="ru-RU" dirty="0" smtClean="0"/>
              <a:t> тесте нарастающей мощности </a:t>
            </a:r>
            <a:r>
              <a:rPr lang="ru-RU" dirty="0"/>
              <a:t>(</a:t>
            </a:r>
            <a:r>
              <a:rPr lang="ru-RU" cap="none" dirty="0"/>
              <a:t>собственная обработка данных </a:t>
            </a:r>
            <a:r>
              <a:rPr lang="en-US" dirty="0"/>
              <a:t>[</a:t>
            </a:r>
            <a:r>
              <a:rPr lang="en-US" cap="none" dirty="0"/>
              <a:t>Banister E. W., Allen M. E., </a:t>
            </a:r>
            <a:r>
              <a:rPr lang="en-US" cap="none" dirty="0" err="1"/>
              <a:t>Mekjavic</a:t>
            </a:r>
            <a:r>
              <a:rPr lang="en-US" cap="none" dirty="0"/>
              <a:t> I. B., Singh A. K., </a:t>
            </a:r>
            <a:r>
              <a:rPr lang="en-US" cap="none" dirty="0" err="1"/>
              <a:t>Legge</a:t>
            </a:r>
            <a:r>
              <a:rPr lang="en-US" cap="none" dirty="0"/>
              <a:t> B., </a:t>
            </a:r>
            <a:r>
              <a:rPr lang="en-US" cap="none" dirty="0" err="1"/>
              <a:t>Mutch</a:t>
            </a:r>
            <a:r>
              <a:rPr lang="en-US" cap="none" dirty="0"/>
              <a:t> B. J. C. The Time Course of Ammonia and Lactate Accumulation in Blood During Bicycle Exercise </a:t>
            </a:r>
            <a:r>
              <a:rPr lang="en-US" b="1" cap="none" dirty="0"/>
              <a:t>// </a:t>
            </a:r>
            <a:r>
              <a:rPr lang="en-US" cap="none" dirty="0" err="1"/>
              <a:t>Eur</a:t>
            </a:r>
            <a:r>
              <a:rPr lang="en-US" cap="none" dirty="0"/>
              <a:t> J </a:t>
            </a:r>
            <a:r>
              <a:rPr lang="en-US" cap="none" dirty="0" err="1"/>
              <a:t>Appl</a:t>
            </a:r>
            <a:r>
              <a:rPr lang="en-US" cap="none" dirty="0"/>
              <a:t> </a:t>
            </a:r>
            <a:r>
              <a:rPr lang="en-US" cap="none" dirty="0" err="1"/>
              <a:t>Physiol</a:t>
            </a:r>
            <a:r>
              <a:rPr lang="en-US" cap="none" dirty="0"/>
              <a:t> (1983) 51:195-202</a:t>
            </a:r>
            <a:r>
              <a:rPr lang="en-US" dirty="0"/>
              <a:t>]</a:t>
            </a:r>
            <a:r>
              <a:rPr lang="ru-RU" dirty="0"/>
              <a:t>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21475" y="32034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414776065"/>
              </p:ext>
            </p:extLst>
          </p:nvPr>
        </p:nvGraphicFramePr>
        <p:xfrm>
          <a:off x="1921475" y="1308100"/>
          <a:ext cx="6917412" cy="3753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868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Энергообеспечение мышечной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12851"/>
            <a:ext cx="10363826" cy="51625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Установлено, что </a:t>
            </a:r>
            <a:r>
              <a:rPr lang="ru-RU" dirty="0"/>
              <a:t>степень увеличения концентрации аммиака в крови во время упражнений определяется энергетическими потребностями для выполнения полного объема работы и индивидуальным откликом на аэробную </a:t>
            </a:r>
            <a:r>
              <a:rPr lang="ru-RU" dirty="0" smtClean="0"/>
              <a:t>нагрузку, а транзиторная </a:t>
            </a:r>
            <a:r>
              <a:rPr lang="ru-RU" dirty="0" err="1"/>
              <a:t>гипераммониемия</a:t>
            </a:r>
            <a:r>
              <a:rPr lang="ru-RU" dirty="0"/>
              <a:t> снижает силу мышечных сокращений </a:t>
            </a:r>
            <a:r>
              <a:rPr lang="ru-RU" dirty="0" smtClean="0"/>
              <a:t>за счет </a:t>
            </a:r>
            <a:r>
              <a:rPr lang="ru-RU" dirty="0" err="1" smtClean="0"/>
              <a:t>нитрирования</a:t>
            </a:r>
            <a:r>
              <a:rPr lang="ru-RU" dirty="0" smtClean="0"/>
              <a:t> и </a:t>
            </a:r>
            <a:r>
              <a:rPr lang="ru-RU" dirty="0" err="1" smtClean="0"/>
              <a:t>карбонилирования</a:t>
            </a:r>
            <a:r>
              <a:rPr lang="ru-RU" dirty="0" smtClean="0"/>
              <a:t> сократимых белков мышц и </a:t>
            </a:r>
            <a:r>
              <a:rPr lang="ru-RU" dirty="0"/>
              <a:t>увеличивает скорость наступления </a:t>
            </a:r>
            <a:r>
              <a:rPr lang="ru-RU" dirty="0" smtClean="0"/>
              <a:t>утомления. При этом </a:t>
            </a:r>
            <a:r>
              <a:rPr lang="ru-RU" dirty="0" smtClean="0"/>
              <a:t>Имеет </a:t>
            </a:r>
            <a:r>
              <a:rPr lang="ru-RU" dirty="0"/>
              <a:t>место явная корреляция между концентрациями аммиака в плазме и скелетных мышцах (</a:t>
            </a:r>
            <a:r>
              <a:rPr lang="ru-RU" i="1" dirty="0"/>
              <a:t>r</a:t>
            </a:r>
            <a:r>
              <a:rPr lang="ru-RU" dirty="0"/>
              <a:t>=0,94; </a:t>
            </a:r>
            <a:r>
              <a:rPr lang="ru-RU" i="1" dirty="0"/>
              <a:t>P</a:t>
            </a:r>
            <a:r>
              <a:rPr lang="ru-RU" dirty="0"/>
              <a:t>&lt;0,01), а также выраженная обратная корреляция (</a:t>
            </a:r>
            <a:r>
              <a:rPr lang="ru-RU" i="1" dirty="0"/>
              <a:t>r</a:t>
            </a:r>
            <a:r>
              <a:rPr lang="ru-RU" dirty="0"/>
              <a:t>=-0,90, </a:t>
            </a:r>
            <a:r>
              <a:rPr lang="ru-RU" i="1" dirty="0"/>
              <a:t>P</a:t>
            </a:r>
            <a:r>
              <a:rPr lang="ru-RU" dirty="0"/>
              <a:t>&lt;0,002) между концентрацией аммиака в крови и силой мышечного сокращения.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Ион </a:t>
            </a:r>
            <a:r>
              <a:rPr lang="ru-RU" dirty="0"/>
              <a:t>аммония </a:t>
            </a:r>
            <a:r>
              <a:rPr lang="ru-RU" dirty="0" smtClean="0"/>
              <a:t>угнетает ферменты окисления </a:t>
            </a:r>
            <a:r>
              <a:rPr lang="ru-RU" dirty="0" err="1"/>
              <a:t>пирувата</a:t>
            </a:r>
            <a:r>
              <a:rPr lang="ru-RU" dirty="0"/>
              <a:t>, цитрата и </a:t>
            </a:r>
            <a:r>
              <a:rPr lang="ru-RU" dirty="0" err="1"/>
              <a:t>изоцитрата</a:t>
            </a:r>
            <a:r>
              <a:rPr lang="ru-RU" dirty="0"/>
              <a:t>. </a:t>
            </a:r>
            <a:r>
              <a:rPr lang="ru-RU" dirty="0" err="1" smtClean="0"/>
              <a:t>Карбоксилирования</a:t>
            </a:r>
            <a:r>
              <a:rPr lang="ru-RU" dirty="0" smtClean="0"/>
              <a:t> </a:t>
            </a:r>
            <a:r>
              <a:rPr lang="ru-RU" dirty="0" err="1"/>
              <a:t>пирувата</a:t>
            </a:r>
            <a:r>
              <a:rPr lang="ru-RU" dirty="0"/>
              <a:t>, </a:t>
            </a:r>
            <a:r>
              <a:rPr lang="ru-RU" dirty="0" err="1" smtClean="0"/>
              <a:t>глюконеогенеза</a:t>
            </a:r>
            <a:r>
              <a:rPr lang="ru-RU" dirty="0"/>
              <a:t>, </a:t>
            </a:r>
            <a:r>
              <a:rPr lang="ru-RU" dirty="0" err="1" smtClean="0"/>
              <a:t>митохондриальной</a:t>
            </a:r>
            <a:r>
              <a:rPr lang="ru-RU" dirty="0" smtClean="0"/>
              <a:t> </a:t>
            </a:r>
            <a:r>
              <a:rPr lang="ru-RU" dirty="0" err="1" smtClean="0"/>
              <a:t>пируватдекарбоксилазы</a:t>
            </a:r>
            <a:r>
              <a:rPr lang="ru-RU" dirty="0" smtClean="0"/>
              <a:t>, обеспечивающей </a:t>
            </a:r>
            <a:r>
              <a:rPr lang="ru-RU" dirty="0"/>
              <a:t>образование </a:t>
            </a:r>
            <a:r>
              <a:rPr lang="ru-RU" dirty="0" err="1"/>
              <a:t>ацетилкоэнзима</a:t>
            </a:r>
            <a:r>
              <a:rPr lang="ru-RU" dirty="0"/>
              <a:t> А в цикле трикарбоновых кислот. </a:t>
            </a:r>
            <a:r>
              <a:rPr lang="ru-RU" dirty="0" smtClean="0"/>
              <a:t>Указанные сдвиги в ферментативной активности ведут </a:t>
            </a:r>
            <a:r>
              <a:rPr lang="ru-RU" dirty="0"/>
              <a:t>к угнетению </a:t>
            </a:r>
            <a:r>
              <a:rPr lang="ru-RU" dirty="0" err="1"/>
              <a:t>митохондриального</a:t>
            </a:r>
            <a:r>
              <a:rPr lang="ru-RU" dirty="0"/>
              <a:t> дыхания и генерации </a:t>
            </a:r>
            <a:r>
              <a:rPr lang="ru-RU" dirty="0" smtClean="0"/>
              <a:t>АТФ, накоплению </a:t>
            </a:r>
            <a:r>
              <a:rPr lang="ru-RU" dirty="0" err="1"/>
              <a:t>пирувата</a:t>
            </a:r>
            <a:r>
              <a:rPr lang="ru-RU" dirty="0"/>
              <a:t> и его конверсии в </a:t>
            </a:r>
            <a:r>
              <a:rPr lang="ru-RU" dirty="0" err="1" smtClean="0"/>
              <a:t>лактат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21475" y="32034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724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ГИПЕРАММОНИЕМИЯ И СКЕЛЕТНЫЕ МЫШЦЫ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451919"/>
            <a:ext cx="10363826" cy="4923481"/>
          </a:xfrm>
        </p:spPr>
        <p:txBody>
          <a:bodyPr>
            <a:normAutofit/>
          </a:bodyPr>
          <a:lstStyle/>
          <a:p>
            <a:r>
              <a:rPr lang="ru-RU" b="1" dirty="0" err="1"/>
              <a:t>Гипераммониемия</a:t>
            </a:r>
            <a:r>
              <a:rPr lang="ru-RU" b="1" dirty="0"/>
              <a:t> активирует </a:t>
            </a:r>
            <a:r>
              <a:rPr lang="ru-RU" b="1" dirty="0" err="1"/>
              <a:t>протеолиз</a:t>
            </a:r>
            <a:r>
              <a:rPr lang="ru-RU" b="1" dirty="0"/>
              <a:t> скелетных мышц путем </a:t>
            </a:r>
            <a:r>
              <a:rPr lang="ru-RU" b="1" dirty="0" err="1"/>
              <a:t>аутофагии</a:t>
            </a:r>
            <a:r>
              <a:rPr lang="ru-RU" b="1" dirty="0"/>
              <a:t> и усиливает экспрессию </a:t>
            </a:r>
            <a:r>
              <a:rPr lang="ru-RU" b="1" dirty="0" err="1"/>
              <a:t>миостатина</a:t>
            </a:r>
            <a:r>
              <a:rPr lang="ru-RU" b="1" dirty="0"/>
              <a:t>, что нарушает синтез белков </a:t>
            </a:r>
            <a:r>
              <a:rPr lang="ru-RU" b="1" dirty="0" smtClean="0"/>
              <a:t>с </a:t>
            </a:r>
            <a:r>
              <a:rPr lang="ru-RU" b="1" dirty="0"/>
              <a:t>последующей </a:t>
            </a:r>
            <a:r>
              <a:rPr lang="ru-RU" b="1" dirty="0" err="1" smtClean="0"/>
              <a:t>саркопенией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en-US" sz="1600" dirty="0" smtClean="0"/>
              <a:t>McDaniel </a:t>
            </a:r>
            <a:r>
              <a:rPr lang="en-US" sz="1600" dirty="0"/>
              <a:t>G., </a:t>
            </a:r>
            <a:r>
              <a:rPr lang="en-US" sz="1600" dirty="0" err="1"/>
              <a:t>Davaluri</a:t>
            </a:r>
            <a:r>
              <a:rPr lang="en-US" sz="1600" dirty="0"/>
              <a:t> G., Hill E.E., Moyer M., </a:t>
            </a:r>
            <a:r>
              <a:rPr lang="en-US" sz="1600" dirty="0" err="1"/>
              <a:t>Runkana</a:t>
            </a:r>
            <a:r>
              <a:rPr lang="en-US" sz="1600" dirty="0"/>
              <a:t> A., Prison P., van </a:t>
            </a:r>
            <a:r>
              <a:rPr lang="en-US" sz="1600" dirty="0" err="1"/>
              <a:t>Lungeren</a:t>
            </a:r>
            <a:r>
              <a:rPr lang="en-US" sz="1600" dirty="0"/>
              <a:t> E., </a:t>
            </a:r>
            <a:r>
              <a:rPr lang="en-US" sz="1600" dirty="0" err="1"/>
              <a:t>Dasarati</a:t>
            </a:r>
            <a:r>
              <a:rPr lang="en-US" sz="1600" dirty="0"/>
              <a:t> S. </a:t>
            </a:r>
            <a:r>
              <a:rPr lang="en-US" sz="1600" dirty="0" err="1"/>
              <a:t>Hyperammonium</a:t>
            </a:r>
            <a:r>
              <a:rPr lang="en-US" sz="1600" dirty="0"/>
              <a:t> leads to decreased muscle activity regardless of muscle mass // Am J Physiology. Physiology of the gastrointestinal tract and liver. 2016. V. 310: </a:t>
            </a:r>
            <a:r>
              <a:rPr lang="en-US" sz="1600" dirty="0" smtClean="0"/>
              <a:t>G163-G170</a:t>
            </a:r>
            <a:r>
              <a:rPr lang="ru-RU" dirty="0" smtClean="0"/>
              <a:t>). </a:t>
            </a:r>
          </a:p>
          <a:p>
            <a:r>
              <a:rPr lang="ru-RU" b="1" dirty="0" smtClean="0"/>
              <a:t>аммиак в скелетных мышцах деполяризует </a:t>
            </a:r>
            <a:r>
              <a:rPr lang="ru-RU" b="1" dirty="0"/>
              <a:t>мембранный потенциал, приводя к сниженной возбудимости мышечных волокон в ответ на электрическую стимуляцию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21475" y="32034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867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ГИПЕРАММОНИЕМИЯ И ЦНС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12851"/>
            <a:ext cx="10363826" cy="516255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Гипераммониемия</a:t>
            </a:r>
            <a:r>
              <a:rPr lang="ru-RU" b="1" dirty="0"/>
              <a:t>, развивающаяся в ходе физической нагрузки различной интенсивности, вызывает нарушение функционирования ЦНС. Оно проявляется в виде моторных нарушений, атаксии и ступора. Предполагается, что это может быть одним из </a:t>
            </a:r>
            <a:r>
              <a:rPr lang="ru-RU" b="1" dirty="0" smtClean="0"/>
              <a:t>важных центральных </a:t>
            </a:r>
            <a:r>
              <a:rPr lang="ru-RU" b="1" dirty="0"/>
              <a:t>механизмов развития утомления</a:t>
            </a:r>
            <a:r>
              <a:rPr lang="en-US" b="1" dirty="0"/>
              <a:t> </a:t>
            </a:r>
            <a:r>
              <a:rPr lang="en-US" dirty="0"/>
              <a:t>[</a:t>
            </a:r>
            <a:r>
              <a:rPr lang="en-US" sz="1600" dirty="0"/>
              <a:t>Banister E.W., Cameron B.J. </a:t>
            </a:r>
            <a:r>
              <a:rPr lang="en-US" sz="1600" dirty="0" err="1"/>
              <a:t>Exerciseinduced</a:t>
            </a:r>
            <a:r>
              <a:rPr lang="en-US" sz="1600" dirty="0"/>
              <a:t> </a:t>
            </a:r>
            <a:r>
              <a:rPr lang="en-US" sz="1600" dirty="0" err="1"/>
              <a:t>hyperammonemia</a:t>
            </a:r>
            <a:r>
              <a:rPr lang="en-US" sz="1600" dirty="0"/>
              <a:t>: peripheral and central effects // Int. J. Sports Med. – 1990. – V. 11, </a:t>
            </a:r>
            <a:r>
              <a:rPr lang="en-US" sz="1600" dirty="0" err="1"/>
              <a:t>Suppl</a:t>
            </a:r>
            <a:r>
              <a:rPr lang="en-US" sz="1600" dirty="0"/>
              <a:t> 2. – P. 129–142</a:t>
            </a:r>
            <a:r>
              <a:rPr lang="en-US" dirty="0" smtClean="0"/>
              <a:t>.</a:t>
            </a:r>
            <a:r>
              <a:rPr lang="ru-RU" dirty="0" smtClean="0"/>
              <a:t>, </a:t>
            </a:r>
            <a:r>
              <a:rPr lang="en-US" sz="1600" dirty="0"/>
              <a:t>Wilkinson DJ, </a:t>
            </a:r>
            <a:r>
              <a:rPr lang="en-US" sz="1600" dirty="0" err="1"/>
              <a:t>Smeeton</a:t>
            </a:r>
            <a:r>
              <a:rPr lang="en-US" sz="1600" dirty="0"/>
              <a:t> NJ, Watt PW. Ammonia metabolism, the brain and fatigue; revisiting the link. </a:t>
            </a:r>
            <a:r>
              <a:rPr lang="en-US" sz="1600" i="1" dirty="0" err="1"/>
              <a:t>Progr</a:t>
            </a:r>
            <a:r>
              <a:rPr lang="en-US" sz="1600" i="1" dirty="0"/>
              <a:t> </a:t>
            </a:r>
            <a:r>
              <a:rPr lang="en-US" sz="1600" i="1" dirty="0" err="1"/>
              <a:t>Neurobiol</a:t>
            </a:r>
            <a:r>
              <a:rPr lang="en-US" sz="1600" dirty="0"/>
              <a:t> 91: 200-219, 2010</a:t>
            </a:r>
            <a:r>
              <a:rPr lang="en-US" dirty="0" smtClean="0"/>
              <a:t>].</a:t>
            </a:r>
            <a:endParaRPr lang="ru-RU" dirty="0" smtClean="0"/>
          </a:p>
          <a:p>
            <a:r>
              <a:rPr lang="ru-RU" b="1" dirty="0"/>
              <a:t>Так как аммиак проходит через гематоэнцефалический барьер, то его высокий циркулирующий уровень может оказывать негативные эффекты на метаболизм </a:t>
            </a:r>
            <a:r>
              <a:rPr lang="ru-RU" b="1" dirty="0" err="1"/>
              <a:t>нейромедиаторов</a:t>
            </a:r>
            <a:r>
              <a:rPr lang="ru-RU" b="1" dirty="0"/>
              <a:t> (</a:t>
            </a:r>
            <a:r>
              <a:rPr lang="ru-RU" b="1" dirty="0" err="1"/>
              <a:t>глютамат</a:t>
            </a:r>
            <a:r>
              <a:rPr lang="ru-RU" b="1" dirty="0"/>
              <a:t>, ГАМК), передачу нервных импульсов, а также мозговой метаболизм, что, в свою очередь, может привести к </a:t>
            </a:r>
            <a:r>
              <a:rPr lang="ru-RU" b="1" dirty="0" smtClean="0"/>
              <a:t>формированию или усилению уже имеющегося центрального утомления</a:t>
            </a:r>
          </a:p>
          <a:p>
            <a:r>
              <a:rPr lang="ru-RU" b="1" dirty="0"/>
              <a:t>Даже незначительное повышение уровня аммиака и/или нарушение баланса между его ионизированной (NH</a:t>
            </a:r>
            <a:r>
              <a:rPr lang="ru-RU" b="1" baseline="-25000" dirty="0"/>
              <a:t>4</a:t>
            </a:r>
            <a:r>
              <a:rPr lang="ru-RU" b="1" baseline="30000" dirty="0"/>
              <a:t>+</a:t>
            </a:r>
            <a:r>
              <a:rPr lang="ru-RU" b="1" dirty="0"/>
              <a:t>) и неионизированной формой (NH</a:t>
            </a:r>
            <a:r>
              <a:rPr lang="ru-RU" b="1" baseline="-25000" dirty="0"/>
              <a:t>3</a:t>
            </a:r>
            <a:r>
              <a:rPr lang="ru-RU" b="1" dirty="0"/>
              <a:t>) вызывает упорные головные боли, быструю </a:t>
            </a:r>
            <a:r>
              <a:rPr lang="ru-RU" b="1" dirty="0" smtClean="0"/>
              <a:t>утомляемость, </a:t>
            </a:r>
            <a:r>
              <a:rPr lang="ru-RU" b="1" dirty="0"/>
              <a:t>сонливость</a:t>
            </a:r>
            <a:endParaRPr lang="ru-RU" b="1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21475" y="32034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22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88092"/>
            <a:ext cx="10364451" cy="963828"/>
          </a:xfrm>
        </p:spPr>
        <p:txBody>
          <a:bodyPr/>
          <a:lstStyle/>
          <a:p>
            <a:r>
              <a:rPr lang="ru-RU" dirty="0" smtClean="0"/>
              <a:t>Энергообеспечение мышечной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5099050"/>
            <a:ext cx="10363826" cy="12763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Динамика концентраций аммиака и </a:t>
            </a:r>
            <a:r>
              <a:rPr lang="ru-RU" dirty="0" err="1" smtClean="0"/>
              <a:t>лактата</a:t>
            </a:r>
            <a:r>
              <a:rPr lang="ru-RU" dirty="0" smtClean="0"/>
              <a:t> в венозной крови спортсменов на этапе восстановления после интенсивной нагрузки (</a:t>
            </a:r>
            <a:r>
              <a:rPr lang="ru-RU" cap="none" dirty="0" smtClean="0"/>
              <a:t>собственная обработка данных </a:t>
            </a:r>
            <a:r>
              <a:rPr lang="en-US" dirty="0" smtClean="0"/>
              <a:t>[</a:t>
            </a:r>
            <a:r>
              <a:rPr lang="en-US" cap="none" dirty="0" smtClean="0"/>
              <a:t>Banister </a:t>
            </a:r>
            <a:r>
              <a:rPr lang="en-US" cap="none" dirty="0"/>
              <a:t>E. W., Allen M. E., </a:t>
            </a:r>
            <a:r>
              <a:rPr lang="en-US" cap="none" dirty="0" err="1"/>
              <a:t>Mekjavic</a:t>
            </a:r>
            <a:r>
              <a:rPr lang="en-US" cap="none" dirty="0"/>
              <a:t> I. B., Singh A. K., </a:t>
            </a:r>
            <a:r>
              <a:rPr lang="en-US" cap="none" dirty="0" err="1"/>
              <a:t>Legge</a:t>
            </a:r>
            <a:r>
              <a:rPr lang="en-US" cap="none" dirty="0"/>
              <a:t> B., </a:t>
            </a:r>
            <a:r>
              <a:rPr lang="en-US" cap="none" dirty="0" err="1"/>
              <a:t>Mutch</a:t>
            </a:r>
            <a:r>
              <a:rPr lang="en-US" cap="none" dirty="0"/>
              <a:t> B. J. C. The Time Course of Ammonia and Lactate Accumulation in Blood During Bicycle Exercise </a:t>
            </a:r>
            <a:r>
              <a:rPr lang="en-US" b="1" cap="none" dirty="0"/>
              <a:t>// </a:t>
            </a:r>
            <a:r>
              <a:rPr lang="en-US" cap="none" dirty="0" err="1"/>
              <a:t>Eur</a:t>
            </a:r>
            <a:r>
              <a:rPr lang="en-US" cap="none" dirty="0"/>
              <a:t> J </a:t>
            </a:r>
            <a:r>
              <a:rPr lang="en-US" cap="none" dirty="0" err="1"/>
              <a:t>Appl</a:t>
            </a:r>
            <a:r>
              <a:rPr lang="en-US" cap="none" dirty="0"/>
              <a:t> </a:t>
            </a:r>
            <a:r>
              <a:rPr lang="en-US" cap="none" dirty="0" err="1"/>
              <a:t>Physiol</a:t>
            </a:r>
            <a:r>
              <a:rPr lang="en-US" cap="none" dirty="0"/>
              <a:t> (1983) </a:t>
            </a:r>
            <a:r>
              <a:rPr lang="en-US" cap="none" dirty="0" smtClean="0"/>
              <a:t>51:195-202</a:t>
            </a:r>
            <a:r>
              <a:rPr lang="en-US" dirty="0" smtClean="0"/>
              <a:t>]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21475" y="1031789"/>
            <a:ext cx="175370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99475" y="4371889"/>
            <a:ext cx="1753708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03027358"/>
              </p:ext>
            </p:extLst>
          </p:nvPr>
        </p:nvGraphicFramePr>
        <p:xfrm>
          <a:off x="1746250" y="1535070"/>
          <a:ext cx="675005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8520214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960</TotalTime>
  <Words>1829</Words>
  <Application>Microsoft Office PowerPoint</Application>
  <PresentationFormat>Широкоэкранный</PresentationFormat>
  <Paragraphs>77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Tw Cen MT</vt:lpstr>
      <vt:lpstr>Капля</vt:lpstr>
      <vt:lpstr>Эндогенный аммиак как фактор снижения физической работоспособности</vt:lpstr>
      <vt:lpstr>Энергообеспечение мышечной деятельности</vt:lpstr>
      <vt:lpstr>Энергообеспечение мышечной деятельности</vt:lpstr>
      <vt:lpstr>Энергообеспечение мышечной деятельности</vt:lpstr>
      <vt:lpstr>Энергообеспечение мышечной деятельности</vt:lpstr>
      <vt:lpstr>Энергообеспечение мышечной деятельности</vt:lpstr>
      <vt:lpstr>ГИПЕРАММОНИЕМИЯ И СКЕЛЕТНЫЕ МЫШЦЫ</vt:lpstr>
      <vt:lpstr>ГИПЕРАММОНИЕМИЯ И ЦНС</vt:lpstr>
      <vt:lpstr>Энергообеспечение мышечной деятельности</vt:lpstr>
      <vt:lpstr>Энергообеспечение мышечной деятельности</vt:lpstr>
      <vt:lpstr>Энергообеспечение мышечной деятельности</vt:lpstr>
      <vt:lpstr>Утилизация аммиака</vt:lpstr>
      <vt:lpstr>Утилизация аммиака</vt:lpstr>
      <vt:lpstr>Утилизация аммиака</vt:lpstr>
      <vt:lpstr>Орнитин повышает уровень соматотропного гормона</vt:lpstr>
      <vt:lpstr>Влияние орнитина на тренировочный процесс</vt:lpstr>
      <vt:lpstr>L-орнитин-L-аспартат</vt:lpstr>
      <vt:lpstr>L-орнитин-L-аспартат как компонент комплексной программы повышения работоспособности</vt:lpstr>
      <vt:lpstr>Заключение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Орнитин-зависимые механизмы поддержки работоспособности спортсменов</dc:title>
  <dc:creator>Евгений Шустов</dc:creator>
  <cp:lastModifiedBy>Евгений Шустов</cp:lastModifiedBy>
  <cp:revision>31</cp:revision>
  <cp:lastPrinted>2021-04-26T13:34:33Z</cp:lastPrinted>
  <dcterms:created xsi:type="dcterms:W3CDTF">2021-03-29T09:19:36Z</dcterms:created>
  <dcterms:modified xsi:type="dcterms:W3CDTF">2021-05-14T08:18:24Z</dcterms:modified>
</cp:coreProperties>
</file>